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8" r:id="rId4"/>
    <p:sldId id="289" r:id="rId5"/>
    <p:sldId id="290" r:id="rId6"/>
    <p:sldId id="291" r:id="rId7"/>
    <p:sldId id="268" r:id="rId8"/>
    <p:sldId id="292" r:id="rId9"/>
    <p:sldId id="293" r:id="rId10"/>
    <p:sldId id="294" r:id="rId11"/>
    <p:sldId id="281" r:id="rId12"/>
    <p:sldId id="295" r:id="rId13"/>
    <p:sldId id="296" r:id="rId14"/>
    <p:sldId id="297" r:id="rId15"/>
    <p:sldId id="282" r:id="rId16"/>
    <p:sldId id="298" r:id="rId17"/>
    <p:sldId id="299" r:id="rId18"/>
    <p:sldId id="300" r:id="rId19"/>
    <p:sldId id="287" r:id="rId20"/>
    <p:sldId id="301" r:id="rId21"/>
    <p:sldId id="302" r:id="rId22"/>
    <p:sldId id="303" r:id="rId23"/>
    <p:sldId id="265" r:id="rId24"/>
    <p:sldId id="304" r:id="rId25"/>
    <p:sldId id="305" r:id="rId26"/>
    <p:sldId id="269" r:id="rId27"/>
    <p:sldId id="306" r:id="rId28"/>
    <p:sldId id="307" r:id="rId29"/>
    <p:sldId id="30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2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 Id="rId9" Type="http://schemas.openxmlformats.org/officeDocument/2006/relationships/package" Target="../embeddings/Microsoft_Office_Word___8.docx"/></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package" Target="../embeddings/Microsoft_Office_Word___11.docx"/><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package" Target="../embeddings/Microsoft_Office_Word___12.docx"/><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3.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Office_Word___1.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3.jpeg"/><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slide" Target="slide2.xml"/><Relationship Id="rId7" Type="http://schemas.openxmlformats.org/officeDocument/2006/relationships/slide" Target="slide19.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24.2.2</a:t>
            </a:r>
            <a:r>
              <a:rPr lang="zh-CN" altLang="zh-CN" dirty="0"/>
              <a:t>　直线和圆的位置关系</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10" name="解题总结.eps" descr="id:2147487411;FounderCES"/>
          <p:cNvPicPr/>
          <p:nvPr/>
        </p:nvPicPr>
        <p:blipFill>
          <a:blip r:embed="rId7"/>
          <a:stretch>
            <a:fillRect/>
          </a:stretch>
        </p:blipFill>
        <p:spPr>
          <a:xfrm>
            <a:off x="699033" y="2348880"/>
            <a:ext cx="376615" cy="1459214"/>
          </a:xfrm>
          <a:prstGeom prst="rect">
            <a:avLst/>
          </a:prstGeom>
        </p:spPr>
      </p:pic>
      <p:sp>
        <p:nvSpPr>
          <p:cNvPr id="2" name="矩形 1"/>
          <p:cNvSpPr>
            <a:spLocks noChangeAspect="1"/>
          </p:cNvSpPr>
          <p:nvPr/>
        </p:nvSpPr>
        <p:spPr>
          <a:xfrm>
            <a:off x="1086042" y="2636912"/>
            <a:ext cx="7232352"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当已知直线过圆上一点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要证明它是圆的切线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则要连接圆心和这个点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证明这个连线与已知直线垂直即可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656331616"/>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638218" y="184482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切线的性质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圆的切线垂直于过切点的半径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切线的性质定理与判定定理互为逆定理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切线的判定定理是由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垂直得切线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而性质定理是由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切线得垂直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当已知条件中有切线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而图形中没有经过切点的半径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通常作出经过切点的半径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这是解答这类问题的常规辅助线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2305957"/>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39552" y="1700808"/>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外一点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为切点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PO</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相交于</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CA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的度数为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Times New Roman" panose="02020603050405020304" pitchFamily="18" charset="0"/>
                <a:cs typeface="Times New Roman" panose="02020603050405020304" pitchFamily="18" charset="0"/>
              </a:rPr>
              <a:t>　　　　　</a:t>
            </a: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A.28</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B.62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C.31</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D.56</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00534089"/>
              </p:ext>
            </p:extLst>
          </p:nvPr>
        </p:nvGraphicFramePr>
        <p:xfrm>
          <a:off x="539552" y="3068960"/>
          <a:ext cx="8128000" cy="1579328"/>
        </p:xfrm>
        <a:graphic>
          <a:graphicData uri="http://schemas.openxmlformats.org/presentationml/2006/ole">
            <p:oleObj spid="_x0000_s5124" name="文档" r:id="rId8" imgW="3847376" imgH="748496" progId="Word.Document.12">
              <p:embed/>
            </p:oleObj>
          </a:graphicData>
        </a:graphic>
      </p:graphicFrame>
    </p:spTree>
    <p:extLst>
      <p:ext uri="{BB962C8B-B14F-4D97-AF65-F5344CB8AC3E}">
        <p14:creationId xmlns:p14="http://schemas.microsoft.com/office/powerpoint/2010/main" xmlns="" val="253963220"/>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004736157"/>
              </p:ext>
            </p:extLst>
          </p:nvPr>
        </p:nvGraphicFramePr>
        <p:xfrm>
          <a:off x="508000" y="2186245"/>
          <a:ext cx="8128000" cy="2739510"/>
        </p:xfrm>
        <a:graphic>
          <a:graphicData uri="http://schemas.openxmlformats.org/presentationml/2006/ole">
            <p:oleObj spid="_x0000_s6148" name="文档" r:id="rId8" imgW="3847376" imgH="1296553" progId="Word.Document.12">
              <p:embed/>
            </p:oleObj>
          </a:graphicData>
        </a:graphic>
      </p:graphicFrame>
      <p:sp>
        <p:nvSpPr>
          <p:cNvPr id="8" name="矩形 7"/>
          <p:cNvSpPr/>
          <p:nvPr/>
        </p:nvSpPr>
        <p:spPr>
          <a:xfrm>
            <a:off x="480277" y="4569733"/>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5756308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7"/>
          <a:stretch>
            <a:fillRect/>
          </a:stretch>
        </p:blipFill>
        <p:spPr>
          <a:xfrm>
            <a:off x="858081" y="2708920"/>
            <a:ext cx="376615" cy="1459214"/>
          </a:xfrm>
          <a:prstGeom prst="rect">
            <a:avLst/>
          </a:prstGeom>
        </p:spPr>
      </p:pic>
      <p:sp>
        <p:nvSpPr>
          <p:cNvPr id="8" name="矩形 7"/>
          <p:cNvSpPr>
            <a:spLocks noChangeAspect="1"/>
          </p:cNvSpPr>
          <p:nvPr/>
        </p:nvSpPr>
        <p:spPr>
          <a:xfrm>
            <a:off x="1523071" y="2780928"/>
            <a:ext cx="672829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当题目中有圆的切点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而过切点的半径又没有时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一般作出这条半径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再利用切线的性质定理结合圆周角等其他知识来求解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764713997"/>
      </p:ext>
    </p:extLst>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切线长及其定理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切线长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经过圆外一点的圆的切线上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这点和切点之间线段的长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叫做这点到圆的切线长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从圆外一点可以引圆的两条切线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它们的切线长相等</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这一点和圆心的连线平分两条切线的夹角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时可以类比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两点间的距离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切线长是数量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而不是图形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运用切线长定理可以得出角相等和线段相等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在解答与两条切线有关的问题时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常常运用此定理找相等的角或线段</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9931118"/>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流程图: 可选过程 5">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39552" y="1340768"/>
            <a:ext cx="8128000" cy="42208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分别切</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10 </a:t>
            </a:r>
            <a:r>
              <a:rPr lang="en-US" altLang="zh-CN" sz="2200" dirty="0" err="1">
                <a:solidFill>
                  <a:srgbClr val="000000"/>
                </a:solidFill>
                <a:latin typeface="Times New Roman" panose="02020603050405020304" pitchFamily="18" charset="0"/>
                <a:cs typeface="Times New Roman" panose="02020603050405020304" pitchFamily="18" charset="0"/>
              </a:rPr>
              <a:t>cm,</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smtClean="0">
                <a:solidFill>
                  <a:srgbClr val="000000"/>
                </a:solidFill>
                <a:latin typeface="Times New Roman" panose="02020603050405020304" pitchFamily="18" charset="0"/>
                <a:cs typeface="Times New Roman" panose="02020603050405020304" pitchFamily="18" charset="0"/>
              </a:rPr>
              <a:t>劣弧</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上</a:t>
            </a:r>
            <a:r>
              <a:rPr lang="zh-CN" altLang="zh-CN" sz="2200" dirty="0">
                <a:solidFill>
                  <a:srgbClr val="000000"/>
                </a:solidFill>
                <a:latin typeface="Times New Roman" panose="02020603050405020304" pitchFamily="18" charset="0"/>
                <a:cs typeface="Times New Roman" panose="02020603050405020304" pitchFamily="18" charset="0"/>
              </a:rPr>
              <a:t>的点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不与点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的切线分别交</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PEF</a:t>
            </a:r>
            <a:r>
              <a:rPr lang="zh-CN" altLang="zh-CN" sz="2200" dirty="0">
                <a:solidFill>
                  <a:srgbClr val="000000"/>
                </a:solidFill>
                <a:latin typeface="Times New Roman" panose="02020603050405020304" pitchFamily="18" charset="0"/>
                <a:cs typeface="Times New Roman" panose="02020603050405020304" pitchFamily="18" charset="0"/>
              </a:rPr>
              <a:t>的周长为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A.10 cm	B.15 cm	C.20 cm	D.25 </a:t>
            </a:r>
            <a:r>
              <a:rPr lang="en-US" altLang="zh-CN" sz="2200" dirty="0" smtClean="0">
                <a:solidFill>
                  <a:srgbClr val="000000"/>
                </a:solidFill>
                <a:latin typeface="Times New Roman" panose="02020603050405020304" pitchFamily="18" charset="0"/>
                <a:cs typeface="Times New Roman" panose="02020603050405020304" pitchFamily="18" charset="0"/>
              </a:rPr>
              <a:t>cm</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644997581"/>
              </p:ext>
            </p:extLst>
          </p:nvPr>
        </p:nvGraphicFramePr>
        <p:xfrm>
          <a:off x="539552" y="2924944"/>
          <a:ext cx="8128000" cy="1498853"/>
        </p:xfrm>
        <a:graphic>
          <a:graphicData uri="http://schemas.openxmlformats.org/presentationml/2006/ole">
            <p:oleObj spid="_x0000_s7174" name="文档" r:id="rId8" imgW="3847376" imgH="710351"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225322978"/>
              </p:ext>
            </p:extLst>
          </p:nvPr>
        </p:nvGraphicFramePr>
        <p:xfrm>
          <a:off x="6948264" y="1391787"/>
          <a:ext cx="1347787" cy="395287"/>
        </p:xfrm>
        <a:graphic>
          <a:graphicData uri="http://schemas.openxmlformats.org/presentationml/2006/ole">
            <p:oleObj spid="_x0000_s7175" name="文档" r:id="rId9" imgW="649229" imgH="186764" progId="Word.Document.12">
              <p:embed/>
            </p:oleObj>
          </a:graphicData>
        </a:graphic>
      </p:graphicFrame>
    </p:spTree>
    <p:extLst>
      <p:ext uri="{BB962C8B-B14F-4D97-AF65-F5344CB8AC3E}">
        <p14:creationId xmlns:p14="http://schemas.microsoft.com/office/powerpoint/2010/main" xmlns="" val="2591624696"/>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PEF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的三边都是变化的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而图形中有三条圆的切线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故易考虑到使用切线长定理进行转化</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分别切</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PB=PA=</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cm</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EC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EA=EC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同理得到</a:t>
            </a:r>
            <a:r>
              <a:rPr lang="en-US" altLang="zh-CN" sz="2200" i="1" dirty="0">
                <a:solidFill>
                  <a:srgbClr val="000000"/>
                </a:solidFill>
                <a:latin typeface="Times New Roman" panose="02020603050405020304" pitchFamily="18" charset="0"/>
                <a:cs typeface="Times New Roman" panose="02020603050405020304" pitchFamily="18" charset="0"/>
              </a:rPr>
              <a:t>FC=FB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PEF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的周长</a:t>
            </a:r>
            <a:r>
              <a:rPr lang="en-US" altLang="zh-CN" sz="2200" i="1" dirty="0">
                <a:solidFill>
                  <a:srgbClr val="000000"/>
                </a:solidFill>
                <a:latin typeface="Times New Roman" panose="02020603050405020304" pitchFamily="18" charset="0"/>
                <a:cs typeface="Times New Roman" panose="02020603050405020304" pitchFamily="18" charset="0"/>
              </a:rPr>
              <a:t>=PE+EF+PF=PE+EC+FC+PF=PE+EA+FB+PF=PA+PB=</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20(cm)</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38863" y="5033672"/>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2854888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7" name="解题总结.eps" descr="id:2147487411;FounderCES"/>
          <p:cNvPicPr/>
          <p:nvPr/>
        </p:nvPicPr>
        <p:blipFill>
          <a:blip r:embed="rId7"/>
          <a:stretch>
            <a:fillRect/>
          </a:stretch>
        </p:blipFill>
        <p:spPr>
          <a:xfrm>
            <a:off x="974903" y="2564904"/>
            <a:ext cx="376615" cy="1459214"/>
          </a:xfrm>
          <a:prstGeom prst="rect">
            <a:avLst/>
          </a:prstGeom>
        </p:spPr>
      </p:pic>
      <p:sp>
        <p:nvSpPr>
          <p:cNvPr id="8" name="矩形 7"/>
          <p:cNvSpPr>
            <a:spLocks noChangeAspect="1"/>
          </p:cNvSpPr>
          <p:nvPr/>
        </p:nvSpPr>
        <p:spPr>
          <a:xfrm>
            <a:off x="1467151" y="2638947"/>
            <a:ext cx="6656288"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解答本题关键是运用切线长定理得出</a:t>
            </a:r>
            <a:r>
              <a:rPr lang="en-US" altLang="zh-CN" sz="2200" i="1" dirty="0">
                <a:solidFill>
                  <a:srgbClr val="000000"/>
                </a:solidFill>
                <a:latin typeface="Times New Roman" panose="02020603050405020304" pitchFamily="18" charset="0"/>
              </a:rPr>
              <a:t>EC=AE</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CF=FB</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最后把三角形的周长转化成两条切线长的和</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181865112"/>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知识点五</a:t>
            </a:r>
          </a:p>
        </p:txBody>
      </p:sp>
      <p:sp>
        <p:nvSpPr>
          <p:cNvPr id="7" name="矩形 6"/>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知识点五</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内切圆及内心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内切圆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与三角形的三边都相切的圆叫做三角形的内切圆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内切圆的圆心是三角形三条角平分线的交点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叫做三角形的内心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一个三角形有且只有一个内切圆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而一个圆的外切三角形有无数多个</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三角形的内心是三角形三个内角的平分线的交点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这点到三角形三边的距离相等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一定在三角形的内部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7558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直线与圆的位置关系</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直线和圆有两个公共点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这时我们就说这条直线和圆相交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这条直线叫做圆的割线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直线和圆只有一个公共点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这时我们就说这条直线和圆相切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这条直线叫做圆的切线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直线和圆没有公共点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这时我们说这条直线和圆相离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的半径为</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的距离为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d&lt;r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相离</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d&gt;r.</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7" action="ppaction://hlinksldjump"/>
          </p:cNvPr>
          <p:cNvSpPr/>
          <p:nvPr/>
        </p:nvSpPr>
        <p:spPr>
          <a:xfrm>
            <a:off x="4267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知识点五</a:t>
            </a:r>
          </a:p>
        </p:txBody>
      </p:sp>
      <p:sp>
        <p:nvSpPr>
          <p:cNvPr id="7" name="矩形 6"/>
          <p:cNvSpPr>
            <a:spLocks noChangeAspect="1"/>
          </p:cNvSpPr>
          <p:nvPr/>
        </p:nvSpPr>
        <p:spPr>
          <a:xfrm>
            <a:off x="597195" y="1628800"/>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err="1">
                <a:solidFill>
                  <a:srgbClr val="000000"/>
                </a:solidFill>
                <a:latin typeface="Times New Roman" panose="02020603050405020304" pitchFamily="18" charset="0"/>
                <a:cs typeface="Times New Roman" panose="02020603050405020304" pitchFamily="18" charset="0"/>
              </a:rPr>
              <a:t>Rt</a:t>
            </a:r>
            <a:r>
              <a:rPr lang="en-US" altLang="zh-CN" sz="2200" dirty="0" err="1">
                <a:solidFill>
                  <a:srgbClr val="000000"/>
                </a:solidFill>
                <a:latin typeface="Cambria Math" panose="02040503050406030204" pitchFamily="18" charset="0"/>
                <a:cs typeface="Cambria Math" panose="020405030504060302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的内切圆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分别为切点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ACB=</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zh-CN" altLang="zh-CN" sz="2200" dirty="0">
                <a:solidFill>
                  <a:srgbClr val="000000"/>
                </a:solidFill>
                <a:latin typeface="Times New Roman" panose="02020603050405020304" pitchFamily="18" charset="0"/>
                <a:cs typeface="Times New Roman" panose="02020603050405020304" pitchFamily="18" charset="0"/>
              </a:rPr>
              <a:t>的度数为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B.30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016442627"/>
              </p:ext>
            </p:extLst>
          </p:nvPr>
        </p:nvGraphicFramePr>
        <p:xfrm>
          <a:off x="597195" y="2636912"/>
          <a:ext cx="8128000" cy="2008529"/>
        </p:xfrm>
        <a:graphic>
          <a:graphicData uri="http://schemas.openxmlformats.org/presentationml/2006/ole">
            <p:oleObj spid="_x0000_s8195" name="文档" r:id="rId8" imgW="3847376" imgH="950734" progId="Word.Document.12">
              <p:embed/>
            </p:oleObj>
          </a:graphicData>
        </a:graphic>
      </p:graphicFrame>
    </p:spTree>
    <p:extLst>
      <p:ext uri="{BB962C8B-B14F-4D97-AF65-F5344CB8AC3E}">
        <p14:creationId xmlns:p14="http://schemas.microsoft.com/office/powerpoint/2010/main" xmlns="" val="21762874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7" action="ppaction://hlinksldjump"/>
          </p:cNvPr>
          <p:cNvSpPr/>
          <p:nvPr/>
        </p:nvSpPr>
        <p:spPr>
          <a:xfrm>
            <a:off x="4267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知识点五</a:t>
            </a:r>
          </a:p>
        </p:txBody>
      </p:sp>
      <p:sp>
        <p:nvSpPr>
          <p:cNvPr id="7" name="矩形 6"/>
          <p:cNvSpPr>
            <a:spLocks noChangeAspect="1"/>
          </p:cNvSpPr>
          <p:nvPr/>
        </p:nvSpPr>
        <p:spPr>
          <a:xfrm>
            <a:off x="508000" y="182049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是圆周角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所以考虑构造出所对的弧所对的圆心角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又有切点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所以想到连接</a:t>
            </a:r>
            <a:r>
              <a:rPr lang="en-US" altLang="zh-CN" sz="2200" i="1" dirty="0">
                <a:solidFill>
                  <a:srgbClr val="000000"/>
                </a:solidFill>
                <a:latin typeface="Times New Roman" panose="02020603050405020304" pitchFamily="18" charset="0"/>
                <a:cs typeface="Times New Roman" panose="02020603050405020304" pitchFamily="18" charset="0"/>
              </a:rPr>
              <a:t>OE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OF.</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err="1">
                <a:solidFill>
                  <a:srgbClr val="000000"/>
                </a:solidFill>
                <a:latin typeface="Times New Roman" panose="02020603050405020304" pitchFamily="18" charset="0"/>
                <a:cs typeface="Times New Roman" panose="02020603050405020304" pitchFamily="18" charset="0"/>
              </a:rPr>
              <a:t>Rt</a:t>
            </a:r>
            <a:r>
              <a:rPr lang="en-US" altLang="zh-CN" sz="2200" dirty="0" err="1">
                <a:solidFill>
                  <a:srgbClr val="000000"/>
                </a:solidFill>
                <a:latin typeface="Cambria Math" panose="02040503050406030204" pitchFamily="18" charset="0"/>
                <a:cs typeface="Cambria Math" panose="020405030504060302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的内切圆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分别为切点</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OF</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OEC=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OFC=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由四边形的内角和得</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EOF=</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EDF</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EOF=</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smtClean="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788303513"/>
              </p:ext>
            </p:extLst>
          </p:nvPr>
        </p:nvGraphicFramePr>
        <p:xfrm>
          <a:off x="2037282" y="4149080"/>
          <a:ext cx="708365" cy="708365"/>
        </p:xfrm>
        <a:graphic>
          <a:graphicData uri="http://schemas.openxmlformats.org/presentationml/2006/ole">
            <p:oleObj spid="_x0000_s9219" name="文档" r:id="rId8" imgW="396839" imgH="398978" progId="Word.Document.12">
              <p:embed/>
            </p:oleObj>
          </a:graphicData>
        </a:graphic>
      </p:graphicFrame>
      <p:sp>
        <p:nvSpPr>
          <p:cNvPr id="9" name="矩形 8"/>
          <p:cNvSpPr/>
          <p:nvPr/>
        </p:nvSpPr>
        <p:spPr>
          <a:xfrm>
            <a:off x="452554" y="5087399"/>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4979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4267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知识点五</a:t>
            </a:r>
          </a:p>
        </p:txBody>
      </p:sp>
      <p:pic>
        <p:nvPicPr>
          <p:cNvPr id="7" name="解题总结.eps" descr="id:2147487411;FounderCES"/>
          <p:cNvPicPr/>
          <p:nvPr/>
        </p:nvPicPr>
        <p:blipFill>
          <a:blip r:embed="rId7"/>
          <a:stretch>
            <a:fillRect/>
          </a:stretch>
        </p:blipFill>
        <p:spPr>
          <a:xfrm>
            <a:off x="858081" y="2492896"/>
            <a:ext cx="376615" cy="1459214"/>
          </a:xfrm>
          <a:prstGeom prst="rect">
            <a:avLst/>
          </a:prstGeom>
        </p:spPr>
      </p:pic>
      <p:sp>
        <p:nvSpPr>
          <p:cNvPr id="8" name="矩形 7"/>
          <p:cNvSpPr>
            <a:spLocks noChangeAspect="1"/>
          </p:cNvSpPr>
          <p:nvPr/>
        </p:nvSpPr>
        <p:spPr>
          <a:xfrm>
            <a:off x="1461107" y="2852936"/>
            <a:ext cx="5936208"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解答这类问题的关键是构造出</a:t>
            </a:r>
            <a:r>
              <a:rPr lang="zh-CN" altLang="zh-CN" sz="2200" dirty="0">
                <a:solidFill>
                  <a:srgbClr val="000000"/>
                </a:solidFill>
                <a:cs typeface="宋体" panose="02010600030101010101" pitchFamily="2" charset="-122"/>
              </a:rPr>
              <a:t>∠</a:t>
            </a:r>
            <a:r>
              <a:rPr lang="en-US" altLang="zh-CN" sz="2200" i="1" dirty="0">
                <a:solidFill>
                  <a:srgbClr val="000000"/>
                </a:solidFill>
                <a:latin typeface="Times New Roman" panose="02020603050405020304" pitchFamily="18" charset="0"/>
              </a:rPr>
              <a:t>EDF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所对应的圆心角</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smtClean="0">
                <a:solidFill>
                  <a:srgbClr val="000000"/>
                </a:solidFill>
                <a:latin typeface="Times New Roman" panose="02020603050405020304" pitchFamily="18" charset="0"/>
                <a:ea typeface="仿宋" panose="02010609060101010101" pitchFamily="49" charset="-122"/>
              </a:rPr>
              <a:t> </a:t>
            </a:r>
            <a:endParaRPr lang="zh-CN" altLang="en-US" sz="2200" dirty="0"/>
          </a:p>
        </p:txBody>
      </p:sp>
    </p:spTree>
    <p:extLst>
      <p:ext uri="{BB962C8B-B14F-4D97-AF65-F5344CB8AC3E}">
        <p14:creationId xmlns:p14="http://schemas.microsoft.com/office/powerpoint/2010/main" xmlns="" val="5281565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 name="矩形 1"/>
          <p:cNvSpPr>
            <a:spLocks noChangeAspect="1"/>
          </p:cNvSpPr>
          <p:nvPr/>
        </p:nvSpPr>
        <p:spPr>
          <a:xfrm>
            <a:off x="539552"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直线与圆的位置关系的灵活运用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正方形的边长为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的半径为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正方形中心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与圆心</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边相切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1 cm/s</a:t>
            </a:r>
            <a:r>
              <a:rPr lang="zh-CN" altLang="zh-CN" sz="2200" dirty="0">
                <a:solidFill>
                  <a:srgbClr val="000000"/>
                </a:solidFill>
                <a:latin typeface="Times New Roman" panose="02020603050405020304" pitchFamily="18" charset="0"/>
                <a:cs typeface="Times New Roman" panose="02020603050405020304" pitchFamily="18" charset="0"/>
              </a:rPr>
              <a:t>的速度向左边运动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26656863"/>
              </p:ext>
            </p:extLst>
          </p:nvPr>
        </p:nvGraphicFramePr>
        <p:xfrm>
          <a:off x="539552" y="2685047"/>
          <a:ext cx="8128000" cy="1606153"/>
        </p:xfrm>
        <a:graphic>
          <a:graphicData uri="http://schemas.openxmlformats.org/presentationml/2006/ole">
            <p:oleObj spid="_x0000_s10243" name="文档" r:id="rId5" imgW="3847376" imgH="761091" progId="Word.Document.12">
              <p:embed/>
            </p:oleObj>
          </a:graphicData>
        </a:graphic>
      </p:graphicFrame>
      <p:sp>
        <p:nvSpPr>
          <p:cNvPr id="4" name="矩形 3"/>
          <p:cNvSpPr>
            <a:spLocks noChangeAspect="1"/>
          </p:cNvSpPr>
          <p:nvPr/>
        </p:nvSpPr>
        <p:spPr>
          <a:xfrm>
            <a:off x="539552" y="450912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当运动时间</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在何数值范围时</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为何值时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得出当</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&lt;t&lt;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边相切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故当</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&lt;t&lt;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相交</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综上所述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37397" y="2924943"/>
            <a:ext cx="8183446" cy="2485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783385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pic>
        <p:nvPicPr>
          <p:cNvPr id="4" name="解题总结.eps" descr="id:2147487411;FounderCES"/>
          <p:cNvPicPr/>
          <p:nvPr/>
        </p:nvPicPr>
        <p:blipFill>
          <a:blip r:embed="rId4"/>
          <a:stretch>
            <a:fillRect/>
          </a:stretch>
        </p:blipFill>
        <p:spPr>
          <a:xfrm>
            <a:off x="698237" y="2564904"/>
            <a:ext cx="376615" cy="1459214"/>
          </a:xfrm>
          <a:prstGeom prst="rect">
            <a:avLst/>
          </a:prstGeom>
        </p:spPr>
      </p:pic>
      <p:sp>
        <p:nvSpPr>
          <p:cNvPr id="2" name="矩形 1"/>
          <p:cNvSpPr>
            <a:spLocks noChangeAspect="1"/>
          </p:cNvSpPr>
          <p:nvPr/>
        </p:nvSpPr>
        <p:spPr>
          <a:xfrm>
            <a:off x="1259632" y="2714618"/>
            <a:ext cx="7232352"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仔细观察图形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由题意得出圆心到直线的距离</a:t>
            </a:r>
            <a:r>
              <a:rPr lang="en-US" altLang="zh-CN" sz="2200" i="1" dirty="0">
                <a:solidFill>
                  <a:srgbClr val="000000"/>
                </a:solidFill>
                <a:latin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与半径</a:t>
            </a:r>
            <a:r>
              <a:rPr lang="en-US" altLang="zh-CN" sz="2200" i="1" dirty="0">
                <a:solidFill>
                  <a:srgbClr val="000000"/>
                </a:solidFill>
                <a:latin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的数量关系是解决问题的关键</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759116796"/>
      </p:ext>
    </p:extLst>
  </p:cSld>
  <p:clrMapOvr>
    <a:masterClrMapping/>
  </p:clrMapOvr>
  <p:transition spd="slow">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2" name="矩形 1"/>
          <p:cNvSpPr>
            <a:spLocks noChangeAspect="1"/>
          </p:cNvSpPr>
          <p:nvPr/>
        </p:nvSpPr>
        <p:spPr>
          <a:xfrm>
            <a:off x="611560" y="141277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证明圆的切线的常用方法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的直径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的切线</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弦</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OC</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64360604"/>
              </p:ext>
            </p:extLst>
          </p:nvPr>
        </p:nvGraphicFramePr>
        <p:xfrm>
          <a:off x="467544" y="2780928"/>
          <a:ext cx="8128000" cy="1874404"/>
        </p:xfrm>
        <a:graphic>
          <a:graphicData uri="http://schemas.openxmlformats.org/presentationml/2006/ole">
            <p:oleObj spid="_x0000_s11267" name="文档" r:id="rId5" imgW="3847376" imgH="888119" progId="Word.Document.12">
              <p:embed/>
            </p:oleObj>
          </a:graphicData>
        </a:graphic>
      </p:graphicFrame>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本题中既有圆的切线是已知条件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又证明另一条直线是圆的切线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也就是既要注意运用圆的切线的性质定理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又要运用圆的切线的判定定理</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欲证明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只要证明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而易发现图形中的</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只要设法证明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CDO=</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9825865"/>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2" name="矩形 1"/>
          <p:cNvSpPr>
            <a:spLocks noChangeAspect="1"/>
          </p:cNvSpPr>
          <p:nvPr/>
        </p:nvSpPr>
        <p:spPr>
          <a:xfrm>
            <a:off x="508000" y="2101403"/>
            <a:ext cx="8128000" cy="29091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OA=OD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OB=OD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OC=OC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OBC</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ODC.</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6632298"/>
      </p:ext>
    </p:extLst>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pic>
        <p:nvPicPr>
          <p:cNvPr id="4" name="解题总结.eps" descr="id:2147487411;FounderCES"/>
          <p:cNvPicPr/>
          <p:nvPr/>
        </p:nvPicPr>
        <p:blipFill>
          <a:blip r:embed="rId4"/>
          <a:stretch>
            <a:fillRect/>
          </a:stretch>
        </p:blipFill>
        <p:spPr>
          <a:xfrm>
            <a:off x="858081" y="2132856"/>
            <a:ext cx="376615" cy="1459214"/>
          </a:xfrm>
          <a:prstGeom prst="rect">
            <a:avLst/>
          </a:prstGeom>
        </p:spPr>
      </p:pic>
      <p:sp>
        <p:nvSpPr>
          <p:cNvPr id="2" name="矩形 1"/>
          <p:cNvSpPr>
            <a:spLocks noChangeAspect="1"/>
          </p:cNvSpPr>
          <p:nvPr/>
        </p:nvSpPr>
        <p:spPr>
          <a:xfrm>
            <a:off x="1234696" y="2348880"/>
            <a:ext cx="744837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解答这类既有圆的切线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又要求证明圆的切线的问题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可以从切线的性质出发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结合其他条件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数形结合进行分析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逐步探求出证明的思路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917465443"/>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39552" y="1556792"/>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直线和圆的位置关系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还可用下表表示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609266141"/>
              </p:ext>
            </p:extLst>
          </p:nvPr>
        </p:nvGraphicFramePr>
        <p:xfrm>
          <a:off x="395536" y="2204864"/>
          <a:ext cx="8128000" cy="2474591"/>
        </p:xfrm>
        <a:graphic>
          <a:graphicData uri="http://schemas.openxmlformats.org/presentationml/2006/ole">
            <p:oleObj spid="_x0000_s1028" name="文档" r:id="rId8" imgW="3957084" imgH="1204431" progId="Word.Document.12">
              <p:embed/>
            </p:oleObj>
          </a:graphicData>
        </a:graphic>
      </p:graphicFrame>
      <p:sp>
        <p:nvSpPr>
          <p:cNvPr id="9" name="矩形 8"/>
          <p:cNvSpPr>
            <a:spLocks noChangeAspect="1"/>
          </p:cNvSpPr>
          <p:nvPr/>
        </p:nvSpPr>
        <p:spPr>
          <a:xfrm>
            <a:off x="506639" y="436510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判定一条直线与圆的位置关系时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既可以用直线与圆的公共点的个数来判定它们的位置关系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也可以用圆心到直线的距离与半径的大小关系来判定它们的位置关系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0937487"/>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467544" y="1196752"/>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AO=</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的半径为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在什么范围内取值时</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相离、相切、相交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816540025"/>
              </p:ext>
            </p:extLst>
          </p:nvPr>
        </p:nvGraphicFramePr>
        <p:xfrm>
          <a:off x="471061" y="2276872"/>
          <a:ext cx="8128000" cy="1418377"/>
        </p:xfrm>
        <a:graphic>
          <a:graphicData uri="http://schemas.openxmlformats.org/presentationml/2006/ole">
            <p:oleObj spid="_x0000_s2052" name="文档" r:id="rId8" imgW="3847376" imgH="672207" progId="Word.Document.12">
              <p:embed/>
            </p:oleObj>
          </a:graphicData>
        </a:graphic>
      </p:graphicFrame>
      <p:sp>
        <p:nvSpPr>
          <p:cNvPr id="9" name="矩形 8"/>
          <p:cNvSpPr>
            <a:spLocks noChangeAspect="1"/>
          </p:cNvSpPr>
          <p:nvPr/>
        </p:nvSpPr>
        <p:spPr>
          <a:xfrm>
            <a:off x="483342" y="371703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由三角形的内角和定理可求出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根据含</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角的直角三角形的性质即可得到</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AO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大于</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列出关于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求出不等式的解集即可得到</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OD=r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列出关于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求出不等式的解集即可得到</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67544" y="3717032"/>
            <a:ext cx="8183446" cy="28083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26555154"/>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44593024"/>
              </p:ext>
            </p:extLst>
          </p:nvPr>
        </p:nvGraphicFramePr>
        <p:xfrm>
          <a:off x="508000" y="2005175"/>
          <a:ext cx="8128000" cy="3101649"/>
        </p:xfrm>
        <a:graphic>
          <a:graphicData uri="http://schemas.openxmlformats.org/presentationml/2006/ole">
            <p:oleObj spid="_x0000_s3076" name="文档" r:id="rId8" imgW="3847376" imgH="1468204" progId="Word.Document.12">
              <p:embed/>
            </p:oleObj>
          </a:graphicData>
        </a:graphic>
      </p:graphicFrame>
    </p:spTree>
    <p:extLst>
      <p:ext uri="{BB962C8B-B14F-4D97-AF65-F5344CB8AC3E}">
        <p14:creationId xmlns:p14="http://schemas.microsoft.com/office/powerpoint/2010/main" xmlns="" val="4153652271"/>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8" name="解题总结.eps" descr="id:2147487411;FounderCES"/>
          <p:cNvPicPr/>
          <p:nvPr/>
        </p:nvPicPr>
        <p:blipFill>
          <a:blip r:embed="rId7"/>
          <a:stretch>
            <a:fillRect/>
          </a:stretch>
        </p:blipFill>
        <p:spPr>
          <a:xfrm>
            <a:off x="669774" y="2401834"/>
            <a:ext cx="376615" cy="1459214"/>
          </a:xfrm>
          <a:prstGeom prst="rect">
            <a:avLst/>
          </a:prstGeom>
        </p:spPr>
      </p:pic>
      <p:sp>
        <p:nvSpPr>
          <p:cNvPr id="9" name="矩形 8"/>
          <p:cNvSpPr>
            <a:spLocks noChangeAspect="1"/>
          </p:cNvSpPr>
          <p:nvPr/>
        </p:nvSpPr>
        <p:spPr>
          <a:xfrm>
            <a:off x="1259632" y="2535421"/>
            <a:ext cx="7088336"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可以先画出草图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利用直线与圆的位置关系由圆心到直线的距离</a:t>
            </a:r>
            <a:r>
              <a:rPr lang="en-US" altLang="zh-CN" sz="2200" i="1" dirty="0">
                <a:solidFill>
                  <a:srgbClr val="000000"/>
                </a:solidFill>
                <a:latin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与圆的半径</a:t>
            </a:r>
            <a:r>
              <a:rPr lang="en-US" altLang="zh-CN" sz="2200" i="1" dirty="0">
                <a:solidFill>
                  <a:srgbClr val="000000"/>
                </a:solidFill>
                <a:latin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的大小关系来判断</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207401328"/>
      </p:ext>
    </p:extLst>
  </p:cSld>
  <p:clrMapOvr>
    <a:masterClrMapping/>
  </p:clrMapOvr>
  <p:transition spd="slow">
    <p:checke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切线的判定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经过半径的外端并且垂直于这条半径的直线是圆的切线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切线的判定方法可以归纳为两种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和圆有唯一公共点的直线是圆的切线或到圆心的距离等于圆的半径的直线是圆的切线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切线的判定定理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7"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467544" y="134076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在等腰三角形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zh-CN" altLang="zh-CN" sz="2200" dirty="0">
                <a:solidFill>
                  <a:srgbClr val="000000"/>
                </a:solidFill>
                <a:latin typeface="Times New Roman" panose="02020603050405020304" pitchFamily="18" charset="0"/>
                <a:cs typeface="Times New Roman" panose="02020603050405020304" pitchFamily="18" charset="0"/>
              </a:rPr>
              <a:t>长为半径的圆交</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交</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i="1" dirty="0">
                <a:solidFill>
                  <a:srgbClr val="000000"/>
                </a:solidFill>
                <a:latin typeface="Times New Roman" panose="02020603050405020304" pitchFamily="18" charset="0"/>
                <a:cs typeface="Times New Roman" panose="02020603050405020304" pitchFamily="18" charset="0"/>
              </a:rPr>
              <a:t>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的切线</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OB=OD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可得到</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即可得到</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从而得到</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的切线</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79027560"/>
              </p:ext>
            </p:extLst>
          </p:nvPr>
        </p:nvGraphicFramePr>
        <p:xfrm>
          <a:off x="203389" y="2924944"/>
          <a:ext cx="8128000" cy="2192950"/>
        </p:xfrm>
        <a:graphic>
          <a:graphicData uri="http://schemas.openxmlformats.org/presentationml/2006/ole">
            <p:oleObj spid="_x0000_s4100" name="文档" r:id="rId8" imgW="3847376" imgH="1038898" progId="Word.Document.12">
              <p:embed/>
            </p:oleObj>
          </a:graphicData>
        </a:graphic>
      </p:graphicFrame>
      <p:sp>
        <p:nvSpPr>
          <p:cNvPr id="10" name="矩形 9"/>
          <p:cNvSpPr/>
          <p:nvPr/>
        </p:nvSpPr>
        <p:spPr>
          <a:xfrm>
            <a:off x="439821" y="5173028"/>
            <a:ext cx="8183446" cy="11352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2058871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6" action="ppaction://hlinksldjump"/>
          </p:cNvPr>
          <p:cNvSpPr/>
          <p:nvPr/>
        </p:nvSpPr>
        <p:spPr>
          <a:xfrm>
            <a:off x="4267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点五</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OB=OD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7910731"/>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170</TotalTime>
  <Words>1866</Words>
  <Application>Microsoft Office PowerPoint</Application>
  <PresentationFormat>全屏显示(4:3)</PresentationFormat>
  <Paragraphs>238</Paragraphs>
  <Slides>29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1.1</vt:lpstr>
      <vt:lpstr>文档</vt:lpstr>
      <vt:lpstr>24.2.2　直线和圆的位置关系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115</cp:revision>
  <dcterms:created xsi:type="dcterms:W3CDTF">2014-05-27T06:48:00Z</dcterms:created>
  <dcterms:modified xsi:type="dcterms:W3CDTF">2016-10-09T02:16:12Z</dcterms:modified>
</cp:coreProperties>
</file>