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4" r:id="rId3"/>
    <p:sldId id="284" r:id="rId4"/>
    <p:sldId id="285" r:id="rId5"/>
    <p:sldId id="268" r:id="rId6"/>
    <p:sldId id="286" r:id="rId7"/>
    <p:sldId id="287" r:id="rId8"/>
    <p:sldId id="281" r:id="rId9"/>
    <p:sldId id="288" r:id="rId10"/>
    <p:sldId id="289" r:id="rId11"/>
    <p:sldId id="290" r:id="rId12"/>
    <p:sldId id="291" r:id="rId13"/>
    <p:sldId id="265" r:id="rId14"/>
    <p:sldId id="269" r:id="rId15"/>
    <p:sldId id="292" r:id="rId16"/>
    <p:sldId id="283" r:id="rId17"/>
    <p:sldId id="293" r:id="rId18"/>
    <p:sldId id="294"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3448" autoAdjust="0"/>
  </p:normalViewPr>
  <p:slideViewPr>
    <p:cSldViewPr showGuides="1">
      <p:cViewPr varScale="1">
        <p:scale>
          <a:sx n="86" d="100"/>
          <a:sy n="86" d="100"/>
        </p:scale>
        <p:origin x="1494" y="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教材新知精讲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综合知识拓展</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1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8" name="圆角矩形 7">
            <a:hlinkClick r:id="rId15"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教材新知精讲</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6"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综合知识拓展</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8.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7.docx"/><Relationship Id="rId5" Type="http://schemas.openxmlformats.org/officeDocument/2006/relationships/slide" Target="slide8.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0.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package" Target="../embeddings/Microsoft_Office_Word___9.docx"/><Relationship Id="rId5" Type="http://schemas.openxmlformats.org/officeDocument/2006/relationships/slide" Target="slide16.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13.docx"/><Relationship Id="rId3" Type="http://schemas.openxmlformats.org/officeDocument/2006/relationships/slide" Target="slide13.xml"/><Relationship Id="rId7" Type="http://schemas.openxmlformats.org/officeDocument/2006/relationships/package" Target="../embeddings/Microsoft_Office_Word___12.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Office_Word___11.docx"/><Relationship Id="rId5" Type="http://schemas.openxmlformats.org/officeDocument/2006/relationships/slide" Target="slide16.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25.jpeg"/><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package" Target="../embeddings/Microsoft_Office_Word___14.docx"/><Relationship Id="rId5" Type="http://schemas.openxmlformats.org/officeDocument/2006/relationships/slide" Target="slide16.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Office_Word___15.docx"/><Relationship Id="rId5" Type="http://schemas.openxmlformats.org/officeDocument/2006/relationships/slide" Target="slide16.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Office_Word___16.docx"/><Relationship Id="rId5" Type="http://schemas.openxmlformats.org/officeDocument/2006/relationships/slide" Target="slide16.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8.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8.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4.docx"/><Relationship Id="rId5" Type="http://schemas.openxmlformats.org/officeDocument/2006/relationships/slide" Target="slide8.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5.docx"/><Relationship Id="rId5" Type="http://schemas.openxmlformats.org/officeDocument/2006/relationships/slide" Target="slide8.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6.docx"/><Relationship Id="rId5" Type="http://schemas.openxmlformats.org/officeDocument/2006/relationships/slide" Target="slide8.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24.1.3</a:t>
            </a:r>
            <a:r>
              <a:rPr lang="zh-CN" altLang="zh-CN" dirty="0"/>
              <a:t>　弧、弦、圆心角</a:t>
            </a:r>
          </a:p>
        </p:txBody>
      </p:sp>
    </p:spTree>
    <p:extLst>
      <p:ext uri="{BB962C8B-B14F-4D97-AF65-F5344CB8AC3E}">
        <p14:creationId xmlns:p14="http://schemas.microsoft.com/office/powerpoint/2010/main" xmlns="" val="1314899478"/>
      </p:ext>
    </p:extLst>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圆心角、弧、弦三者关系理解为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圆心角相等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所对的弧相等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所对的弦相等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知一推二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一项相等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其余两项皆相等</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其正确性源于圆的旋转不变性</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圆绕其圆心旋转任意角度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所得图形与原图形完全重合</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注意应用此关系的前提条件是在同圆或等圆中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没有前提条件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所得的结论不一定成立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注意应用此关系可以证明角相等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线段相等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弧相等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2103484"/>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graphicFrame>
        <p:nvGraphicFramePr>
          <p:cNvPr id="5" name="对象 4"/>
          <p:cNvGraphicFramePr>
            <a:graphicFrameLocks noChangeAspect="1"/>
          </p:cNvGraphicFramePr>
          <p:nvPr>
            <p:extLst>
              <p:ext uri="{D42A27DB-BD31-4B8C-83A1-F6EECF244321}">
                <p14:modId xmlns:p14="http://schemas.microsoft.com/office/powerpoint/2010/main" xmlns="" val="3210988255"/>
              </p:ext>
            </p:extLst>
          </p:nvPr>
        </p:nvGraphicFramePr>
        <p:xfrm>
          <a:off x="467544" y="2780928"/>
          <a:ext cx="8128000" cy="3664976"/>
        </p:xfrm>
        <a:graphic>
          <a:graphicData uri="http://schemas.openxmlformats.org/presentationml/2006/ole">
            <p:oleObj spid="_x0000_s6148" name="文档" r:id="rId6" imgW="3847376" imgH="1734855"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498599341"/>
              </p:ext>
            </p:extLst>
          </p:nvPr>
        </p:nvGraphicFramePr>
        <p:xfrm>
          <a:off x="606450" y="1142627"/>
          <a:ext cx="8128000" cy="1659803"/>
        </p:xfrm>
        <a:graphic>
          <a:graphicData uri="http://schemas.openxmlformats.org/presentationml/2006/ole">
            <p:oleObj spid="_x0000_s6149" name="文档" r:id="rId7" imgW="3847376" imgH="786281" progId="Word.Document.12">
              <p:embed/>
            </p:oleObj>
          </a:graphicData>
        </a:graphic>
      </p:graphicFrame>
      <p:sp>
        <p:nvSpPr>
          <p:cNvPr id="7" name="矩形 6"/>
          <p:cNvSpPr/>
          <p:nvPr/>
        </p:nvSpPr>
        <p:spPr>
          <a:xfrm>
            <a:off x="483204" y="3622182"/>
            <a:ext cx="8183446" cy="11867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0017" y="4808974"/>
            <a:ext cx="8183446" cy="1636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2003469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pic>
        <p:nvPicPr>
          <p:cNvPr id="5" name="解题总结.eps" descr="id:2147487411;FounderCES"/>
          <p:cNvPicPr/>
          <p:nvPr/>
        </p:nvPicPr>
        <p:blipFill>
          <a:blip r:embed="rId5"/>
          <a:stretch>
            <a:fillRect/>
          </a:stretch>
        </p:blipFill>
        <p:spPr>
          <a:xfrm>
            <a:off x="858081" y="2348880"/>
            <a:ext cx="376615" cy="1459214"/>
          </a:xfrm>
          <a:prstGeom prst="rect">
            <a:avLst/>
          </a:prstGeom>
        </p:spPr>
      </p:pic>
      <p:sp>
        <p:nvSpPr>
          <p:cNvPr id="6" name="矩形 5"/>
          <p:cNvSpPr>
            <a:spLocks noChangeAspect="1"/>
          </p:cNvSpPr>
          <p:nvPr/>
        </p:nvSpPr>
        <p:spPr>
          <a:xfrm>
            <a:off x="1481218" y="2636912"/>
            <a:ext cx="7304360"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在同圆或等圆中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如果两个圆心角、两条弧、两条弦中有一组量相等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那么它们所对应的其余各组量都分别相等</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只要说明其中一组量相等即可</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823134385"/>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 name="矩形 2"/>
          <p:cNvSpPr>
            <a:spLocks noChangeAspect="1"/>
          </p:cNvSpPr>
          <p:nvPr/>
        </p:nvSpPr>
        <p:spPr>
          <a:xfrm>
            <a:off x="611560" y="148478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弧、弦、圆心角之间的关系的灵活运用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弦</a:t>
            </a:r>
            <a:r>
              <a:rPr lang="en-US" altLang="zh-CN" sz="2200" i="1" dirty="0">
                <a:solidFill>
                  <a:srgbClr val="000000"/>
                </a:solidFill>
                <a:latin typeface="Times New Roman" panose="02020603050405020304" pitchFamily="18" charset="0"/>
                <a:cs typeface="Times New Roman" panose="02020603050405020304" pitchFamily="18" charset="0"/>
              </a:rPr>
              <a:t>CD=EF</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请至少找出图中</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对具有相等关系的量</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根据圆心角、弧、弦的关系进行推理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逐步得到所需答案</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00552565"/>
              </p:ext>
            </p:extLst>
          </p:nvPr>
        </p:nvGraphicFramePr>
        <p:xfrm>
          <a:off x="395536" y="2414017"/>
          <a:ext cx="8128000" cy="1632978"/>
        </p:xfrm>
        <a:graphic>
          <a:graphicData uri="http://schemas.openxmlformats.org/presentationml/2006/ole">
            <p:oleObj spid="_x0000_s7172" name="文档" r:id="rId6" imgW="3847376" imgH="772966"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3637510454"/>
              </p:ext>
            </p:extLst>
          </p:nvPr>
        </p:nvGraphicFramePr>
        <p:xfrm>
          <a:off x="410069" y="4827237"/>
          <a:ext cx="8128000" cy="1140066"/>
        </p:xfrm>
        <a:graphic>
          <a:graphicData uri="http://schemas.openxmlformats.org/presentationml/2006/ole">
            <p:oleObj spid="_x0000_s7173" name="文档" r:id="rId7" imgW="3847376" imgH="540500" progId="Word.Document.12">
              <p:embed/>
            </p:oleObj>
          </a:graphicData>
        </a:graphic>
      </p:graphicFrame>
      <p:sp>
        <p:nvSpPr>
          <p:cNvPr id="8" name="矩形 7"/>
          <p:cNvSpPr/>
          <p:nvPr/>
        </p:nvSpPr>
        <p:spPr>
          <a:xfrm>
            <a:off x="527377" y="4314029"/>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0069" y="4674069"/>
            <a:ext cx="8183446" cy="14245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8312902"/>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395536" y="1412776"/>
            <a:ext cx="8128000" cy="1311128"/>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拓展点二</a:t>
            </a:r>
            <a:r>
              <a:rPr lang="zh-CN" altLang="zh-CN" sz="2200" u="sng" dirty="0">
                <a:solidFill>
                  <a:srgbClr val="FF0000"/>
                </a:solidFill>
                <a:effectLst/>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与弧、弦、圆心角之间的关系有关的计算题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AOB</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AO=AB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为圆心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a:t>
            </a:r>
            <a:r>
              <a:rPr lang="zh-CN" altLang="zh-CN" sz="2200" dirty="0">
                <a:solidFill>
                  <a:srgbClr val="000000"/>
                </a:solidFill>
                <a:latin typeface="Times New Roman" panose="02020603050405020304" pitchFamily="18" charset="0"/>
                <a:cs typeface="Times New Roman" panose="02020603050405020304" pitchFamily="18" charset="0"/>
              </a:rPr>
              <a:t>为半径的圆交</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于点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a:t>
            </a:r>
            <a:r>
              <a:rPr lang="en-US" altLang="zh-CN" sz="2200" i="1" dirty="0">
                <a:solidFill>
                  <a:srgbClr val="000000"/>
                </a:solidFill>
                <a:latin typeface="Times New Roman" panose="02020603050405020304" pitchFamily="18" charset="0"/>
                <a:cs typeface="Times New Roman" panose="02020603050405020304" pitchFamily="18" charset="0"/>
              </a:rPr>
              <a:t>AO</a:t>
            </a:r>
            <a:r>
              <a:rPr lang="zh-CN" altLang="zh-CN" sz="2200" dirty="0">
                <a:solidFill>
                  <a:srgbClr val="000000"/>
                </a:solidFill>
                <a:latin typeface="Times New Roman" panose="02020603050405020304" pitchFamily="18" charset="0"/>
                <a:cs typeface="Times New Roman" panose="02020603050405020304" pitchFamily="18" charset="0"/>
              </a:rPr>
              <a:t>于点</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AD=OB.</a:t>
            </a:r>
            <a:r>
              <a:rPr lang="zh-CN" altLang="zh-CN" sz="2200" dirty="0">
                <a:solidFill>
                  <a:srgbClr val="000000"/>
                </a:solidFill>
                <a:latin typeface="Times New Roman" panose="02020603050405020304" pitchFamily="18" charset="0"/>
                <a:cs typeface="Times New Roman" panose="02020603050405020304" pitchFamily="18" charset="0"/>
              </a:rPr>
              <a:t>试</a:t>
            </a:r>
            <a:r>
              <a:rPr lang="zh-CN" altLang="zh-CN" sz="2200" dirty="0" smtClean="0">
                <a:solidFill>
                  <a:srgbClr val="000000"/>
                </a:solidFill>
                <a:latin typeface="Times New Roman" panose="02020603050405020304" pitchFamily="18" charset="0"/>
                <a:cs typeface="Times New Roman" panose="02020603050405020304" pitchFamily="18" charset="0"/>
              </a:rPr>
              <a:t>说明</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并求</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的度数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52878747"/>
              </p:ext>
            </p:extLst>
          </p:nvPr>
        </p:nvGraphicFramePr>
        <p:xfrm>
          <a:off x="1522503" y="2244596"/>
          <a:ext cx="8128000" cy="392316"/>
        </p:xfrm>
        <a:graphic>
          <a:graphicData uri="http://schemas.openxmlformats.org/presentationml/2006/ole">
            <p:oleObj spid="_x0000_s8197" name="文档" r:id="rId6" imgW="3847376" imgH="184965"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2410454713"/>
              </p:ext>
            </p:extLst>
          </p:nvPr>
        </p:nvGraphicFramePr>
        <p:xfrm>
          <a:off x="395536" y="2611726"/>
          <a:ext cx="8128000" cy="1740278"/>
        </p:xfrm>
        <a:graphic>
          <a:graphicData uri="http://schemas.openxmlformats.org/presentationml/2006/ole">
            <p:oleObj spid="_x0000_s8198" name="文档" r:id="rId7" imgW="3847376" imgH="824065"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2645126492"/>
              </p:ext>
            </p:extLst>
          </p:nvPr>
        </p:nvGraphicFramePr>
        <p:xfrm>
          <a:off x="585543" y="4581128"/>
          <a:ext cx="8128000" cy="1505557"/>
        </p:xfrm>
        <a:graphic>
          <a:graphicData uri="http://schemas.openxmlformats.org/presentationml/2006/ole">
            <p:oleObj spid="_x0000_s8199" name="文档" r:id="rId8" imgW="3847376" imgH="712511" progId="Word.Document.12">
              <p:embed/>
            </p:oleObj>
          </a:graphicData>
        </a:graphic>
      </p:graphicFrame>
      <p:sp>
        <p:nvSpPr>
          <p:cNvPr id="9" name="矩形 8"/>
          <p:cNvSpPr/>
          <p:nvPr/>
        </p:nvSpPr>
        <p:spPr>
          <a:xfrm>
            <a:off x="480277" y="4509120"/>
            <a:ext cx="8183446"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094833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508000" y="1460330"/>
            <a:ext cx="8128000" cy="38120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OD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设</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AD=OB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DO=DA</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DOA=x</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BDO=</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又</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AO=AB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BOD=</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x-x=x=</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DOE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smtClean="0">
                <a:solidFill>
                  <a:srgbClr val="000000"/>
                </a:solidFill>
                <a:latin typeface="NEU-BZ-S92"/>
                <a:cs typeface="宋体" panose="02010600030101010101" pitchFamily="2" charset="-122"/>
              </a:rPr>
              <a:t>∴</a:t>
            </a:r>
            <a:r>
              <a:rPr lang="en-US" altLang="zh-CN" sz="2200" i="1" dirty="0" smtClean="0">
                <a:solidFill>
                  <a:srgbClr val="000000"/>
                </a:solidFill>
                <a:latin typeface="NEU-BZ-S92"/>
                <a:cs typeface="宋体" panose="02010600030101010101" pitchFamily="2" charset="-122"/>
              </a:rPr>
              <a:t>           </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OBD</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180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36</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36</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798879"/>
              </p:ext>
            </p:extLst>
          </p:nvPr>
        </p:nvGraphicFramePr>
        <p:xfrm>
          <a:off x="-2106668" y="4293096"/>
          <a:ext cx="8128000" cy="392316"/>
        </p:xfrm>
        <a:graphic>
          <a:graphicData uri="http://schemas.openxmlformats.org/presentationml/2006/ole">
            <p:oleObj spid="_x0000_s9219" name="文档" r:id="rId6" imgW="3847376" imgH="184965" progId="Word.Document.12">
              <p:embed/>
            </p:oleObj>
          </a:graphicData>
        </a:graphic>
      </p:graphicFrame>
      <p:pic>
        <p:nvPicPr>
          <p:cNvPr id="7" name="W15.eps" descr="id:2147486658;FounderCES"/>
          <p:cNvPicPr/>
          <p:nvPr/>
        </p:nvPicPr>
        <p:blipFill>
          <a:blip r:embed="rId7"/>
          <a:stretch>
            <a:fillRect/>
          </a:stretch>
        </p:blipFill>
        <p:spPr>
          <a:xfrm>
            <a:off x="4725188" y="1936600"/>
            <a:ext cx="2592288" cy="2028204"/>
          </a:xfrm>
          <a:prstGeom prst="rect">
            <a:avLst/>
          </a:prstGeom>
        </p:spPr>
      </p:pic>
    </p:spTree>
    <p:extLst>
      <p:ext uri="{BB962C8B-B14F-4D97-AF65-F5344CB8AC3E}">
        <p14:creationId xmlns:p14="http://schemas.microsoft.com/office/powerpoint/2010/main" xmlns="" val="831705103"/>
      </p:ext>
    </p:extLst>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8" name="矩形 7"/>
          <p:cNvSpPr>
            <a:spLocks noChangeAspect="1"/>
          </p:cNvSpPr>
          <p:nvPr/>
        </p:nvSpPr>
        <p:spPr>
          <a:xfrm>
            <a:off x="467544" y="1412776"/>
            <a:ext cx="8128000" cy="44467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与弧、弦、圆心角之间的关系有关的证明题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611560" y="1916832"/>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BD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CE</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的两条弦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latin typeface="Times New Roman" panose="02020603050405020304" pitchFamily="18" charset="0"/>
                <a:cs typeface="Times New Roman" panose="02020603050405020304" pitchFamily="18" charset="0"/>
              </a:rPr>
              <a:t>平分</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DAE.</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AB=AC</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a:t>
            </a:r>
            <a:r>
              <a:rPr lang="en-US" altLang="zh-CN" sz="2200" i="1" dirty="0">
                <a:solidFill>
                  <a:srgbClr val="000000"/>
                </a:solidFill>
                <a:latin typeface="Times New Roman" panose="02020603050405020304" pitchFamily="18" charset="0"/>
                <a:cs typeface="Times New Roman" panose="02020603050405020304" pitchFamily="18" charset="0"/>
              </a:rPr>
              <a:t>OM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ON</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根据角平分线的性质得到</a:t>
            </a:r>
            <a:r>
              <a:rPr lang="en-US" altLang="zh-CN" sz="2200" i="1" dirty="0">
                <a:solidFill>
                  <a:srgbClr val="000000"/>
                </a:solidFill>
                <a:latin typeface="Times New Roman" panose="02020603050405020304" pitchFamily="18" charset="0"/>
                <a:cs typeface="Times New Roman" panose="02020603050405020304" pitchFamily="18" charset="0"/>
              </a:rPr>
              <a:t>OM=ON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根据圆心角、弧、弦之间的关系得到</a:t>
            </a:r>
            <a:r>
              <a:rPr lang="en-US" altLang="zh-CN" sz="2200" i="1" dirty="0">
                <a:solidFill>
                  <a:srgbClr val="000000"/>
                </a:solidFill>
                <a:latin typeface="Times New Roman" panose="02020603050405020304" pitchFamily="18" charset="0"/>
                <a:cs typeface="Times New Roman" panose="02020603050405020304" pitchFamily="18" charset="0"/>
              </a:rPr>
              <a:t>BD=CE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AMO</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ANO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a:t>
            </a:r>
            <a:r>
              <a:rPr lang="en-US" altLang="zh-CN" sz="2200" i="1" dirty="0">
                <a:solidFill>
                  <a:srgbClr val="000000"/>
                </a:solidFill>
                <a:latin typeface="Times New Roman" panose="02020603050405020304" pitchFamily="18" charset="0"/>
                <a:cs typeface="Times New Roman" panose="02020603050405020304" pitchFamily="18" charset="0"/>
              </a:rPr>
              <a:t>AM=AN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得到答案</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3012578042"/>
              </p:ext>
            </p:extLst>
          </p:nvPr>
        </p:nvGraphicFramePr>
        <p:xfrm>
          <a:off x="467544" y="2880814"/>
          <a:ext cx="8128000" cy="1820754"/>
        </p:xfrm>
        <a:graphic>
          <a:graphicData uri="http://schemas.openxmlformats.org/presentationml/2006/ole">
            <p:oleObj spid="_x0000_s10243" name="文档" r:id="rId6" imgW="3847376" imgH="861850" progId="Word.Document.12">
              <p:embed/>
            </p:oleObj>
          </a:graphicData>
        </a:graphic>
      </p:graphicFrame>
      <p:sp>
        <p:nvSpPr>
          <p:cNvPr id="11" name="矩形 10"/>
          <p:cNvSpPr/>
          <p:nvPr/>
        </p:nvSpPr>
        <p:spPr>
          <a:xfrm>
            <a:off x="467544" y="4846632"/>
            <a:ext cx="8183446" cy="12845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2973145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矩形 4"/>
          <p:cNvSpPr>
            <a:spLocks noChangeAspect="1"/>
          </p:cNvSpPr>
          <p:nvPr/>
        </p:nvSpPr>
        <p:spPr>
          <a:xfrm>
            <a:off x="508000" y="1781379"/>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作</a:t>
            </a:r>
            <a:r>
              <a:rPr lang="en-US" altLang="zh-CN" sz="2200" i="1" dirty="0">
                <a:solidFill>
                  <a:srgbClr val="000000"/>
                </a:solidFill>
                <a:latin typeface="Times New Roman" panose="02020603050405020304" pitchFamily="18" charset="0"/>
                <a:cs typeface="Times New Roman" panose="02020603050405020304" pitchFamily="18" charset="0"/>
              </a:rPr>
              <a:t>OM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ON</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CE</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平分</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DAE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OM=ON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BD=CE.</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ON</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AMO</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ANO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AM=AN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321496249"/>
              </p:ext>
            </p:extLst>
          </p:nvPr>
        </p:nvGraphicFramePr>
        <p:xfrm>
          <a:off x="323528" y="3151985"/>
          <a:ext cx="8128000" cy="1438494"/>
        </p:xfrm>
        <a:graphic>
          <a:graphicData uri="http://schemas.openxmlformats.org/presentationml/2006/ole">
            <p:oleObj spid="_x0000_s11267" name="文档" r:id="rId6" imgW="3847376" imgH="681563" progId="Word.Document.12">
              <p:embed/>
            </p:oleObj>
          </a:graphicData>
        </a:graphic>
      </p:graphicFrame>
    </p:spTree>
    <p:extLst>
      <p:ext uri="{BB962C8B-B14F-4D97-AF65-F5344CB8AC3E}">
        <p14:creationId xmlns:p14="http://schemas.microsoft.com/office/powerpoint/2010/main" xmlns="" val="3427774949"/>
      </p:ext>
    </p:extLst>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858081" y="2490861"/>
            <a:ext cx="376615" cy="1459214"/>
          </a:xfrm>
          <a:prstGeom prst="rect">
            <a:avLst/>
          </a:prstGeom>
        </p:spPr>
      </p:pic>
      <p:sp>
        <p:nvSpPr>
          <p:cNvPr id="6" name="矩形 5"/>
          <p:cNvSpPr>
            <a:spLocks noChangeAspect="1"/>
          </p:cNvSpPr>
          <p:nvPr/>
        </p:nvSpPr>
        <p:spPr>
          <a:xfrm>
            <a:off x="1234696" y="2564904"/>
            <a:ext cx="7376368"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在圆中证明两条弦相等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一般通过证明两条弦所对应的弧相等来证明</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570901368"/>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圆的旋转对称性</a:t>
            </a:r>
            <a:r>
              <a:rPr lang="zh-CN" altLang="zh-CN" sz="2200" u="sng" dirty="0">
                <a:solidFill>
                  <a:srgbClr val="FF0000"/>
                </a:solidFill>
                <a:uFill>
                  <a:solidFill>
                    <a:srgbClr val="00FFFF"/>
                  </a:solidFill>
                </a:u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旋转对称图形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把一个图形绕着一个定点旋转一个角度后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与原图形重合的图形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圆是中心对称图形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对称中心是圆心</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把圆绕圆心旋转任意角度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所得的图形都与原图形重合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旋转对称性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由前面所学知识可知圆的对称性包括轴对称性、中心对称性和旋转对称性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圆的很多性质都是由它们得出的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其中旋转对称性也是车轮做成圆形的原因</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p:transition spd="slow">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39552" y="1412776"/>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下列图形中既是轴对称图形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又是旋转对称图形的是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i="1" dirty="0">
                <a:solidFill>
                  <a:srgbClr val="000000"/>
                </a:solidFill>
                <a:latin typeface="NEU-BZ-S92"/>
                <a:cs typeface="宋体" panose="02010600030101010101" pitchFamily="2" charset="-122"/>
              </a:rPr>
              <a:t>①②③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i="1"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i="1" dirty="0">
                <a:solidFill>
                  <a:srgbClr val="000000"/>
                </a:solidFill>
                <a:latin typeface="NEU-BZ-S92"/>
                <a:cs typeface="宋体" panose="02010600030101010101" pitchFamily="2" charset="-122"/>
              </a:rPr>
              <a:t>①②③④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先根据图形确定是否为轴对称图形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在是轴对称图形的基础上再看是否绕中心旋转任意角度能与原图形重合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不是轴对称图形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是旋转对称图形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是轴对称图形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是旋转对称图形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是轴对称图形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是旋转对称图形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是轴对称图形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是旋转对称图形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068801193"/>
              </p:ext>
            </p:extLst>
          </p:nvPr>
        </p:nvGraphicFramePr>
        <p:xfrm>
          <a:off x="540678" y="1949883"/>
          <a:ext cx="8128000" cy="1498853"/>
        </p:xfrm>
        <a:graphic>
          <a:graphicData uri="http://schemas.openxmlformats.org/presentationml/2006/ole">
            <p:oleObj spid="_x0000_s1027" name="文档" r:id="rId6" imgW="3847376" imgH="710351" progId="Word.Document.12">
              <p:embed/>
            </p:oleObj>
          </a:graphicData>
        </a:graphic>
      </p:graphicFrame>
      <p:sp>
        <p:nvSpPr>
          <p:cNvPr id="7" name="矩形 6"/>
          <p:cNvSpPr/>
          <p:nvPr/>
        </p:nvSpPr>
        <p:spPr>
          <a:xfrm>
            <a:off x="484106" y="4349734"/>
            <a:ext cx="8183446" cy="15995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4106" y="5949280"/>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28453788"/>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6" name="解题总结.eps" descr="id:2147487411;FounderCES"/>
          <p:cNvPicPr/>
          <p:nvPr/>
        </p:nvPicPr>
        <p:blipFill>
          <a:blip r:embed="rId5"/>
          <a:stretch>
            <a:fillRect/>
          </a:stretch>
        </p:blipFill>
        <p:spPr>
          <a:xfrm>
            <a:off x="755576" y="2348880"/>
            <a:ext cx="376615" cy="1459214"/>
          </a:xfrm>
          <a:prstGeom prst="rect">
            <a:avLst/>
          </a:prstGeom>
        </p:spPr>
      </p:pic>
      <p:sp>
        <p:nvSpPr>
          <p:cNvPr id="4" name="矩形 3"/>
          <p:cNvSpPr>
            <a:spLocks noChangeAspect="1"/>
          </p:cNvSpPr>
          <p:nvPr/>
        </p:nvSpPr>
        <p:spPr>
          <a:xfrm>
            <a:off x="1259632" y="2708920"/>
            <a:ext cx="7232352"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可以简单地认为是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找对称轴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旋转中心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先确定是其中一种具有特质的图形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再看是否具备另一种图形的特质</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814172011"/>
      </p:ext>
    </p:extLst>
  </p:cSld>
  <p:clrMapOvr>
    <a:masterClrMapping/>
  </p:clrMapOvr>
  <p:transition spd="slow">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225475"/>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u="sng" dirty="0">
                <a:solidFill>
                  <a:srgbClr val="FF0000"/>
                </a:solidFill>
                <a:effectLst/>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圆心角的定义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顶点在圆心的角叫做圆心角</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理解圆心角时注意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只要角的顶点在圆心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这样的角就是圆心角</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由于圆周</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对的圆心角为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圆周</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叫做</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所以圆心角的度数等于它所对的弧的度数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55413928"/>
              </p:ext>
            </p:extLst>
          </p:nvPr>
        </p:nvGraphicFramePr>
        <p:xfrm>
          <a:off x="2274523" y="3797148"/>
          <a:ext cx="1184721" cy="551033"/>
        </p:xfrm>
        <a:graphic>
          <a:graphicData uri="http://schemas.openxmlformats.org/presentationml/2006/ole">
            <p:oleObj spid="_x0000_s2052" name="文档" r:id="rId6" imgW="690730" imgH="315232"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3682818549"/>
              </p:ext>
            </p:extLst>
          </p:nvPr>
        </p:nvGraphicFramePr>
        <p:xfrm>
          <a:off x="6228184" y="3794017"/>
          <a:ext cx="1184721" cy="551033"/>
        </p:xfrm>
        <a:graphic>
          <a:graphicData uri="http://schemas.openxmlformats.org/presentationml/2006/ole">
            <p:oleObj spid="_x0000_s2053" name="文档" r:id="rId7" imgW="690730" imgH="315232" progId="Word.Document.12">
              <p:embed/>
            </p:oleObj>
          </a:graphicData>
        </a:graphic>
      </p:graphicFrame>
    </p:spTree>
    <p:extLst>
      <p:ext uri="{BB962C8B-B14F-4D97-AF65-F5344CB8AC3E}">
        <p14:creationId xmlns:p14="http://schemas.microsoft.com/office/powerpoint/2010/main" xmlns="" val="2187370392"/>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4474130"/>
              </p:ext>
            </p:extLst>
          </p:nvPr>
        </p:nvGraphicFramePr>
        <p:xfrm>
          <a:off x="508000" y="2070561"/>
          <a:ext cx="8128000" cy="2970878"/>
        </p:xfrm>
        <a:graphic>
          <a:graphicData uri="http://schemas.openxmlformats.org/presentationml/2006/ole">
            <p:oleObj spid="_x0000_s3075" name="文档" r:id="rId6" imgW="3847376" imgH="1406309" progId="Word.Document.12">
              <p:embed/>
            </p:oleObj>
          </a:graphicData>
        </a:graphic>
      </p:graphicFrame>
      <p:sp>
        <p:nvSpPr>
          <p:cNvPr id="8" name="矩形 7"/>
          <p:cNvSpPr/>
          <p:nvPr/>
        </p:nvSpPr>
        <p:spPr>
          <a:xfrm>
            <a:off x="539552" y="3284984"/>
            <a:ext cx="8183446" cy="13681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69745" y="4635120"/>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9370286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8" name="解题总结.eps" descr="id:2147487411;FounderCES"/>
          <p:cNvPicPr/>
          <p:nvPr/>
        </p:nvPicPr>
        <p:blipFill>
          <a:blip r:embed="rId5"/>
          <a:stretch>
            <a:fillRect/>
          </a:stretch>
        </p:blipFill>
        <p:spPr>
          <a:xfrm>
            <a:off x="858081" y="2564904"/>
            <a:ext cx="376615" cy="1459214"/>
          </a:xfrm>
          <a:prstGeom prst="rect">
            <a:avLst/>
          </a:prstGeom>
        </p:spPr>
      </p:pic>
      <p:sp>
        <p:nvSpPr>
          <p:cNvPr id="2" name="矩形 1"/>
          <p:cNvSpPr>
            <a:spLocks noChangeAspect="1"/>
          </p:cNvSpPr>
          <p:nvPr/>
        </p:nvSpPr>
        <p:spPr>
          <a:xfrm>
            <a:off x="1543181" y="2924944"/>
            <a:ext cx="6440264"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本质就是根据分数乘法的意义求周角的几分之几</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984534232"/>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6" name="矩形 5"/>
          <p:cNvSpPr>
            <a:spLocks noChangeAspect="1"/>
          </p:cNvSpPr>
          <p:nvPr/>
        </p:nvSpPr>
        <p:spPr>
          <a:xfrm>
            <a:off x="611560" y="1412776"/>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弧、弦、圆心角之间的关系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在同圆或等圆中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相等的圆心角所对的弧相等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所对的弦相等</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在同圆或等圆中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如果两条弧相等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那么它们所对的圆心角相等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所对的弦相等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在同圆或等圆中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如果两条弦相等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那么它们所对的圆心角相等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所对的优弧和劣弧分别相等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定理可表示为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14512269"/>
              </p:ext>
            </p:extLst>
          </p:nvPr>
        </p:nvGraphicFramePr>
        <p:xfrm>
          <a:off x="323528" y="4077072"/>
          <a:ext cx="8128000" cy="1820754"/>
        </p:xfrm>
        <a:graphic>
          <a:graphicData uri="http://schemas.openxmlformats.org/presentationml/2006/ole">
            <p:oleObj spid="_x0000_s4099" name="文档" r:id="rId6" imgW="3847376" imgH="861850" progId="Word.Document.12">
              <p:embed/>
            </p:oleObj>
          </a:graphicData>
        </a:graphic>
      </p:graphicFrame>
    </p:spTree>
    <p:extLst>
      <p:ext uri="{BB962C8B-B14F-4D97-AF65-F5344CB8AC3E}">
        <p14:creationId xmlns:p14="http://schemas.microsoft.com/office/powerpoint/2010/main" xmlns="" val="3992305957"/>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095106917"/>
              </p:ext>
            </p:extLst>
          </p:nvPr>
        </p:nvGraphicFramePr>
        <p:xfrm>
          <a:off x="508000" y="2573531"/>
          <a:ext cx="8128000" cy="1964937"/>
        </p:xfrm>
        <a:graphic>
          <a:graphicData uri="http://schemas.openxmlformats.org/presentationml/2006/ole">
            <p:oleObj spid="_x0000_s5123" name="文档" r:id="rId6" imgW="3847376" imgH="930222" progId="Word.Document.12">
              <p:embed/>
            </p:oleObj>
          </a:graphicData>
        </a:graphic>
      </p:graphicFrame>
    </p:spTree>
    <p:extLst>
      <p:ext uri="{BB962C8B-B14F-4D97-AF65-F5344CB8AC3E}">
        <p14:creationId xmlns:p14="http://schemas.microsoft.com/office/powerpoint/2010/main" xmlns="" val="3917898076"/>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1.1">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Template>
  <TotalTime>165</TotalTime>
  <Words>854</Words>
  <Application>Microsoft Office PowerPoint</Application>
  <PresentationFormat>全屏显示(4:3)</PresentationFormat>
  <Paragraphs>115</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1.1</vt:lpstr>
      <vt:lpstr>文档</vt:lpstr>
      <vt:lpstr>24.1.3　弧、弦、圆心角</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人类文明的开端</dc:title>
  <dc:creator>User</dc:creator>
  <cp:lastModifiedBy>XKW</cp:lastModifiedBy>
  <cp:revision>114</cp:revision>
  <dcterms:created xsi:type="dcterms:W3CDTF">2014-05-27T06:48:00Z</dcterms:created>
  <dcterms:modified xsi:type="dcterms:W3CDTF">2016-10-09T02:15:05Z</dcterms:modified>
</cp:coreProperties>
</file>