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7" r:id="rId3"/>
    <p:sldId id="258" r:id="rId4"/>
    <p:sldId id="273" r:id="rId5"/>
    <p:sldId id="259" r:id="rId6"/>
    <p:sldId id="260" r:id="rId7"/>
    <p:sldId id="262" r:id="rId8"/>
    <p:sldId id="263" r:id="rId9"/>
    <p:sldId id="285" r:id="rId10"/>
    <p:sldId id="265" r:id="rId11"/>
    <p:sldId id="271" r:id="rId12"/>
    <p:sldId id="267" r:id="rId13"/>
    <p:sldId id="272" r:id="rId14"/>
    <p:sldId id="275" r:id="rId15"/>
    <p:sldId id="274" r:id="rId16"/>
    <p:sldId id="266" r:id="rId17"/>
    <p:sldId id="268" r:id="rId18"/>
    <p:sldId id="269" r:id="rId19"/>
    <p:sldId id="270" r:id="rId20"/>
    <p:sldId id="280" r:id="rId21"/>
    <p:sldId id="281" r:id="rId22"/>
    <p:sldId id="282" r:id="rId23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8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6D67B-FFB5-4C7F-83E8-ED031F4B7F49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6E3D-1448-49D0-903D-5AA977ACF7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1FC88-9524-441D-A0CC-C2B4C3A60A17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79B9F-F6ED-416D-99A9-9E161A58AB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324DE-65BE-4831-BA4D-75C2796C8BF2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63F7-13B6-4A80-B39C-B064B90A1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134A6-9D0C-4CF1-A736-6E21CF046B9A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949A0-9EEF-41FB-A1A6-9B9A638B8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1CFCA-6052-41C7-B8D3-B544C58F954A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D3C18-0112-4196-BDE2-81F2ADC60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446B-1B9A-42CD-A13D-E62349EBFCC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B774D-C605-46C5-B98B-39897FC1B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3283-52CF-4DFB-861D-58E9CB65387F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D2616-F50D-4F3A-AF9C-02B9E131B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C8F55-E6A9-4CD5-A94C-F8EADBD9817E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DD052-CFD2-4E99-B30E-72A24B024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665DB-4803-4FA1-89D0-DC612159C4E1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92EDE-B62E-4069-923D-79A03C4546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28CB-4CCD-42C4-A68A-6785EFF03C6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A6DF1-2874-468A-A338-45D5017D1E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C347B7-C663-44A6-8CAA-6B25FE31828F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6E4F21-B054-483A-9E40-26D779DAF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sym typeface="微软雅黑" pitchFamily="34" charset="-122"/>
              </a:rPr>
              <a:t>脊椎动物的主要类群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0"/>
          <p:cNvSpPr txBox="1">
            <a:spLocks noChangeArrowheads="1"/>
          </p:cNvSpPr>
          <p:nvPr/>
        </p:nvSpPr>
        <p:spPr bwMode="auto">
          <a:xfrm>
            <a:off x="887413" y="1465263"/>
            <a:ext cx="1633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鸟的消化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19150" y="2187575"/>
            <a:ext cx="27273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鸟的食量大，消化能力强，直肠短，排便快。</a:t>
            </a:r>
          </a:p>
        </p:txBody>
      </p:sp>
      <p:pic>
        <p:nvPicPr>
          <p:cNvPr id="3482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4133850"/>
            <a:ext cx="33877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1" name="组合 17"/>
          <p:cNvGrpSpPr>
            <a:grpSpLocks/>
          </p:cNvGrpSpPr>
          <p:nvPr/>
        </p:nvGrpSpPr>
        <p:grpSpPr bwMode="auto">
          <a:xfrm>
            <a:off x="4068763" y="1893888"/>
            <a:ext cx="4613275" cy="4479925"/>
            <a:chOff x="4069507" y="1894121"/>
            <a:chExt cx="4612000" cy="4479980"/>
          </a:xfrm>
        </p:grpSpPr>
        <p:pic>
          <p:nvPicPr>
            <p:cNvPr id="34822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16170" y="2003693"/>
              <a:ext cx="3982596" cy="4148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3" name="矩形 1"/>
            <p:cNvSpPr>
              <a:spLocks noChangeArrowheads="1"/>
            </p:cNvSpPr>
            <p:nvPr/>
          </p:nvSpPr>
          <p:spPr bwMode="auto">
            <a:xfrm>
              <a:off x="4069507" y="4558146"/>
              <a:ext cx="84512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肝脏</a:t>
              </a:r>
            </a:p>
          </p:txBody>
        </p:sp>
        <p:sp>
          <p:nvSpPr>
            <p:cNvPr id="34824" name="矩形 2"/>
            <p:cNvSpPr>
              <a:spLocks noChangeArrowheads="1"/>
            </p:cNvSpPr>
            <p:nvPr/>
          </p:nvSpPr>
          <p:spPr bwMode="auto">
            <a:xfrm>
              <a:off x="8082324" y="2369018"/>
              <a:ext cx="4924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咽</a:t>
              </a:r>
            </a:p>
          </p:txBody>
        </p:sp>
        <p:sp>
          <p:nvSpPr>
            <p:cNvPr id="34825" name="矩形 5"/>
            <p:cNvSpPr>
              <a:spLocks noChangeArrowheads="1"/>
            </p:cNvSpPr>
            <p:nvPr/>
          </p:nvSpPr>
          <p:spPr bwMode="auto">
            <a:xfrm>
              <a:off x="7881288" y="3077702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腺胃</a:t>
              </a:r>
            </a:p>
          </p:txBody>
        </p:sp>
        <p:sp>
          <p:nvSpPr>
            <p:cNvPr id="34826" name="矩形 6"/>
            <p:cNvSpPr>
              <a:spLocks noChangeArrowheads="1"/>
            </p:cNvSpPr>
            <p:nvPr/>
          </p:nvSpPr>
          <p:spPr bwMode="auto">
            <a:xfrm>
              <a:off x="7881288" y="449507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小肠</a:t>
              </a:r>
            </a:p>
          </p:txBody>
        </p:sp>
        <p:sp>
          <p:nvSpPr>
            <p:cNvPr id="34827" name="矩形 7"/>
            <p:cNvSpPr>
              <a:spLocks noChangeArrowheads="1"/>
            </p:cNvSpPr>
            <p:nvPr/>
          </p:nvSpPr>
          <p:spPr bwMode="auto">
            <a:xfrm>
              <a:off x="7838121" y="5203754"/>
              <a:ext cx="84338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直肠</a:t>
              </a:r>
            </a:p>
          </p:txBody>
        </p:sp>
        <p:sp>
          <p:nvSpPr>
            <p:cNvPr id="34828" name="矩形 8"/>
            <p:cNvSpPr>
              <a:spLocks noChangeArrowheads="1"/>
            </p:cNvSpPr>
            <p:nvPr/>
          </p:nvSpPr>
          <p:spPr bwMode="auto">
            <a:xfrm>
              <a:off x="7573511" y="5912436"/>
              <a:ext cx="11079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泄殖腔</a:t>
              </a:r>
            </a:p>
          </p:txBody>
        </p:sp>
        <p:sp>
          <p:nvSpPr>
            <p:cNvPr id="34829" name="矩形 13"/>
            <p:cNvSpPr>
              <a:spLocks noChangeArrowheads="1"/>
            </p:cNvSpPr>
            <p:nvPr/>
          </p:nvSpPr>
          <p:spPr bwMode="auto">
            <a:xfrm>
              <a:off x="4069507" y="1894121"/>
              <a:ext cx="4924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口</a:t>
              </a:r>
            </a:p>
          </p:txBody>
        </p:sp>
        <p:sp>
          <p:nvSpPr>
            <p:cNvPr id="34830" name="矩形 14"/>
            <p:cNvSpPr>
              <a:spLocks noChangeArrowheads="1"/>
            </p:cNvSpPr>
            <p:nvPr/>
          </p:nvSpPr>
          <p:spPr bwMode="auto">
            <a:xfrm>
              <a:off x="4069507" y="2782129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食管</a:t>
              </a:r>
            </a:p>
          </p:txBody>
        </p:sp>
        <p:sp>
          <p:nvSpPr>
            <p:cNvPr id="34831" name="矩形 15"/>
            <p:cNvSpPr>
              <a:spLocks noChangeArrowheads="1"/>
            </p:cNvSpPr>
            <p:nvPr/>
          </p:nvSpPr>
          <p:spPr bwMode="auto">
            <a:xfrm>
              <a:off x="4069507" y="3670137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嗉囊</a:t>
              </a:r>
            </a:p>
          </p:txBody>
        </p:sp>
        <p:sp>
          <p:nvSpPr>
            <p:cNvPr id="34832" name="矩形 16"/>
            <p:cNvSpPr>
              <a:spLocks noChangeArrowheads="1"/>
            </p:cNvSpPr>
            <p:nvPr/>
          </p:nvSpPr>
          <p:spPr bwMode="auto">
            <a:xfrm>
              <a:off x="7881288" y="3786386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肌胃</a:t>
              </a:r>
            </a:p>
          </p:txBody>
        </p:sp>
        <p:sp>
          <p:nvSpPr>
            <p:cNvPr id="34833" name="Line 15"/>
            <p:cNvSpPr>
              <a:spLocks noChangeShapeType="1"/>
            </p:cNvSpPr>
            <p:nvPr/>
          </p:nvSpPr>
          <p:spPr bwMode="auto">
            <a:xfrm flipV="1">
              <a:off x="5392149" y="2355786"/>
              <a:ext cx="2796915" cy="20594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4" name="Line 15"/>
            <p:cNvSpPr>
              <a:spLocks noChangeShapeType="1"/>
            </p:cNvSpPr>
            <p:nvPr/>
          </p:nvSpPr>
          <p:spPr bwMode="auto">
            <a:xfrm flipV="1">
              <a:off x="6052717" y="3324387"/>
              <a:ext cx="1927499" cy="66593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Line 15"/>
            <p:cNvSpPr>
              <a:spLocks noChangeShapeType="1"/>
            </p:cNvSpPr>
            <p:nvPr/>
          </p:nvSpPr>
          <p:spPr bwMode="auto">
            <a:xfrm flipV="1">
              <a:off x="6364085" y="4077804"/>
              <a:ext cx="1474036" cy="211544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Line 15"/>
            <p:cNvSpPr>
              <a:spLocks noChangeShapeType="1"/>
            </p:cNvSpPr>
            <p:nvPr/>
          </p:nvSpPr>
          <p:spPr bwMode="auto">
            <a:xfrm>
              <a:off x="6877620" y="4678513"/>
              <a:ext cx="1102597" cy="50909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7" name="Line 15"/>
            <p:cNvSpPr>
              <a:spLocks noChangeShapeType="1"/>
            </p:cNvSpPr>
            <p:nvPr/>
          </p:nvSpPr>
          <p:spPr bwMode="auto">
            <a:xfrm>
              <a:off x="7064772" y="4909345"/>
              <a:ext cx="816515" cy="565903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Line 15"/>
            <p:cNvSpPr>
              <a:spLocks noChangeShapeType="1"/>
            </p:cNvSpPr>
            <p:nvPr/>
          </p:nvSpPr>
          <p:spPr bwMode="auto">
            <a:xfrm>
              <a:off x="7071382" y="5140036"/>
              <a:ext cx="502130" cy="900546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Line 15"/>
            <p:cNvSpPr>
              <a:spLocks noChangeShapeType="1"/>
            </p:cNvSpPr>
            <p:nvPr/>
          </p:nvSpPr>
          <p:spPr bwMode="auto">
            <a:xfrm>
              <a:off x="4654261" y="2188358"/>
              <a:ext cx="249956" cy="373367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Line 15"/>
            <p:cNvSpPr>
              <a:spLocks noChangeShapeType="1"/>
            </p:cNvSpPr>
            <p:nvPr/>
          </p:nvSpPr>
          <p:spPr bwMode="auto">
            <a:xfrm>
              <a:off x="4833292" y="3102203"/>
              <a:ext cx="558857" cy="101818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Line 15"/>
            <p:cNvSpPr>
              <a:spLocks noChangeShapeType="1"/>
            </p:cNvSpPr>
            <p:nvPr/>
          </p:nvSpPr>
          <p:spPr bwMode="auto">
            <a:xfrm>
              <a:off x="4904217" y="3948056"/>
              <a:ext cx="487932" cy="50909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Line 15"/>
            <p:cNvSpPr>
              <a:spLocks noChangeShapeType="1"/>
            </p:cNvSpPr>
            <p:nvPr/>
          </p:nvSpPr>
          <p:spPr bwMode="auto">
            <a:xfrm flipV="1">
              <a:off x="4833293" y="4618798"/>
              <a:ext cx="1138016" cy="170179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2022475"/>
            <a:ext cx="349250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12"/>
          <p:cNvSpPr txBox="1">
            <a:spLocks noChangeArrowheads="1"/>
          </p:cNvSpPr>
          <p:nvPr/>
        </p:nvSpPr>
        <p:spPr bwMode="auto">
          <a:xfrm>
            <a:off x="760413" y="1431925"/>
            <a:ext cx="1557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消化过程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259513" y="5146675"/>
            <a:ext cx="256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循环系统运输营养和氧的能力强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19150" y="2089150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角质喙啄取食物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19150" y="2851150"/>
            <a:ext cx="3697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食物经咽、食管进入嗉囊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19150" y="3613150"/>
            <a:ext cx="4237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进入肌胃充分研磨和初步消化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19150" y="4373563"/>
            <a:ext cx="3878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最后在小肠内被进一步消化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19150" y="5135563"/>
            <a:ext cx="4237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食物残渣，在大肠内形成粪便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9150" y="5897563"/>
            <a:ext cx="49355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粪便直肠进入泄殖腔后被排出体外</a:t>
            </a:r>
          </a:p>
        </p:txBody>
      </p:sp>
      <p:sp>
        <p:nvSpPr>
          <p:cNvPr id="11" name="下箭头 10"/>
          <p:cNvSpPr/>
          <p:nvPr/>
        </p:nvSpPr>
        <p:spPr>
          <a:xfrm>
            <a:off x="1779588" y="2551113"/>
            <a:ext cx="557212" cy="300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下箭头 24"/>
          <p:cNvSpPr/>
          <p:nvPr/>
        </p:nvSpPr>
        <p:spPr>
          <a:xfrm>
            <a:off x="1779588" y="3313113"/>
            <a:ext cx="557212" cy="300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下箭头 25"/>
          <p:cNvSpPr/>
          <p:nvPr/>
        </p:nvSpPr>
        <p:spPr>
          <a:xfrm>
            <a:off x="1779588" y="4143375"/>
            <a:ext cx="557212" cy="3000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>
            <a:off x="1779588" y="5597525"/>
            <a:ext cx="557212" cy="3000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下箭头 27"/>
          <p:cNvSpPr/>
          <p:nvPr/>
        </p:nvSpPr>
        <p:spPr>
          <a:xfrm>
            <a:off x="1779588" y="4872038"/>
            <a:ext cx="557212" cy="300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0"/>
          <p:cNvSpPr txBox="1">
            <a:spLocks noChangeArrowheads="1"/>
          </p:cNvSpPr>
          <p:nvPr/>
        </p:nvSpPr>
        <p:spPr bwMode="auto">
          <a:xfrm>
            <a:off x="649288" y="1614488"/>
            <a:ext cx="20431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鸟的主要特征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819150" y="2489200"/>
            <a:ext cx="44069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有角质喙，没有牙齿；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体表被覆羽毛；前肢变成翼；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长骨中空，内充气体；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胸肌发达；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用肺呼吸，并有气囊辅助呼吸。</a:t>
            </a:r>
          </a:p>
        </p:txBody>
      </p:sp>
      <p:pic>
        <p:nvPicPr>
          <p:cNvPr id="36868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7013" y="1608138"/>
            <a:ext cx="34480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7013" y="4114800"/>
            <a:ext cx="34480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0"/>
          <p:cNvSpPr txBox="1">
            <a:spLocks noChangeArrowheads="1"/>
          </p:cNvSpPr>
          <p:nvPr/>
        </p:nvSpPr>
        <p:spPr bwMode="auto">
          <a:xfrm>
            <a:off x="819150" y="1236663"/>
            <a:ext cx="2220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多种多样的鸟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568450" y="1735138"/>
            <a:ext cx="10175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鸣禽↓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4191000" y="1735138"/>
            <a:ext cx="1058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涉禽↓</a:t>
            </a: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6854825" y="1735138"/>
            <a:ext cx="1000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走禽↓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19881" y="2232762"/>
            <a:ext cx="2269064" cy="1633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78089" y="4448306"/>
            <a:ext cx="2210855" cy="1658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347865" y="2232762"/>
            <a:ext cx="2433738" cy="16731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56088" y="3962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白鹳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76350" y="6088063"/>
            <a:ext cx="14144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红喉歌鸲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50963" y="39624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相思鸟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17988" y="6069013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苍鹭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347864" y="4485579"/>
            <a:ext cx="2433738" cy="1620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23576" y="2232762"/>
            <a:ext cx="2681707" cy="1786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54825" y="3962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雉鸡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23576" y="4448306"/>
            <a:ext cx="2461291" cy="16392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46850" y="60436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红腹锦鸡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5" grpId="0"/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6907213" y="1277938"/>
            <a:ext cx="11049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猛禽↓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978275" y="1277938"/>
            <a:ext cx="1071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攀禽↓</a:t>
            </a:r>
          </a:p>
        </p:txBody>
      </p:sp>
      <p:sp>
        <p:nvSpPr>
          <p:cNvPr id="38916" name="Text Box 13"/>
          <p:cNvSpPr txBox="1">
            <a:spLocks noChangeArrowheads="1"/>
          </p:cNvSpPr>
          <p:nvPr/>
        </p:nvSpPr>
        <p:spPr bwMode="auto">
          <a:xfrm>
            <a:off x="1114425" y="1277938"/>
            <a:ext cx="1006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游禽↓</a:t>
            </a:r>
          </a:p>
        </p:txBody>
      </p:sp>
      <p:sp>
        <p:nvSpPr>
          <p:cNvPr id="38917" name="矩形 1"/>
          <p:cNvSpPr>
            <a:spLocks noChangeArrowheads="1"/>
          </p:cNvSpPr>
          <p:nvPr/>
        </p:nvSpPr>
        <p:spPr bwMode="auto">
          <a:xfrm>
            <a:off x="1428750" y="37084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绿头鸭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63821" y="1851254"/>
            <a:ext cx="2411838" cy="18571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8919" name="矩形 2"/>
          <p:cNvSpPr>
            <a:spLocks noChangeArrowheads="1"/>
          </p:cNvSpPr>
          <p:nvPr/>
        </p:nvSpPr>
        <p:spPr bwMode="auto">
          <a:xfrm>
            <a:off x="1176338" y="59817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红头潜鸭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l="21491" t="8973"/>
          <a:stretch/>
        </p:blipFill>
        <p:spPr bwMode="auto">
          <a:xfrm>
            <a:off x="692677" y="4305657"/>
            <a:ext cx="2382982" cy="1679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14788" y="3708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金刚鹦鹉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/>
            </a:extLst>
          </a:blip>
          <a:srcRect l="15091" b="6606"/>
          <a:stretch/>
        </p:blipFill>
        <p:spPr bwMode="auto">
          <a:xfrm>
            <a:off x="3411828" y="1851254"/>
            <a:ext cx="2474232" cy="18571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63988" y="598170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大斑啄木鸟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411828" y="4305657"/>
            <a:ext cx="2474231" cy="16725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907213" y="37084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长耳鸮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50184" y="1851254"/>
            <a:ext cx="2530128" cy="1857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059613" y="59817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雀鹰</a:t>
            </a: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50185" y="4289849"/>
            <a:ext cx="2530128" cy="1688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0"/>
          <p:cNvSpPr txBox="1">
            <a:spLocks noChangeArrowheads="1"/>
          </p:cNvSpPr>
          <p:nvPr/>
        </p:nvSpPr>
        <p:spPr bwMode="auto">
          <a:xfrm>
            <a:off x="723900" y="1431925"/>
            <a:ext cx="2171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重点保护的鸟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6890" y="2006151"/>
            <a:ext cx="3320211" cy="21173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82366" y="2006151"/>
            <a:ext cx="3133086" cy="21173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6890" y="4205384"/>
            <a:ext cx="3334816" cy="22276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82366" y="4205384"/>
            <a:ext cx="3134614" cy="22276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9943" name="矩形 1"/>
          <p:cNvSpPr>
            <a:spLocks noChangeArrowheads="1"/>
          </p:cNvSpPr>
          <p:nvPr/>
        </p:nvSpPr>
        <p:spPr bwMode="auto">
          <a:xfrm>
            <a:off x="8115300" y="5110163"/>
            <a:ext cx="552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金雕</a:t>
            </a:r>
          </a:p>
        </p:txBody>
      </p:sp>
      <p:sp>
        <p:nvSpPr>
          <p:cNvPr id="39944" name="矩形 2"/>
          <p:cNvSpPr>
            <a:spLocks noChangeArrowheads="1"/>
          </p:cNvSpPr>
          <p:nvPr/>
        </p:nvSpPr>
        <p:spPr bwMode="auto">
          <a:xfrm>
            <a:off x="3990975" y="4924425"/>
            <a:ext cx="554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褐马鸡</a:t>
            </a:r>
          </a:p>
        </p:txBody>
      </p:sp>
      <p:sp>
        <p:nvSpPr>
          <p:cNvPr id="39945" name="矩形 5"/>
          <p:cNvSpPr>
            <a:spLocks noChangeArrowheads="1"/>
          </p:cNvSpPr>
          <p:nvPr/>
        </p:nvSpPr>
        <p:spPr bwMode="auto">
          <a:xfrm>
            <a:off x="8021638" y="2609850"/>
            <a:ext cx="501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朱鹮</a:t>
            </a:r>
          </a:p>
        </p:txBody>
      </p:sp>
      <p:sp>
        <p:nvSpPr>
          <p:cNvPr id="39946" name="矩形 6"/>
          <p:cNvSpPr>
            <a:spLocks noChangeArrowheads="1"/>
          </p:cNvSpPr>
          <p:nvPr/>
        </p:nvSpPr>
        <p:spPr bwMode="auto">
          <a:xfrm>
            <a:off x="3976688" y="2790825"/>
            <a:ext cx="5540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丹顶鹤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538827" y="2088492"/>
            <a:ext cx="3709800" cy="2551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4672238" y="2088493"/>
            <a:ext cx="3817648" cy="2551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9288" y="4830763"/>
            <a:ext cx="34829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蜂鸟　世界上已知的最小鸟类，常穿梭于花朵之间，主要以花蜜为食。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14900" y="4830763"/>
            <a:ext cx="35750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天鹅　群栖在湖泊和沼泽地带，主要以水生植物为食，颈长，体形优美。</a:t>
            </a:r>
          </a:p>
        </p:txBody>
      </p:sp>
      <p:sp>
        <p:nvSpPr>
          <p:cNvPr id="40966" name="矩形 5"/>
          <p:cNvSpPr>
            <a:spLocks noChangeArrowheads="1"/>
          </p:cNvSpPr>
          <p:nvPr/>
        </p:nvSpPr>
        <p:spPr bwMode="auto">
          <a:xfrm>
            <a:off x="622300" y="1443038"/>
            <a:ext cx="3568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鸟类种类繁多，分布广泛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1106485" y="1565563"/>
            <a:ext cx="2574484" cy="2964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286961" y="1565563"/>
            <a:ext cx="2643313" cy="2964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35525" y="4627563"/>
            <a:ext cx="39624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企鹅　主要分布在寒冷的南极大陆，羽毛密，皮下脂肪厚，翼变成能够游泳的鳍肢。</a:t>
            </a:r>
          </a:p>
        </p:txBody>
      </p:sp>
      <p:sp>
        <p:nvSpPr>
          <p:cNvPr id="41989" name="矩形 2"/>
          <p:cNvSpPr>
            <a:spLocks noChangeArrowheads="1"/>
          </p:cNvSpPr>
          <p:nvPr/>
        </p:nvSpPr>
        <p:spPr bwMode="auto">
          <a:xfrm>
            <a:off x="468313" y="4652963"/>
            <a:ext cx="421005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鸵鸟　现存体形最大、不能飞行的鸟类，善于行走和奔跑，主要分布于非洲干旱地区。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10"/>
          <p:cNvSpPr txBox="1">
            <a:spLocks noChangeArrowheads="1"/>
          </p:cNvSpPr>
          <p:nvPr/>
        </p:nvSpPr>
        <p:spPr bwMode="auto">
          <a:xfrm>
            <a:off x="723900" y="1647825"/>
            <a:ext cx="3084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鸟与人类生活的关系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819150" y="5938838"/>
            <a:ext cx="250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消灭鼠类及害虫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3363" y="5921375"/>
            <a:ext cx="205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提供动物蛋白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7292975" y="5938838"/>
            <a:ext cx="877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观赏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686705" y="4273022"/>
            <a:ext cx="2640076" cy="1603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717751" y="4273022"/>
            <a:ext cx="2383678" cy="1603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42787" y="2294447"/>
            <a:ext cx="2230157" cy="14769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44151" y="4267609"/>
            <a:ext cx="2228794" cy="16493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004050" y="37988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交嘴雀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663479" y="2476930"/>
            <a:ext cx="2640075" cy="1571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717751" y="2476931"/>
            <a:ext cx="2376488" cy="1706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"/>
          <p:cNvSpPr txBox="1">
            <a:spLocks noRot="1" noChangeArrowheads="1"/>
          </p:cNvSpPr>
          <p:nvPr/>
        </p:nvSpPr>
        <p:spPr bwMode="auto">
          <a:xfrm>
            <a:off x="1011238" y="1490663"/>
            <a:ext cx="24114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鸟是人类的朋友</a:t>
            </a:r>
          </a:p>
        </p:txBody>
      </p:sp>
      <p:sp>
        <p:nvSpPr>
          <p:cNvPr id="13" name="Rectangle 10"/>
          <p:cNvSpPr txBox="1">
            <a:spLocks noChangeArrowheads="1"/>
          </p:cNvSpPr>
          <p:nvPr/>
        </p:nvSpPr>
        <p:spPr bwMode="auto">
          <a:xfrm>
            <a:off x="2208213" y="2124075"/>
            <a:ext cx="309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我国是世界上拥有鸟类种类最多的国家。</a:t>
            </a:r>
          </a:p>
        </p:txBody>
      </p:sp>
      <p:pic>
        <p:nvPicPr>
          <p:cNvPr id="4403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7013" y="1592263"/>
            <a:ext cx="2936875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2538" y="4227513"/>
            <a:ext cx="318135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550" y="4227513"/>
            <a:ext cx="3325813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9"/>
          <p:cNvSpPr txBox="1">
            <a:spLocks noRot="1" noChangeArrowheads="1"/>
          </p:cNvSpPr>
          <p:nvPr/>
        </p:nvSpPr>
        <p:spPr bwMode="auto">
          <a:xfrm>
            <a:off x="2317750" y="3690938"/>
            <a:ext cx="1582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爱鸟护鸟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 l="3494" t="6122" r="13152" b="18016"/>
          <a:stretch>
            <a:fillRect/>
          </a:stretch>
        </p:blipFill>
        <p:spPr bwMode="auto">
          <a:xfrm>
            <a:off x="547688" y="2124075"/>
            <a:ext cx="1722437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788988" y="1460500"/>
            <a:ext cx="5418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“两个黄鹂鸣翠柳，一行白鹭上青天。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8988" y="5942013"/>
            <a:ext cx="7731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鸟有很强的飞行能力，它们有哪些特点适于飞行呢？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88988" y="5216525"/>
            <a:ext cx="5584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鸟类与飞行功能相适应的特有形态结构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5020" y="2359798"/>
            <a:ext cx="3749162" cy="2635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8050" y="2359025"/>
            <a:ext cx="395287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"/>
          <p:cNvSpPr>
            <a:spLocks noChangeArrowheads="1"/>
          </p:cNvSpPr>
          <p:nvPr/>
        </p:nvSpPr>
        <p:spPr bwMode="auto">
          <a:xfrm>
            <a:off x="685800" y="1812925"/>
            <a:ext cx="68119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．关于鸟类的双重呼吸的叙述不正确的是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     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．双重呼吸提高了气体交换的效率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．每呼吸一次空气两次经过肺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．肺和气囊是进行气体交换的场所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．双重呼吸是鸟类特有的呼吸方式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．下列关于气囊的作用的叙述错误的是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      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．散热降温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．辅助呼吸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．产生热量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．减轻身体比重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591300" y="1966913"/>
            <a:ext cx="482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 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48413" y="4719638"/>
            <a:ext cx="484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 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61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3950" y="4608513"/>
            <a:ext cx="14620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0"/>
          <p:cNvSpPr>
            <a:spLocks noChangeArrowheads="1"/>
          </p:cNvSpPr>
          <p:nvPr/>
        </p:nvSpPr>
        <p:spPr bwMode="auto">
          <a:xfrm>
            <a:off x="685800" y="1336675"/>
            <a:ext cx="754221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家鸽有哪些适应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空中飞行的特征呢？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）家鸽的身体呈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型，飞行时可减少空气的阻力。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）家鸽的前肢演化为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，适于飞行。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）家鸽的体表被覆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，有保持体温的作用。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）家鸽的骨骼比较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（填“重”或“轻”），有的骨很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（填“薄”或“厚”），许多骨中空。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/>
          <a:srcRect l="58075" b="9821"/>
          <a:stretch>
            <a:fillRect/>
          </a:stretch>
        </p:blipFill>
        <p:spPr bwMode="auto">
          <a:xfrm>
            <a:off x="5053013" y="1338263"/>
            <a:ext cx="2109787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4638" y="4872038"/>
            <a:ext cx="12493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05150" y="29829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流线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900488" y="3738563"/>
            <a:ext cx="492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翼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478213" y="4429125"/>
            <a:ext cx="801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羽毛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32200" y="5189538"/>
            <a:ext cx="4937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轻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860550" y="5948363"/>
            <a:ext cx="49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薄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ChangeArrowheads="1"/>
          </p:cNvSpPr>
          <p:nvPr/>
        </p:nvSpPr>
        <p:spPr bwMode="auto">
          <a:xfrm>
            <a:off x="1746250" y="3979863"/>
            <a:ext cx="1579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动力问题</a:t>
            </a:r>
          </a:p>
        </p:txBody>
      </p:sp>
      <p:sp>
        <p:nvSpPr>
          <p:cNvPr id="47107" name="Rectangle 8"/>
          <p:cNvSpPr>
            <a:spLocks noChangeArrowheads="1"/>
          </p:cNvSpPr>
          <p:nvPr/>
        </p:nvSpPr>
        <p:spPr bwMode="auto">
          <a:xfrm>
            <a:off x="1746250" y="5424488"/>
            <a:ext cx="969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能量</a:t>
            </a:r>
          </a:p>
        </p:txBody>
      </p:sp>
      <p:sp>
        <p:nvSpPr>
          <p:cNvPr id="47108" name="Rectangle 9"/>
          <p:cNvSpPr>
            <a:spLocks noChangeArrowheads="1"/>
          </p:cNvSpPr>
          <p:nvPr/>
        </p:nvSpPr>
        <p:spPr bwMode="auto">
          <a:xfrm>
            <a:off x="3703638" y="4548188"/>
            <a:ext cx="51244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消化系统发达   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循环系统运输营养和氧的能力强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呼吸系统有气囊，双重呼吸，供氧多</a:t>
            </a:r>
          </a:p>
        </p:txBody>
      </p:sp>
      <p:sp>
        <p:nvSpPr>
          <p:cNvPr id="47109" name="Rectangle 23"/>
          <p:cNvSpPr>
            <a:spLocks noChangeArrowheads="1"/>
          </p:cNvSpPr>
          <p:nvPr/>
        </p:nvSpPr>
        <p:spPr bwMode="auto">
          <a:xfrm>
            <a:off x="3703638" y="3935413"/>
            <a:ext cx="3489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胸肌发达，牵动扇形翼</a:t>
            </a:r>
          </a:p>
        </p:txBody>
      </p:sp>
      <p:sp>
        <p:nvSpPr>
          <p:cNvPr id="47110" name="Rectangle 4"/>
          <p:cNvSpPr txBox="1">
            <a:spLocks noChangeArrowheads="1"/>
          </p:cNvSpPr>
          <p:nvPr/>
        </p:nvSpPr>
        <p:spPr bwMode="auto">
          <a:xfrm>
            <a:off x="1746250" y="2109788"/>
            <a:ext cx="1116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减阻力</a:t>
            </a:r>
          </a:p>
        </p:txBody>
      </p:sp>
      <p:sp>
        <p:nvSpPr>
          <p:cNvPr id="47111" name="Text Box 6"/>
          <p:cNvSpPr txBox="1">
            <a:spLocks noChangeArrowheads="1"/>
          </p:cNvSpPr>
          <p:nvPr/>
        </p:nvSpPr>
        <p:spPr bwMode="auto">
          <a:xfrm>
            <a:off x="3703638" y="2709863"/>
            <a:ext cx="2644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骨骼轻，长骨中空</a:t>
            </a:r>
          </a:p>
        </p:txBody>
      </p:sp>
      <p:sp>
        <p:nvSpPr>
          <p:cNvPr id="47112" name="Text Box 7"/>
          <p:cNvSpPr txBox="1">
            <a:spLocks noChangeArrowheads="1"/>
          </p:cNvSpPr>
          <p:nvPr/>
        </p:nvSpPr>
        <p:spPr bwMode="auto">
          <a:xfrm>
            <a:off x="3703638" y="3322638"/>
            <a:ext cx="2976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消化能力强，排便快</a:t>
            </a:r>
          </a:p>
        </p:txBody>
      </p:sp>
      <p:sp>
        <p:nvSpPr>
          <p:cNvPr id="47113" name="Text Box 8"/>
          <p:cNvSpPr txBox="1">
            <a:spLocks noChangeArrowheads="1"/>
          </p:cNvSpPr>
          <p:nvPr/>
        </p:nvSpPr>
        <p:spPr bwMode="auto">
          <a:xfrm>
            <a:off x="3313113" y="1925638"/>
            <a:ext cx="368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体形呈流线型，被覆羽毛</a:t>
            </a:r>
          </a:p>
        </p:txBody>
      </p:sp>
      <p:sp>
        <p:nvSpPr>
          <p:cNvPr id="47114" name="Text Box 9"/>
          <p:cNvSpPr txBox="1">
            <a:spLocks noChangeArrowheads="1"/>
          </p:cNvSpPr>
          <p:nvPr/>
        </p:nvSpPr>
        <p:spPr bwMode="auto">
          <a:xfrm>
            <a:off x="1746250" y="3103563"/>
            <a:ext cx="11350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减体重</a:t>
            </a:r>
          </a:p>
        </p:txBody>
      </p:sp>
      <p:sp>
        <p:nvSpPr>
          <p:cNvPr id="47115" name="Rectangle 4"/>
          <p:cNvSpPr txBox="1">
            <a:spLocks noChangeArrowheads="1"/>
          </p:cNvSpPr>
          <p:nvPr/>
        </p:nvSpPr>
        <p:spPr bwMode="auto">
          <a:xfrm>
            <a:off x="803275" y="2525713"/>
            <a:ext cx="5683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鸟类适于飞行的原因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1390650" y="2733675"/>
            <a:ext cx="500063" cy="2978150"/>
          </a:xfrm>
          <a:prstGeom prst="leftBrac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3211513" y="2982913"/>
            <a:ext cx="390525" cy="701675"/>
          </a:xfrm>
          <a:prstGeom prst="leftBrac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3181350" y="5219700"/>
            <a:ext cx="390525" cy="873125"/>
          </a:xfrm>
          <a:prstGeom prst="leftBrac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pic>
        <p:nvPicPr>
          <p:cNvPr id="47119" name="Picture 2"/>
          <p:cNvPicPr>
            <a:picLocks noChangeAspect="1" noChangeArrowheads="1"/>
          </p:cNvPicPr>
          <p:nvPr/>
        </p:nvPicPr>
        <p:blipFill>
          <a:blip r:embed="rId2"/>
          <a:srcRect l="14313" t="12248" r="7722" b="11630"/>
          <a:stretch>
            <a:fillRect/>
          </a:stretch>
        </p:blipFill>
        <p:spPr bwMode="auto">
          <a:xfrm>
            <a:off x="6834188" y="2714625"/>
            <a:ext cx="186848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782763" y="14208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观察家鸽</a:t>
            </a: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819150" y="19415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目的要求</a:t>
            </a:r>
          </a:p>
        </p:txBody>
      </p:sp>
      <p:sp>
        <p:nvSpPr>
          <p:cNvPr id="26628" name="矩形 5"/>
          <p:cNvSpPr>
            <a:spLocks noChangeArrowheads="1"/>
          </p:cNvSpPr>
          <p:nvPr/>
        </p:nvSpPr>
        <p:spPr bwMode="auto">
          <a:xfrm>
            <a:off x="1439863" y="2476500"/>
            <a:ext cx="634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概述家鸽与飞行生活相适应的形态结构特点。</a:t>
            </a:r>
          </a:p>
        </p:txBody>
      </p:sp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1439863" y="3548063"/>
            <a:ext cx="3878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家鸽，家鸽的骨骼标本等。</a:t>
            </a:r>
          </a:p>
        </p:txBody>
      </p:sp>
      <p:sp>
        <p:nvSpPr>
          <p:cNvPr id="26630" name="矩形 7"/>
          <p:cNvSpPr>
            <a:spLocks noChangeArrowheads="1"/>
          </p:cNvSpPr>
          <p:nvPr/>
        </p:nvSpPr>
        <p:spPr bwMode="auto">
          <a:xfrm>
            <a:off x="819150" y="3013075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材料器具</a:t>
            </a:r>
          </a:p>
        </p:txBody>
      </p:sp>
      <p:pic>
        <p:nvPicPr>
          <p:cNvPr id="266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988" y="2998788"/>
            <a:ext cx="2801937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69950" y="4162425"/>
            <a:ext cx="2328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观察家鸽的体形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354138" y="5130800"/>
            <a:ext cx="1465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鸟的外形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381125" y="5870575"/>
            <a:ext cx="3062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呈流线型，减小阻力</a:t>
            </a:r>
          </a:p>
        </p:txBody>
      </p:sp>
      <p:pic>
        <p:nvPicPr>
          <p:cNvPr id="2663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22684">
            <a:off x="7156450" y="1631950"/>
            <a:ext cx="1460500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7050088" y="1577975"/>
            <a:ext cx="1557337" cy="1547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7888" y="1355725"/>
            <a:ext cx="2362200" cy="3540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7652" name="矩形 10"/>
          <p:cNvSpPr>
            <a:spLocks noChangeArrowheads="1"/>
          </p:cNvSpPr>
          <p:nvPr/>
        </p:nvSpPr>
        <p:spPr bwMode="auto">
          <a:xfrm>
            <a:off x="854075" y="1431925"/>
            <a:ext cx="2030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观察翼和羽毛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3900" y="2370138"/>
            <a:ext cx="1482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鸟的羽毛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891088" y="1806575"/>
            <a:ext cx="6492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正羽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350125" y="3125788"/>
            <a:ext cx="809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绒羽</a:t>
            </a: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155700" y="3314700"/>
            <a:ext cx="1909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飞行、保温</a:t>
            </a:r>
          </a:p>
        </p:txBody>
      </p:sp>
      <p:pic>
        <p:nvPicPr>
          <p:cNvPr id="27657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675" y="4046538"/>
            <a:ext cx="3895725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2625" y="4992688"/>
            <a:ext cx="44021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77875" y="5232400"/>
            <a:ext cx="3006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前肢变成翼，扇动空气产生飞行的动力</a:t>
            </a:r>
          </a:p>
        </p:txBody>
      </p:sp>
      <p:sp>
        <p:nvSpPr>
          <p:cNvPr id="28675" name="矩形 27"/>
          <p:cNvSpPr>
            <a:spLocks noChangeArrowheads="1"/>
          </p:cNvSpPr>
          <p:nvPr/>
        </p:nvSpPr>
        <p:spPr bwMode="auto">
          <a:xfrm>
            <a:off x="819150" y="1616075"/>
            <a:ext cx="490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尾部有大型正羽，调节飞行的方向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702300" y="5232400"/>
            <a:ext cx="17954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后肢发达，有利于着陆</a:t>
            </a:r>
          </a:p>
        </p:txBody>
      </p:sp>
      <p:pic>
        <p:nvPicPr>
          <p:cNvPr id="2867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" y="2466975"/>
            <a:ext cx="42862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6650" y="2466975"/>
            <a:ext cx="354488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660650"/>
            <a:ext cx="550862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819150" y="1431925"/>
            <a:ext cx="5110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摸一摸家鸽的胸部肌肉，感受其特点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69963" y="3784600"/>
            <a:ext cx="1512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鸟的胸肌</a:t>
            </a: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6008688" y="3963988"/>
            <a:ext cx="876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胸肌</a:t>
            </a:r>
          </a:p>
        </p:txBody>
      </p:sp>
      <p:sp>
        <p:nvSpPr>
          <p:cNvPr id="29702" name="Line 11"/>
          <p:cNvSpPr>
            <a:spLocks noChangeShapeType="1"/>
          </p:cNvSpPr>
          <p:nvPr/>
        </p:nvSpPr>
        <p:spPr bwMode="auto">
          <a:xfrm flipV="1">
            <a:off x="5076825" y="4449763"/>
            <a:ext cx="931863" cy="692150"/>
          </a:xfrm>
          <a:prstGeom prst="line">
            <a:avLst/>
          </a:prstGeom>
          <a:noFill/>
          <a:ln w="28575">
            <a:solidFill>
              <a:srgbClr val="004C78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8813" y="4576763"/>
            <a:ext cx="28082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鸟的胸骨突起，胸部肌肉很发达，约占体重的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1/5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19150" y="26352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胸骨发达有龙骨突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614363" y="1431925"/>
            <a:ext cx="2955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观察家鸽的骨骼标本</a:t>
            </a:r>
          </a:p>
        </p:txBody>
      </p:sp>
      <p:sp>
        <p:nvSpPr>
          <p:cNvPr id="30723" name="TextBox 12"/>
          <p:cNvSpPr txBox="1">
            <a:spLocks noChangeArrowheads="1"/>
          </p:cNvSpPr>
          <p:nvPr/>
        </p:nvSpPr>
        <p:spPr bwMode="auto">
          <a:xfrm>
            <a:off x="614363" y="2100263"/>
            <a:ext cx="14779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鸟的骨骼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4363" y="2662238"/>
            <a:ext cx="4044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骨轻、薄而坚固，长骨中空，短骨愈合，既轻便又牢固。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14363" y="5881688"/>
            <a:ext cx="426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口中无牙齿，减轻飞行的重量。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902485" y="3862058"/>
            <a:ext cx="3437455" cy="1777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grpSp>
        <p:nvGrpSpPr>
          <p:cNvPr id="30727" name="组合 31"/>
          <p:cNvGrpSpPr>
            <a:grpSpLocks/>
          </p:cNvGrpSpPr>
          <p:nvPr/>
        </p:nvGrpSpPr>
        <p:grpSpPr bwMode="auto">
          <a:xfrm>
            <a:off x="4881563" y="1949450"/>
            <a:ext cx="3783012" cy="4514850"/>
            <a:chOff x="4881490" y="1949888"/>
            <a:chExt cx="3783418" cy="4513688"/>
          </a:xfrm>
        </p:grpSpPr>
        <p:pic>
          <p:nvPicPr>
            <p:cNvPr id="30728" name="Picture 4" descr="鸟骨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81490" y="1949888"/>
              <a:ext cx="3026422" cy="4513688"/>
            </a:xfrm>
            <a:prstGeom prst="rect">
              <a:avLst/>
            </a:prstGeom>
            <a:solidFill>
              <a:srgbClr val="000000"/>
            </a:solidFill>
            <a:ln w="22225">
              <a:noFill/>
              <a:miter lim="800000"/>
              <a:headEnd/>
              <a:tailEnd/>
            </a:ln>
          </p:spPr>
        </p:pic>
        <p:sp>
          <p:nvSpPr>
            <p:cNvPr id="30729" name="Text Box 14"/>
            <p:cNvSpPr txBox="1">
              <a:spLocks noChangeArrowheads="1"/>
            </p:cNvSpPr>
            <p:nvPr/>
          </p:nvSpPr>
          <p:spPr bwMode="auto">
            <a:xfrm>
              <a:off x="7444048" y="4000544"/>
              <a:ext cx="122086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龙骨突</a:t>
              </a:r>
            </a:p>
          </p:txBody>
        </p:sp>
        <p:sp>
          <p:nvSpPr>
            <p:cNvPr id="30730" name="Line 15"/>
            <p:cNvSpPr>
              <a:spLocks noChangeShapeType="1"/>
            </p:cNvSpPr>
            <p:nvPr/>
          </p:nvSpPr>
          <p:spPr bwMode="auto">
            <a:xfrm flipV="1">
              <a:off x="6899562" y="4231376"/>
              <a:ext cx="762001" cy="435634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矩形 2"/>
            <p:cNvSpPr>
              <a:spLocks noChangeArrowheads="1"/>
            </p:cNvSpPr>
            <p:nvPr/>
          </p:nvSpPr>
          <p:spPr bwMode="auto">
            <a:xfrm>
              <a:off x="7481139" y="5901494"/>
              <a:ext cx="118376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后肢骨</a:t>
              </a:r>
            </a:p>
          </p:txBody>
        </p:sp>
        <p:sp>
          <p:nvSpPr>
            <p:cNvPr id="30732" name="矩形 6"/>
            <p:cNvSpPr>
              <a:spLocks noChangeArrowheads="1"/>
            </p:cNvSpPr>
            <p:nvPr/>
          </p:nvSpPr>
          <p:spPr bwMode="auto">
            <a:xfrm>
              <a:off x="7864689" y="2099596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头骨</a:t>
              </a:r>
            </a:p>
          </p:txBody>
        </p:sp>
        <p:sp>
          <p:nvSpPr>
            <p:cNvPr id="30733" name="矩形 7"/>
            <p:cNvSpPr>
              <a:spLocks noChangeArrowheads="1"/>
            </p:cNvSpPr>
            <p:nvPr/>
          </p:nvSpPr>
          <p:spPr bwMode="auto">
            <a:xfrm>
              <a:off x="5234258" y="2350635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脊柱</a:t>
              </a:r>
            </a:p>
          </p:txBody>
        </p:sp>
        <p:sp>
          <p:nvSpPr>
            <p:cNvPr id="30734" name="矩形 8"/>
            <p:cNvSpPr>
              <a:spLocks noChangeArrowheads="1"/>
            </p:cNvSpPr>
            <p:nvPr/>
          </p:nvSpPr>
          <p:spPr bwMode="auto">
            <a:xfrm>
              <a:off x="5072721" y="3031061"/>
              <a:ext cx="11079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前肢骨</a:t>
              </a:r>
            </a:p>
          </p:txBody>
        </p:sp>
        <p:sp>
          <p:nvSpPr>
            <p:cNvPr id="30735" name="矩形 9"/>
            <p:cNvSpPr>
              <a:spLocks noChangeArrowheads="1"/>
            </p:cNvSpPr>
            <p:nvPr/>
          </p:nvSpPr>
          <p:spPr bwMode="auto">
            <a:xfrm>
              <a:off x="7864689" y="305007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肋骨</a:t>
              </a:r>
            </a:p>
          </p:txBody>
        </p:sp>
        <p:sp>
          <p:nvSpPr>
            <p:cNvPr id="30736" name="矩形 10"/>
            <p:cNvSpPr>
              <a:spLocks noChangeArrowheads="1"/>
            </p:cNvSpPr>
            <p:nvPr/>
          </p:nvSpPr>
          <p:spPr bwMode="auto">
            <a:xfrm>
              <a:off x="7864689" y="4951018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胸骨</a:t>
              </a:r>
            </a:p>
          </p:txBody>
        </p:sp>
        <p:sp>
          <p:nvSpPr>
            <p:cNvPr id="30737" name="Line 15"/>
            <p:cNvSpPr>
              <a:spLocks noChangeShapeType="1"/>
            </p:cNvSpPr>
            <p:nvPr/>
          </p:nvSpPr>
          <p:spPr bwMode="auto">
            <a:xfrm flipV="1">
              <a:off x="6567051" y="3280902"/>
              <a:ext cx="1340861" cy="818072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Line 15"/>
            <p:cNvSpPr>
              <a:spLocks noChangeShapeType="1"/>
            </p:cNvSpPr>
            <p:nvPr/>
          </p:nvSpPr>
          <p:spPr bwMode="auto">
            <a:xfrm>
              <a:off x="7126802" y="2228610"/>
              <a:ext cx="737888" cy="101818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15"/>
            <p:cNvSpPr>
              <a:spLocks noChangeShapeType="1"/>
            </p:cNvSpPr>
            <p:nvPr/>
          </p:nvSpPr>
          <p:spPr bwMode="auto">
            <a:xfrm>
              <a:off x="6013700" y="2673612"/>
              <a:ext cx="762001" cy="1188445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15"/>
            <p:cNvSpPr>
              <a:spLocks noChangeShapeType="1"/>
            </p:cNvSpPr>
            <p:nvPr/>
          </p:nvSpPr>
          <p:spPr bwMode="auto">
            <a:xfrm>
              <a:off x="6137562" y="3280901"/>
              <a:ext cx="43156" cy="581157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Line 15"/>
            <p:cNvSpPr>
              <a:spLocks noChangeShapeType="1"/>
            </p:cNvSpPr>
            <p:nvPr/>
          </p:nvSpPr>
          <p:spPr bwMode="auto">
            <a:xfrm>
              <a:off x="6518561" y="4667010"/>
              <a:ext cx="1346128" cy="415399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Line 15"/>
            <p:cNvSpPr>
              <a:spLocks noChangeShapeType="1"/>
            </p:cNvSpPr>
            <p:nvPr/>
          </p:nvSpPr>
          <p:spPr bwMode="auto">
            <a:xfrm>
              <a:off x="6034477" y="5412682"/>
              <a:ext cx="1627086" cy="719643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0"/>
          <p:cNvSpPr txBox="1">
            <a:spLocks noChangeArrowheads="1"/>
          </p:cNvSpPr>
          <p:nvPr/>
        </p:nvSpPr>
        <p:spPr bwMode="auto">
          <a:xfrm>
            <a:off x="819150" y="1471613"/>
            <a:ext cx="1574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鸟的呼吸</a:t>
            </a: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819150" y="2519363"/>
            <a:ext cx="27511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鸟类有发达的气囊</a:t>
            </a:r>
          </a:p>
        </p:txBody>
      </p:sp>
      <p:grpSp>
        <p:nvGrpSpPr>
          <p:cNvPr id="32772" name="组合 2"/>
          <p:cNvGrpSpPr>
            <a:grpSpLocks/>
          </p:cNvGrpSpPr>
          <p:nvPr/>
        </p:nvGrpSpPr>
        <p:grpSpPr bwMode="auto">
          <a:xfrm>
            <a:off x="4862513" y="2749550"/>
            <a:ext cx="4110037" cy="3163888"/>
            <a:chOff x="4862946" y="2749616"/>
            <a:chExt cx="4109002" cy="3164082"/>
          </a:xfrm>
        </p:grpSpPr>
        <p:pic>
          <p:nvPicPr>
            <p:cNvPr id="32775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62946" y="2749616"/>
              <a:ext cx="4109002" cy="3164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6" name="Text Box 7"/>
            <p:cNvSpPr txBox="1">
              <a:spLocks noChangeArrowheads="1"/>
            </p:cNvSpPr>
            <p:nvPr/>
          </p:nvSpPr>
          <p:spPr bwMode="auto">
            <a:xfrm>
              <a:off x="5712651" y="5197914"/>
              <a:ext cx="8552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气囊</a:t>
              </a:r>
            </a:p>
          </p:txBody>
        </p:sp>
        <p:sp>
          <p:nvSpPr>
            <p:cNvPr id="32777" name="Text Box 8"/>
            <p:cNvSpPr txBox="1">
              <a:spLocks noChangeArrowheads="1"/>
            </p:cNvSpPr>
            <p:nvPr/>
          </p:nvSpPr>
          <p:spPr bwMode="auto">
            <a:xfrm>
              <a:off x="6580431" y="3159745"/>
              <a:ext cx="88593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气管</a:t>
              </a:r>
            </a:p>
          </p:txBody>
        </p:sp>
        <p:sp>
          <p:nvSpPr>
            <p:cNvPr id="32778" name="Text Box 9"/>
            <p:cNvSpPr txBox="1">
              <a:spLocks noChangeArrowheads="1"/>
            </p:cNvSpPr>
            <p:nvPr/>
          </p:nvSpPr>
          <p:spPr bwMode="auto">
            <a:xfrm>
              <a:off x="7731290" y="3932933"/>
              <a:ext cx="45191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肺</a:t>
              </a:r>
            </a:p>
          </p:txBody>
        </p:sp>
        <p:sp>
          <p:nvSpPr>
            <p:cNvPr id="32779" name="Line 10"/>
            <p:cNvSpPr>
              <a:spLocks noChangeShapeType="1"/>
            </p:cNvSpPr>
            <p:nvPr/>
          </p:nvSpPr>
          <p:spPr bwMode="auto">
            <a:xfrm flipV="1">
              <a:off x="5643806" y="3390578"/>
              <a:ext cx="936625" cy="71437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Line 14"/>
            <p:cNvSpPr>
              <a:spLocks noChangeShapeType="1"/>
            </p:cNvSpPr>
            <p:nvPr/>
          </p:nvSpPr>
          <p:spPr bwMode="auto">
            <a:xfrm flipV="1">
              <a:off x="6788728" y="4163764"/>
              <a:ext cx="942562" cy="1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781" name="Group 17"/>
            <p:cNvGrpSpPr>
              <a:grpSpLocks/>
            </p:cNvGrpSpPr>
            <p:nvPr/>
          </p:nvGrpSpPr>
          <p:grpSpPr bwMode="auto">
            <a:xfrm rot="479914">
              <a:off x="5799216" y="4227373"/>
              <a:ext cx="978299" cy="998538"/>
              <a:chOff x="3475" y="2236"/>
              <a:chExt cx="731" cy="629"/>
            </a:xfrm>
          </p:grpSpPr>
          <p:sp>
            <p:nvSpPr>
              <p:cNvPr id="32782" name="Line 13"/>
              <p:cNvSpPr>
                <a:spLocks noChangeShapeType="1"/>
              </p:cNvSpPr>
              <p:nvPr/>
            </p:nvSpPr>
            <p:spPr bwMode="auto">
              <a:xfrm flipV="1">
                <a:off x="3664" y="2597"/>
                <a:ext cx="542" cy="267"/>
              </a:xfrm>
              <a:prstGeom prst="lin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3" name="Line 16"/>
              <p:cNvSpPr>
                <a:spLocks noChangeShapeType="1"/>
              </p:cNvSpPr>
              <p:nvPr/>
            </p:nvSpPr>
            <p:spPr bwMode="auto">
              <a:xfrm>
                <a:off x="3475" y="2236"/>
                <a:ext cx="183" cy="629"/>
              </a:xfrm>
              <a:prstGeom prst="lin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819150" y="4983163"/>
            <a:ext cx="3817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气囊可以减小身体的密度，还具有散热作用。</a:t>
            </a: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819150" y="3751263"/>
            <a:ext cx="4043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分布于内脏和中空的长骨内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7550" y="3470275"/>
            <a:ext cx="2951163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18"/>
          <p:cNvSpPr>
            <a:spLocks noChangeArrowheads="1"/>
          </p:cNvSpPr>
          <p:nvPr/>
        </p:nvSpPr>
        <p:spPr bwMode="auto">
          <a:xfrm>
            <a:off x="800100" y="2389188"/>
            <a:ext cx="89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气体</a:t>
            </a:r>
          </a:p>
        </p:txBody>
      </p:sp>
      <p:sp>
        <p:nvSpPr>
          <p:cNvPr id="33796" name="Rectangle 19"/>
          <p:cNvSpPr>
            <a:spLocks noChangeArrowheads="1"/>
          </p:cNvSpPr>
          <p:nvPr/>
        </p:nvSpPr>
        <p:spPr bwMode="auto">
          <a:xfrm>
            <a:off x="1862138" y="2127250"/>
            <a:ext cx="1111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呼吸道</a:t>
            </a: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1700213" y="2652713"/>
            <a:ext cx="16922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 flipH="1">
            <a:off x="1673225" y="2805113"/>
            <a:ext cx="16637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799" name="Rectangle 22"/>
          <p:cNvSpPr>
            <a:spLocks noChangeArrowheads="1"/>
          </p:cNvSpPr>
          <p:nvPr/>
        </p:nvSpPr>
        <p:spPr bwMode="auto">
          <a:xfrm>
            <a:off x="3392488" y="2343150"/>
            <a:ext cx="628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肺</a:t>
            </a:r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>
            <a:off x="4075113" y="2560638"/>
            <a:ext cx="18700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H="1">
            <a:off x="4029075" y="2725738"/>
            <a:ext cx="19161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802" name="Rectangle 25"/>
          <p:cNvSpPr>
            <a:spLocks noChangeArrowheads="1"/>
          </p:cNvSpPr>
          <p:nvPr/>
        </p:nvSpPr>
        <p:spPr bwMode="auto">
          <a:xfrm>
            <a:off x="5945188" y="23749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气囊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41375" y="5848350"/>
            <a:ext cx="3262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提高了气体交换的效率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41375" y="4525963"/>
            <a:ext cx="5111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鸟类每呼吸一次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在肺内进行两次气体交换。这种呼吸方式叫做双重呼吸。</a:t>
            </a:r>
          </a:p>
        </p:txBody>
      </p:sp>
      <p:sp>
        <p:nvSpPr>
          <p:cNvPr id="33805" name="Rectangle 19"/>
          <p:cNvSpPr>
            <a:spLocks noChangeArrowheads="1"/>
          </p:cNvSpPr>
          <p:nvPr/>
        </p:nvSpPr>
        <p:spPr bwMode="auto">
          <a:xfrm>
            <a:off x="2971800" y="1882775"/>
            <a:ext cx="14684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气体交换</a:t>
            </a:r>
          </a:p>
        </p:txBody>
      </p:sp>
      <p:sp>
        <p:nvSpPr>
          <p:cNvPr id="33806" name="Rectangle 19"/>
          <p:cNvSpPr>
            <a:spLocks noChangeArrowheads="1"/>
          </p:cNvSpPr>
          <p:nvPr/>
        </p:nvSpPr>
        <p:spPr bwMode="auto">
          <a:xfrm>
            <a:off x="5699125" y="1882775"/>
            <a:ext cx="1574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贮存气体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41375" y="320357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无论是吸气还是呼气时，肺内都在进行气体交换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718</Words>
  <Paragraphs>148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2017-03-01T06:40:00Z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