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7" r:id="rId2"/>
    <p:sldId id="352" r:id="rId3"/>
    <p:sldId id="289" r:id="rId4"/>
    <p:sldId id="320" r:id="rId5"/>
    <p:sldId id="321" r:id="rId6"/>
    <p:sldId id="322" r:id="rId7"/>
    <p:sldId id="293" r:id="rId8"/>
    <p:sldId id="353" r:id="rId9"/>
    <p:sldId id="354" r:id="rId10"/>
    <p:sldId id="355" r:id="rId11"/>
    <p:sldId id="379" r:id="rId12"/>
    <p:sldId id="380" r:id="rId13"/>
    <p:sldId id="305" r:id="rId14"/>
    <p:sldId id="381" r:id="rId15"/>
    <p:sldId id="382" r:id="rId16"/>
    <p:sldId id="383" r:id="rId17"/>
    <p:sldId id="384" r:id="rId18"/>
    <p:sldId id="385" r:id="rId19"/>
    <p:sldId id="386" r:id="rId20"/>
    <p:sldId id="387" r:id="rId21"/>
    <p:sldId id="388" r:id="rId22"/>
    <p:sldId id="389" r:id="rId23"/>
    <p:sldId id="390" r:id="rId24"/>
    <p:sldId id="391" r:id="rId25"/>
    <p:sldId id="392" r:id="rId26"/>
    <p:sldId id="393" r:id="rId27"/>
    <p:sldId id="395" r:id="rId28"/>
    <p:sldId id="397" r:id="rId29"/>
    <p:sldId id="398" r:id="rId30"/>
    <p:sldId id="400" r:id="rId31"/>
    <p:sldId id="325" r:id="rId32"/>
    <p:sldId id="326" r:id="rId33"/>
    <p:sldId id="327" r:id="rId34"/>
    <p:sldId id="328" r:id="rId35"/>
    <p:sldId id="329" r:id="rId36"/>
    <p:sldId id="366" r:id="rId37"/>
    <p:sldId id="330" r:id="rId3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>
        <p:scale>
          <a:sx n="100" d="100"/>
          <a:sy n="100" d="100"/>
        </p:scale>
        <p:origin x="-950" y="-235"/>
      </p:cViewPr>
      <p:guideLst>
        <p:guide orient="horz" pos="392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9" r:id="rId8"/>
    <p:sldLayoutId id="214748366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563638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2.2.3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动物的运动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5"/>
          <p:cNvSpPr txBox="1"/>
          <p:nvPr/>
        </p:nvSpPr>
        <p:spPr>
          <a:xfrm>
            <a:off x="2237185" y="3682603"/>
            <a:ext cx="1565672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defTabSz="914400">
              <a:lnSpc>
                <a:spcPct val="10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青蛙的跳跃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t="4850" r="12123" b="10101"/>
          <a:stretch>
            <a:fillRect/>
          </a:stretch>
        </p:blipFill>
        <p:spPr>
          <a:xfrm>
            <a:off x="1539479" y="1143000"/>
            <a:ext cx="2959894" cy="2240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兔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5097" y="1143000"/>
            <a:ext cx="3127772" cy="2240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Text Box 6"/>
          <p:cNvSpPr txBox="1"/>
          <p:nvPr/>
        </p:nvSpPr>
        <p:spPr>
          <a:xfrm>
            <a:off x="5384006" y="3688556"/>
            <a:ext cx="1529954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defTabSz="914400">
              <a:lnSpc>
                <a:spcPct val="10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兔子的跳跃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69030" y="977265"/>
            <a:ext cx="25273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运动的意义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80260" y="2318385"/>
            <a:ext cx="49834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有利于避敌、觅食，适应复杂多变的陆地环境。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3221" y="749856"/>
            <a:ext cx="1512094" cy="14251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25880" y="2318385"/>
            <a:ext cx="63550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动物的运动形式多种多样，那么你知道运动的基础是什么吗？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6"/>
          <p:cNvSpPr/>
          <p:nvPr/>
        </p:nvSpPr>
        <p:spPr>
          <a:xfrm>
            <a:off x="4125913" y="2158683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探究二：运动的基础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8" name="Picture 4" descr="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06" y="1386205"/>
            <a:ext cx="362902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05865" y="1941195"/>
            <a:ext cx="6417141" cy="4589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运动的结构基础（运动系统）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是由</a:t>
            </a:r>
            <a:r>
              <a:rPr lang="zh-CN" altLang="en-US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骨、骨连结、骨骼肌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20465" y="100457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运动的基础</a:t>
            </a:r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ocu026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197" y="996791"/>
            <a:ext cx="2514600" cy="394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Line 3"/>
          <p:cNvSpPr/>
          <p:nvPr/>
        </p:nvSpPr>
        <p:spPr>
          <a:xfrm>
            <a:off x="4571365" y="1894205"/>
            <a:ext cx="1485900" cy="0"/>
          </a:xfrm>
          <a:prstGeom prst="line">
            <a:avLst/>
          </a:prstGeom>
          <a:ln w="19050" cap="flat" cmpd="sng">
            <a:solidFill>
              <a:srgbClr val="FF33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604" name="Line 4"/>
          <p:cNvSpPr/>
          <p:nvPr/>
        </p:nvSpPr>
        <p:spPr>
          <a:xfrm>
            <a:off x="4571365" y="2547620"/>
            <a:ext cx="1600200" cy="0"/>
          </a:xfrm>
          <a:prstGeom prst="line">
            <a:avLst/>
          </a:prstGeom>
          <a:ln w="19050" cap="flat" cmpd="sng">
            <a:solidFill>
              <a:srgbClr val="FF33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605" name="Line 5"/>
          <p:cNvSpPr/>
          <p:nvPr/>
        </p:nvSpPr>
        <p:spPr>
          <a:xfrm flipV="1">
            <a:off x="4640580" y="3703320"/>
            <a:ext cx="1943100" cy="0"/>
          </a:xfrm>
          <a:prstGeom prst="line">
            <a:avLst/>
          </a:prstGeom>
          <a:ln w="19050" cap="flat" cmpd="sng">
            <a:solidFill>
              <a:srgbClr val="FF33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366" name="Group 30"/>
          <p:cNvGrpSpPr/>
          <p:nvPr/>
        </p:nvGrpSpPr>
        <p:grpSpPr>
          <a:xfrm>
            <a:off x="2073831" y="1990328"/>
            <a:ext cx="2497931" cy="1846659"/>
            <a:chOff x="791" y="1616"/>
            <a:chExt cx="2489" cy="1551"/>
          </a:xfrm>
        </p:grpSpPr>
        <p:sp>
          <p:nvSpPr>
            <p:cNvPr id="15372" name="Rectangle 13"/>
            <p:cNvSpPr/>
            <p:nvPr/>
          </p:nvSpPr>
          <p:spPr>
            <a:xfrm>
              <a:off x="791" y="1781"/>
              <a:ext cx="499" cy="1369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Pct val="100000"/>
                <a:buNone/>
              </a:pPr>
              <a:r>
                <a:rPr lang="zh-CN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运动系统</a:t>
              </a:r>
            </a:p>
            <a:p>
              <a:pPr marL="0" lvl="0" indent="0" eaLnBrk="1" hangingPunct="1">
                <a:spcBef>
                  <a:spcPct val="0"/>
                </a:spcBef>
                <a:buClrTx/>
                <a:buSzPct val="100000"/>
                <a:buNone/>
              </a:pPr>
              <a:endPara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73" name="Group 28"/>
            <p:cNvGrpSpPr/>
            <p:nvPr/>
          </p:nvGrpSpPr>
          <p:grpSpPr>
            <a:xfrm>
              <a:off x="1247" y="1616"/>
              <a:ext cx="2033" cy="1551"/>
              <a:chOff x="1247" y="1616"/>
              <a:chExt cx="2033" cy="1551"/>
            </a:xfrm>
          </p:grpSpPr>
          <p:sp>
            <p:nvSpPr>
              <p:cNvPr id="15374" name="Rectangle 6"/>
              <p:cNvSpPr/>
              <p:nvPr/>
            </p:nvSpPr>
            <p:spPr>
              <a:xfrm>
                <a:off x="1429" y="1616"/>
                <a:ext cx="731" cy="30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Char char="–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80000"/>
                  <a:buChar char="–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65000"/>
                  <a:buFont typeface="Wingdings" panose="05000000000000000000" pitchFamily="2" charset="2"/>
                  <a:buChar char="l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Pct val="100000"/>
                  <a:buNone/>
                </a:pPr>
                <a:r>
                  <a:rPr lang="zh-CN" altLang="zh-CN" sz="1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骨骼</a:t>
                </a:r>
                <a:endParaRPr lang="zh-CN" altLang="en-US" sz="2100" b="1" dirty="0">
                  <a:latin typeface="Tahoma" panose="020B060403050404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5375" name="AutoShape 14"/>
              <p:cNvSpPr/>
              <p:nvPr/>
            </p:nvSpPr>
            <p:spPr>
              <a:xfrm>
                <a:off x="1247" y="1838"/>
                <a:ext cx="87" cy="1185"/>
              </a:xfrm>
              <a:prstGeom prst="leftBrace">
                <a:avLst>
                  <a:gd name="adj1" fmla="val 83174"/>
                  <a:gd name="adj2" fmla="val 50000"/>
                </a:avLst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Char char="–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80000"/>
                  <a:buChar char="–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65000"/>
                  <a:buFont typeface="Wingdings" panose="05000000000000000000" pitchFamily="2" charset="2"/>
                  <a:buChar char="l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ClrTx/>
                  <a:buSzPct val="100000"/>
                  <a:buNone/>
                </a:pPr>
                <a:endParaRPr lang="zh-CN" altLang="en-US" sz="2100" dirty="0"/>
              </a:p>
            </p:txBody>
          </p:sp>
          <p:sp>
            <p:nvSpPr>
              <p:cNvPr id="15376" name="Rectangle 9"/>
              <p:cNvSpPr/>
              <p:nvPr/>
            </p:nvSpPr>
            <p:spPr>
              <a:xfrm>
                <a:off x="1422" y="2858"/>
                <a:ext cx="1858" cy="30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Char char="–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75000"/>
                  <a:buFont typeface="Wingdings" panose="05000000000000000000" pitchFamily="2" charset="2"/>
                  <a:buChar char="l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80000"/>
                  <a:buChar char="–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SzPct val="65000"/>
                  <a:buFont typeface="Wingdings" panose="05000000000000000000" pitchFamily="2" charset="2"/>
                  <a:buChar char="l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Pct val="100000"/>
                  <a:buNone/>
                </a:pPr>
                <a:r>
                  <a:rPr lang="en-US" altLang="zh-CN" sz="1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zh-CN" sz="1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肌肉：骨骼肌</a:t>
                </a:r>
              </a:p>
            </p:txBody>
          </p:sp>
        </p:grpSp>
      </p:grpSp>
      <p:grpSp>
        <p:nvGrpSpPr>
          <p:cNvPr id="15367" name="Group 29"/>
          <p:cNvGrpSpPr/>
          <p:nvPr/>
        </p:nvGrpSpPr>
        <p:grpSpPr>
          <a:xfrm>
            <a:off x="3207782" y="1686957"/>
            <a:ext cx="1809750" cy="1308497"/>
            <a:chOff x="2290" y="1377"/>
            <a:chExt cx="1520" cy="1099"/>
          </a:xfrm>
        </p:grpSpPr>
        <p:sp>
          <p:nvSpPr>
            <p:cNvPr id="15369" name="Rectangle 11"/>
            <p:cNvSpPr/>
            <p:nvPr/>
          </p:nvSpPr>
          <p:spPr>
            <a:xfrm>
              <a:off x="2917" y="1377"/>
              <a:ext cx="394" cy="309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骨</a:t>
              </a:r>
            </a:p>
          </p:txBody>
        </p:sp>
        <p:sp>
          <p:nvSpPr>
            <p:cNvPr id="15370" name="AutoShape 15"/>
            <p:cNvSpPr/>
            <p:nvPr/>
          </p:nvSpPr>
          <p:spPr>
            <a:xfrm>
              <a:off x="2491" y="1511"/>
              <a:ext cx="90" cy="589"/>
            </a:xfrm>
            <a:prstGeom prst="leftBrace">
              <a:avLst>
                <a:gd name="adj1" fmla="val 54537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lang="zh-CN" altLang="en-US" sz="2100" dirty="0"/>
            </a:p>
          </p:txBody>
        </p:sp>
        <p:sp>
          <p:nvSpPr>
            <p:cNvPr id="15371" name="Rectangle 10"/>
            <p:cNvSpPr/>
            <p:nvPr/>
          </p:nvSpPr>
          <p:spPr>
            <a:xfrm>
              <a:off x="2290" y="1888"/>
              <a:ext cx="1520" cy="588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Pct val="100000"/>
                <a:buNone/>
              </a:pP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骨连结</a:t>
              </a:r>
            </a:p>
            <a:p>
              <a:pPr marL="0" lvl="0" algn="l" eaLnBrk="1" hangingPunct="1">
                <a:buClrTx/>
                <a:buSzPct val="100000"/>
                <a:buNone/>
              </a:pPr>
              <a:r>
                <a:rPr lang="zh-CN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（如：关节）</a:t>
              </a:r>
              <a:endParaRPr lang="zh-CN" altLang="en-US" sz="2100" b="1" dirty="0">
                <a:latin typeface="Tahoma" panose="020B0604030504040204" pitchFamily="34" charset="0"/>
                <a:ea typeface="楷体_GB2312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54730" y="471170"/>
            <a:ext cx="1960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>
              <a:lnSpc>
                <a:spcPct val="9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运动系统的组成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7006" y="865585"/>
            <a:ext cx="3692129" cy="399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Line 6"/>
          <p:cNvSpPr/>
          <p:nvPr/>
        </p:nvSpPr>
        <p:spPr>
          <a:xfrm>
            <a:off x="3545681" y="1653779"/>
            <a:ext cx="1350169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5" name="Line 7"/>
          <p:cNvSpPr/>
          <p:nvPr/>
        </p:nvSpPr>
        <p:spPr>
          <a:xfrm>
            <a:off x="3577829" y="2518172"/>
            <a:ext cx="997744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6" name="Line 8"/>
          <p:cNvSpPr/>
          <p:nvPr/>
        </p:nvSpPr>
        <p:spPr>
          <a:xfrm>
            <a:off x="3577829" y="2969419"/>
            <a:ext cx="1126331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7" name="Line 9"/>
          <p:cNvSpPr/>
          <p:nvPr/>
        </p:nvSpPr>
        <p:spPr>
          <a:xfrm>
            <a:off x="3577829" y="3409950"/>
            <a:ext cx="939403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8" name="Line 10"/>
          <p:cNvSpPr/>
          <p:nvPr/>
        </p:nvSpPr>
        <p:spPr>
          <a:xfrm>
            <a:off x="3577829" y="3409950"/>
            <a:ext cx="803672" cy="386954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9" name="Line 11"/>
          <p:cNvSpPr/>
          <p:nvPr/>
        </p:nvSpPr>
        <p:spPr>
          <a:xfrm>
            <a:off x="4704160" y="2713435"/>
            <a:ext cx="1198959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0" name="Line 12"/>
          <p:cNvSpPr/>
          <p:nvPr/>
        </p:nvSpPr>
        <p:spPr>
          <a:xfrm>
            <a:off x="4805363" y="4008835"/>
            <a:ext cx="1097756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1" name="Line 13"/>
          <p:cNvSpPr/>
          <p:nvPr/>
        </p:nvSpPr>
        <p:spPr>
          <a:xfrm flipV="1">
            <a:off x="4839891" y="4354116"/>
            <a:ext cx="1063228" cy="2381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2" name="AutoShape 14"/>
          <p:cNvSpPr/>
          <p:nvPr/>
        </p:nvSpPr>
        <p:spPr>
          <a:xfrm>
            <a:off x="2551510" y="1653779"/>
            <a:ext cx="63103" cy="960834"/>
          </a:xfrm>
          <a:prstGeom prst="leftBrace">
            <a:avLst>
              <a:gd name="adj1" fmla="val 174329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400" dirty="0"/>
          </a:p>
        </p:txBody>
      </p:sp>
      <p:sp>
        <p:nvSpPr>
          <p:cNvPr id="7183" name="Text Box 15"/>
          <p:cNvSpPr txBox="1"/>
          <p:nvPr/>
        </p:nvSpPr>
        <p:spPr>
          <a:xfrm>
            <a:off x="2563416" y="1457325"/>
            <a:ext cx="10798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骨松质</a:t>
            </a:r>
          </a:p>
        </p:txBody>
      </p:sp>
      <p:sp>
        <p:nvSpPr>
          <p:cNvPr id="7184" name="Text Box 16"/>
          <p:cNvSpPr txBox="1"/>
          <p:nvPr/>
        </p:nvSpPr>
        <p:spPr>
          <a:xfrm>
            <a:off x="2583656" y="2321719"/>
            <a:ext cx="105965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骨密质</a:t>
            </a:r>
            <a:endParaRPr lang="zh-CN" altLang="en-US" sz="2100" b="1" dirty="0"/>
          </a:p>
        </p:txBody>
      </p:sp>
      <p:sp>
        <p:nvSpPr>
          <p:cNvPr id="7185" name="Text Box 17"/>
          <p:cNvSpPr txBox="1"/>
          <p:nvPr/>
        </p:nvSpPr>
        <p:spPr>
          <a:xfrm>
            <a:off x="1838325" y="1928813"/>
            <a:ext cx="686991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骨质</a:t>
            </a:r>
          </a:p>
        </p:txBody>
      </p:sp>
      <p:sp>
        <p:nvSpPr>
          <p:cNvPr id="7186" name="Text Box 18"/>
          <p:cNvSpPr txBox="1"/>
          <p:nvPr/>
        </p:nvSpPr>
        <p:spPr>
          <a:xfrm>
            <a:off x="2784872" y="2772966"/>
            <a:ext cx="86439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骨髓</a:t>
            </a:r>
          </a:p>
        </p:txBody>
      </p:sp>
      <p:sp>
        <p:nvSpPr>
          <p:cNvPr id="7188" name="Text Box 20"/>
          <p:cNvSpPr txBox="1"/>
          <p:nvPr/>
        </p:nvSpPr>
        <p:spPr>
          <a:xfrm>
            <a:off x="2819400" y="3232547"/>
            <a:ext cx="86320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骨膜</a:t>
            </a:r>
          </a:p>
        </p:txBody>
      </p:sp>
      <p:sp>
        <p:nvSpPr>
          <p:cNvPr id="7189" name="Text Box 21"/>
          <p:cNvSpPr txBox="1"/>
          <p:nvPr/>
        </p:nvSpPr>
        <p:spPr>
          <a:xfrm>
            <a:off x="5903119" y="2518172"/>
            <a:ext cx="113466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骨髓腔</a:t>
            </a:r>
          </a:p>
        </p:txBody>
      </p:sp>
      <p:sp>
        <p:nvSpPr>
          <p:cNvPr id="7190" name="Text Box 22"/>
          <p:cNvSpPr txBox="1"/>
          <p:nvPr/>
        </p:nvSpPr>
        <p:spPr>
          <a:xfrm>
            <a:off x="5938838" y="3764756"/>
            <a:ext cx="809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神经</a:t>
            </a:r>
          </a:p>
        </p:txBody>
      </p:sp>
      <p:sp>
        <p:nvSpPr>
          <p:cNvPr id="7191" name="Text Box 23"/>
          <p:cNvSpPr txBox="1"/>
          <p:nvPr/>
        </p:nvSpPr>
        <p:spPr>
          <a:xfrm>
            <a:off x="5938838" y="4157663"/>
            <a:ext cx="809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血管</a:t>
            </a:r>
          </a:p>
        </p:txBody>
      </p:sp>
      <p:sp>
        <p:nvSpPr>
          <p:cNvPr id="16404" name="TextBox 1"/>
          <p:cNvSpPr txBox="1"/>
          <p:nvPr/>
        </p:nvSpPr>
        <p:spPr>
          <a:xfrm>
            <a:off x="3426619" y="357188"/>
            <a:ext cx="291703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长骨的结构模式图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bldLvl="0" animBg="1"/>
      <p:bldP spid="7183" grpId="0"/>
      <p:bldP spid="7184" grpId="0"/>
      <p:bldP spid="7185" grpId="0"/>
      <p:bldP spid="7186" grpId="0"/>
      <p:bldP spid="7188" grpId="0"/>
      <p:bldP spid="7189" grpId="0"/>
      <p:bldP spid="7190" grpId="0"/>
      <p:bldP spid="71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412331" y="1227535"/>
            <a:ext cx="3621881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骨是指单个的、一块一块的骨。</a:t>
            </a:r>
          </a:p>
        </p:txBody>
      </p:sp>
      <p:sp>
        <p:nvSpPr>
          <p:cNvPr id="63495" name="Text Box 7"/>
          <p:cNvSpPr txBox="1"/>
          <p:nvPr/>
        </p:nvSpPr>
        <p:spPr>
          <a:xfrm>
            <a:off x="3412331" y="1803797"/>
            <a:ext cx="29765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骨骼是指多块骨的组合。</a:t>
            </a:r>
          </a:p>
        </p:txBody>
      </p:sp>
      <p:sp>
        <p:nvSpPr>
          <p:cNvPr id="63500" name="Text Box 12"/>
          <p:cNvSpPr txBox="1"/>
          <p:nvPr/>
        </p:nvSpPr>
        <p:spPr>
          <a:xfrm>
            <a:off x="3412331" y="2458641"/>
            <a:ext cx="429220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骨是通过什么来组合成骨骼的呢？</a:t>
            </a:r>
          </a:p>
        </p:txBody>
      </p:sp>
      <p:pic>
        <p:nvPicPr>
          <p:cNvPr id="17413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5191" y="1006079"/>
            <a:ext cx="1565672" cy="29015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矩形 3"/>
          <p:cNvSpPr/>
          <p:nvPr/>
        </p:nvSpPr>
        <p:spPr>
          <a:xfrm>
            <a:off x="3545681" y="3129439"/>
            <a:ext cx="1377300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骨连结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4385" y="1307306"/>
            <a:ext cx="408385" cy="193802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新鲜长骨结构</a:t>
            </a:r>
          </a:p>
        </p:txBody>
      </p:sp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3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ldLvl="0" animBg="1"/>
      <p:bldP spid="63495" grpId="0"/>
      <p:bldP spid="63500" grpId="0"/>
      <p:bldP spid="184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9738" y="1707356"/>
            <a:ext cx="2591991" cy="269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518422" y="2907506"/>
            <a:ext cx="2591991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不活动的连结</a:t>
            </a:r>
            <a:r>
              <a:rPr kumimoji="0" lang="en-US" altLang="zh-CN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kumimoji="0" lang="zh-CN" altLang="en-US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颅骨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78250" y="721360"/>
            <a:ext cx="2214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骨连接有三种方式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12508" y="1202055"/>
            <a:ext cx="2646760" cy="2940844"/>
          </a:xfrm>
        </p:spPr>
      </p:pic>
      <p:sp>
        <p:nvSpPr>
          <p:cNvPr id="6" name="TextBox 5"/>
          <p:cNvSpPr txBox="1"/>
          <p:nvPr/>
        </p:nvSpPr>
        <p:spPr>
          <a:xfrm>
            <a:off x="4200525" y="2110740"/>
            <a:ext cx="3422015" cy="87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半活动的连结</a:t>
            </a:r>
            <a:r>
              <a:rPr kumimoji="0" lang="en-US" altLang="zh-CN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kumimoji="0" lang="zh-CN" altLang="en-US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肋骨与胸骨之间的连结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组合 6"/>
          <p:cNvGrpSpPr/>
          <p:nvPr/>
        </p:nvGrpSpPr>
        <p:grpSpPr>
          <a:xfrm>
            <a:off x="2118678" y="3035300"/>
            <a:ext cx="4782741" cy="1546622"/>
            <a:chOff x="-178455" y="2456329"/>
            <a:chExt cx="11347089" cy="3962400"/>
          </a:xfrm>
        </p:grpSpPr>
        <p:pic>
          <p:nvPicPr>
            <p:cNvPr id="17412" name="图片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64112" y="2456329"/>
              <a:ext cx="4704522" cy="39624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7413" name="组合 5"/>
            <p:cNvGrpSpPr/>
            <p:nvPr/>
          </p:nvGrpSpPr>
          <p:grpSpPr>
            <a:xfrm>
              <a:off x="-178455" y="2456329"/>
              <a:ext cx="6642567" cy="3962400"/>
              <a:chOff x="1277750" y="2375647"/>
              <a:chExt cx="6642567" cy="3962400"/>
            </a:xfrm>
          </p:grpSpPr>
          <p:pic>
            <p:nvPicPr>
              <p:cNvPr id="17414" name="图片 1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277750" y="2375647"/>
                <a:ext cx="3495675" cy="39624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5" name="图片 4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773424" y="2375647"/>
                <a:ext cx="3146893" cy="395941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7585" y="1120140"/>
            <a:ext cx="71494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hangingPunct="1">
              <a:lnSpc>
                <a:spcPct val="150000"/>
              </a:lnSpc>
              <a:buSzPct val="50000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你看过马戏团的动物表演吗？机灵的猴子骑自行车、威猛的老虎钻火圈、笨拙的黑熊转呼啦圈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马戏团各种动物的表演是那么的精彩，让人充分感受到动物带给我们的欢乐。马戏团的动物是怎样完成这些高难度的动作的呢？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41158" y="1401921"/>
            <a:ext cx="2578894" cy="2339579"/>
          </a:xfrm>
        </p:spPr>
      </p:pic>
      <p:sp>
        <p:nvSpPr>
          <p:cNvPr id="5" name="Text Box 13"/>
          <p:cNvSpPr txBox="1"/>
          <p:nvPr/>
        </p:nvSpPr>
        <p:spPr>
          <a:xfrm>
            <a:off x="4448175" y="3096498"/>
            <a:ext cx="32004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关节是骨连结的主要形式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8422" y="2059434"/>
            <a:ext cx="2591991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活动的连结</a:t>
            </a:r>
            <a:r>
              <a:rPr kumimoji="0" lang="en-US" altLang="zh-CN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kumimoji="0" lang="zh-CN" altLang="en-US" kern="1200" cap="none" spc="0" normalizeH="0" baseline="0" noProof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关节</a:t>
            </a:r>
          </a:p>
        </p:txBody>
      </p:sp>
      <p:sp>
        <p:nvSpPr>
          <p:cNvPr id="7" name="矩形 6"/>
          <p:cNvSpPr/>
          <p:nvPr/>
        </p:nvSpPr>
        <p:spPr>
          <a:xfrm>
            <a:off x="1641158" y="3096260"/>
            <a:ext cx="602456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关节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Text Box 5"/>
          <p:cNvSpPr txBox="1"/>
          <p:nvPr/>
        </p:nvSpPr>
        <p:spPr>
          <a:xfrm>
            <a:off x="5381625" y="679847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肩关节</a:t>
            </a:r>
          </a:p>
        </p:txBody>
      </p:sp>
      <p:sp>
        <p:nvSpPr>
          <p:cNvPr id="64519" name="Text Box 7"/>
          <p:cNvSpPr txBox="1"/>
          <p:nvPr/>
        </p:nvSpPr>
        <p:spPr>
          <a:xfrm>
            <a:off x="5393531" y="1383506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肘关节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64521" name="Text Box 9"/>
          <p:cNvSpPr txBox="1"/>
          <p:nvPr/>
        </p:nvSpPr>
        <p:spPr>
          <a:xfrm>
            <a:off x="5364956" y="2031206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腕关节</a:t>
            </a:r>
          </a:p>
        </p:txBody>
      </p:sp>
      <p:sp>
        <p:nvSpPr>
          <p:cNvPr id="64524" name="Text Box 12"/>
          <p:cNvSpPr txBox="1"/>
          <p:nvPr/>
        </p:nvSpPr>
        <p:spPr>
          <a:xfrm>
            <a:off x="5357813" y="2746772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髋关节</a:t>
            </a:r>
          </a:p>
        </p:txBody>
      </p:sp>
      <p:sp>
        <p:nvSpPr>
          <p:cNvPr id="64526" name="Text Box 14"/>
          <p:cNvSpPr txBox="1"/>
          <p:nvPr/>
        </p:nvSpPr>
        <p:spPr>
          <a:xfrm>
            <a:off x="5366147" y="3112294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膝关节</a:t>
            </a:r>
          </a:p>
        </p:txBody>
      </p:sp>
      <p:sp>
        <p:nvSpPr>
          <p:cNvPr id="64528" name="Text Box 16"/>
          <p:cNvSpPr txBox="1"/>
          <p:nvPr/>
        </p:nvSpPr>
        <p:spPr>
          <a:xfrm>
            <a:off x="5353050" y="3936206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踝关节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64531" name="Text Box 19"/>
          <p:cNvSpPr txBox="1"/>
          <p:nvPr/>
        </p:nvSpPr>
        <p:spPr>
          <a:xfrm>
            <a:off x="5353050" y="2388394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指关节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64533" name="Text Box 21"/>
          <p:cNvSpPr txBox="1"/>
          <p:nvPr/>
        </p:nvSpPr>
        <p:spPr>
          <a:xfrm>
            <a:off x="5350669" y="4266010"/>
            <a:ext cx="94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趾关节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2151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8715" y="57785"/>
            <a:ext cx="3843655" cy="4938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5" name="TextBox 23"/>
          <p:cNvSpPr txBox="1"/>
          <p:nvPr/>
        </p:nvSpPr>
        <p:spPr>
          <a:xfrm>
            <a:off x="2125901" y="4558904"/>
            <a:ext cx="188952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人体的主要关节</a:t>
            </a:r>
          </a:p>
        </p:txBody>
      </p:sp>
      <p:sp>
        <p:nvSpPr>
          <p:cNvPr id="25" name="Line 4"/>
          <p:cNvSpPr/>
          <p:nvPr/>
        </p:nvSpPr>
        <p:spPr>
          <a:xfrm>
            <a:off x="3429000" y="897731"/>
            <a:ext cx="1924050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Line 6"/>
          <p:cNvSpPr/>
          <p:nvPr/>
        </p:nvSpPr>
        <p:spPr>
          <a:xfrm flipV="1">
            <a:off x="3786188" y="1579960"/>
            <a:ext cx="1566863" cy="21431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" name="Line 13"/>
          <p:cNvSpPr/>
          <p:nvPr/>
        </p:nvSpPr>
        <p:spPr>
          <a:xfrm>
            <a:off x="3326606" y="3327797"/>
            <a:ext cx="2027635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" name="Line 11"/>
          <p:cNvSpPr/>
          <p:nvPr/>
        </p:nvSpPr>
        <p:spPr>
          <a:xfrm>
            <a:off x="4200525" y="2928938"/>
            <a:ext cx="1153716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" name="Line 18"/>
          <p:cNvSpPr/>
          <p:nvPr/>
        </p:nvSpPr>
        <p:spPr>
          <a:xfrm>
            <a:off x="4113610" y="2518172"/>
            <a:ext cx="1240631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Line 8"/>
          <p:cNvSpPr/>
          <p:nvPr/>
        </p:nvSpPr>
        <p:spPr>
          <a:xfrm>
            <a:off x="4000500" y="2286000"/>
            <a:ext cx="1353741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" name="Line 15"/>
          <p:cNvSpPr/>
          <p:nvPr/>
        </p:nvSpPr>
        <p:spPr>
          <a:xfrm>
            <a:off x="3401616" y="4192191"/>
            <a:ext cx="1952625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" name="Line 10"/>
          <p:cNvSpPr/>
          <p:nvPr/>
        </p:nvSpPr>
        <p:spPr>
          <a:xfrm>
            <a:off x="3228975" y="2314575"/>
            <a:ext cx="971550" cy="62865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9" grpId="0"/>
      <p:bldP spid="64521" grpId="0"/>
      <p:bldP spid="64524" grpId="0"/>
      <p:bldP spid="64526" grpId="0"/>
      <p:bldP spid="64528" grpId="0"/>
      <p:bldP spid="64531" grpId="0"/>
      <p:bldP spid="645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80460" y="58166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观察关节的结构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47470" y="1230630"/>
            <a:ext cx="644842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目的要求</a:t>
            </a:r>
            <a:endParaRPr lang="zh-CN" altLang="en-US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识别关节的结构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材料器具</a:t>
            </a:r>
            <a:endParaRPr lang="zh-CN" altLang="en-US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新鲜羊（或其他哺乳动物）的关节；解剖刀；解剖盘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方法步骤</a:t>
            </a:r>
            <a:endParaRPr lang="zh-CN" altLang="en-US" sz="200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用解剖刀剖开羊的关节</a:t>
            </a:r>
            <a:endParaRPr kumimoji="0" lang="en-US" altLang="zh-CN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对照图示，认识关节结构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pic_3814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22872" y="392906"/>
            <a:ext cx="2224088" cy="3868341"/>
          </a:xfrm>
        </p:spPr>
      </p:pic>
      <p:grpSp>
        <p:nvGrpSpPr>
          <p:cNvPr id="33818" name="Group 26"/>
          <p:cNvGrpSpPr/>
          <p:nvPr/>
        </p:nvGrpSpPr>
        <p:grpSpPr>
          <a:xfrm>
            <a:off x="3109913" y="735806"/>
            <a:ext cx="1946672" cy="864394"/>
            <a:chOff x="1383" y="482"/>
            <a:chExt cx="1951" cy="1043"/>
          </a:xfrm>
        </p:grpSpPr>
        <p:sp>
          <p:nvSpPr>
            <p:cNvPr id="23573" name="Line 6"/>
            <p:cNvSpPr/>
            <p:nvPr/>
          </p:nvSpPr>
          <p:spPr>
            <a:xfrm flipV="1">
              <a:off x="1383" y="482"/>
              <a:ext cx="1043" cy="1043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4" name="Line 7"/>
            <p:cNvSpPr/>
            <p:nvPr/>
          </p:nvSpPr>
          <p:spPr>
            <a:xfrm>
              <a:off x="2426" y="482"/>
              <a:ext cx="90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00" name="Line 8"/>
          <p:cNvSpPr/>
          <p:nvPr/>
        </p:nvSpPr>
        <p:spPr>
          <a:xfrm>
            <a:off x="3864769" y="1341835"/>
            <a:ext cx="1191816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Line 9"/>
          <p:cNvSpPr/>
          <p:nvPr/>
        </p:nvSpPr>
        <p:spPr>
          <a:xfrm>
            <a:off x="3757613" y="2085975"/>
            <a:ext cx="129897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4" name="Line 12"/>
          <p:cNvSpPr/>
          <p:nvPr/>
        </p:nvSpPr>
        <p:spPr>
          <a:xfrm>
            <a:off x="3573066" y="2752725"/>
            <a:ext cx="1483519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3819" name="Group 27"/>
          <p:cNvGrpSpPr/>
          <p:nvPr/>
        </p:nvGrpSpPr>
        <p:grpSpPr>
          <a:xfrm>
            <a:off x="2978944" y="2050256"/>
            <a:ext cx="2078831" cy="1108472"/>
            <a:chOff x="1429" y="2000"/>
            <a:chExt cx="1746" cy="931"/>
          </a:xfrm>
        </p:grpSpPr>
        <p:sp>
          <p:nvSpPr>
            <p:cNvPr id="23570" name="Line 13"/>
            <p:cNvSpPr/>
            <p:nvPr/>
          </p:nvSpPr>
          <p:spPr>
            <a:xfrm>
              <a:off x="1429" y="2251"/>
              <a:ext cx="408" cy="68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1" name="Line 14"/>
            <p:cNvSpPr/>
            <p:nvPr/>
          </p:nvSpPr>
          <p:spPr>
            <a:xfrm>
              <a:off x="1633" y="2000"/>
              <a:ext cx="204" cy="93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2" name="Line 16"/>
            <p:cNvSpPr/>
            <p:nvPr/>
          </p:nvSpPr>
          <p:spPr>
            <a:xfrm>
              <a:off x="1837" y="2931"/>
              <a:ext cx="133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09" name="Text Box 17"/>
          <p:cNvSpPr txBox="1"/>
          <p:nvPr/>
        </p:nvSpPr>
        <p:spPr>
          <a:xfrm>
            <a:off x="5112544" y="544116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关节头</a:t>
            </a:r>
          </a:p>
        </p:txBody>
      </p:sp>
      <p:sp>
        <p:nvSpPr>
          <p:cNvPr id="33810" name="Text Box 18"/>
          <p:cNvSpPr txBox="1"/>
          <p:nvPr/>
        </p:nvSpPr>
        <p:spPr>
          <a:xfrm>
            <a:off x="5112544" y="1168004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关节囊</a:t>
            </a:r>
          </a:p>
        </p:txBody>
      </p:sp>
      <p:sp>
        <p:nvSpPr>
          <p:cNvPr id="33811" name="Text Box 19"/>
          <p:cNvSpPr txBox="1"/>
          <p:nvPr/>
        </p:nvSpPr>
        <p:spPr>
          <a:xfrm>
            <a:off x="5112544" y="1889522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关节腔</a:t>
            </a:r>
            <a:endParaRPr lang="zh-CN" altLang="en-US" sz="1800" b="1" dirty="0">
              <a:latin typeface="Tahoma" panose="020B0604030504040204" pitchFamily="34" charset="0"/>
            </a:endParaRPr>
          </a:p>
        </p:txBody>
      </p:sp>
      <p:sp>
        <p:nvSpPr>
          <p:cNvPr id="33812" name="Text Box 20"/>
          <p:cNvSpPr txBox="1"/>
          <p:nvPr/>
        </p:nvSpPr>
        <p:spPr>
          <a:xfrm>
            <a:off x="5099447" y="2540794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关节窝</a:t>
            </a:r>
            <a:endParaRPr lang="zh-CN" altLang="en-US" sz="1800" b="1" dirty="0">
              <a:latin typeface="Tahoma" panose="020B0604030504040204" pitchFamily="34" charset="0"/>
            </a:endParaRPr>
          </a:p>
        </p:txBody>
      </p:sp>
      <p:sp>
        <p:nvSpPr>
          <p:cNvPr id="33813" name="Text Box 21"/>
          <p:cNvSpPr txBox="1"/>
          <p:nvPr/>
        </p:nvSpPr>
        <p:spPr>
          <a:xfrm>
            <a:off x="5025629" y="2963466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关节软骨</a:t>
            </a:r>
            <a:endParaRPr lang="zh-CN" altLang="en-US" sz="1800" b="1" dirty="0">
              <a:latin typeface="Tahoma" panose="020B0604030504040204" pitchFamily="34" charset="0"/>
            </a:endParaRPr>
          </a:p>
        </p:txBody>
      </p:sp>
      <p:sp>
        <p:nvSpPr>
          <p:cNvPr id="33817" name="Text Box 25"/>
          <p:cNvSpPr txBox="1"/>
          <p:nvPr/>
        </p:nvSpPr>
        <p:spPr>
          <a:xfrm>
            <a:off x="4351972" y="3791188"/>
            <a:ext cx="3401616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关节对骨的运动有什么意义？</a:t>
            </a:r>
          </a:p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骨可绕着关节活动。</a:t>
            </a:r>
            <a:endParaRPr lang="zh-CN" altLang="en-US" sz="1800" b="1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22" name="Line 8"/>
          <p:cNvSpPr/>
          <p:nvPr/>
        </p:nvSpPr>
        <p:spPr>
          <a:xfrm>
            <a:off x="5949554" y="759619"/>
            <a:ext cx="683419" cy="953691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Line 8"/>
          <p:cNvSpPr/>
          <p:nvPr/>
        </p:nvSpPr>
        <p:spPr>
          <a:xfrm flipV="1">
            <a:off x="5867400" y="1707356"/>
            <a:ext cx="765572" cy="102870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" name="Text Box 17"/>
          <p:cNvSpPr txBox="1"/>
          <p:nvPr/>
        </p:nvSpPr>
        <p:spPr>
          <a:xfrm>
            <a:off x="6615113" y="1516856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关节面</a:t>
            </a:r>
            <a:endParaRPr lang="zh-CN" altLang="en-US" sz="1800" b="1" dirty="0">
              <a:latin typeface="Tahoma" panose="020B0604030504040204" pitchFamily="34" charset="0"/>
            </a:endParaRPr>
          </a:p>
        </p:txBody>
      </p:sp>
      <p:sp>
        <p:nvSpPr>
          <p:cNvPr id="23569" name="TextBox 1"/>
          <p:cNvSpPr txBox="1"/>
          <p:nvPr/>
        </p:nvSpPr>
        <p:spPr>
          <a:xfrm>
            <a:off x="1448832" y="1793081"/>
            <a:ext cx="459740" cy="13430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关节模式图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0" grpId="0"/>
      <p:bldP spid="33811" grpId="0"/>
      <p:bldP spid="33812" grpId="0"/>
      <p:bldP spid="338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 descr="永恒"/>
          <p:cNvSpPr txBox="1">
            <a:spLocks noChangeArrowheads="1"/>
          </p:cNvSpPr>
          <p:nvPr/>
        </p:nvSpPr>
        <p:spPr bwMode="auto">
          <a:xfrm>
            <a:off x="3296841" y="357188"/>
            <a:ext cx="2668191" cy="39878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关节的结构及意义</a:t>
            </a:r>
          </a:p>
        </p:txBody>
      </p:sp>
      <p:sp>
        <p:nvSpPr>
          <p:cNvPr id="117763" name="AutoShape 3"/>
          <p:cNvSpPr/>
          <p:nvPr/>
        </p:nvSpPr>
        <p:spPr>
          <a:xfrm>
            <a:off x="1879283" y="1274049"/>
            <a:ext cx="236935" cy="1754981"/>
          </a:xfrm>
          <a:prstGeom prst="leftBrace">
            <a:avLst>
              <a:gd name="adj1" fmla="val 33914"/>
              <a:gd name="adj2" fmla="val 50000"/>
            </a:avLst>
          </a:prstGeom>
          <a:noFill/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400" dirty="0"/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2023745" y="1046480"/>
            <a:ext cx="98996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关节囊：</a:t>
            </a:r>
          </a:p>
        </p:txBody>
      </p:sp>
      <p:sp>
        <p:nvSpPr>
          <p:cNvPr id="117765" name="Text Box 5"/>
          <p:cNvSpPr txBox="1"/>
          <p:nvPr/>
        </p:nvSpPr>
        <p:spPr>
          <a:xfrm>
            <a:off x="2063671" y="2756138"/>
            <a:ext cx="99417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</a:rPr>
              <a:t>关节腔：</a:t>
            </a:r>
          </a:p>
        </p:txBody>
      </p:sp>
      <p:sp>
        <p:nvSpPr>
          <p:cNvPr id="117766" name="AutoShape 6"/>
          <p:cNvSpPr/>
          <p:nvPr/>
        </p:nvSpPr>
        <p:spPr>
          <a:xfrm>
            <a:off x="2854881" y="1873647"/>
            <a:ext cx="96440" cy="600075"/>
          </a:xfrm>
          <a:prstGeom prst="leftBrace">
            <a:avLst>
              <a:gd name="adj1" fmla="val 45024"/>
              <a:gd name="adj2" fmla="val 50000"/>
            </a:avLst>
          </a:prstGeom>
          <a:noFill/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400" dirty="0"/>
          </a:p>
        </p:txBody>
      </p:sp>
      <p:sp>
        <p:nvSpPr>
          <p:cNvPr id="117767" name="Text Box 7"/>
          <p:cNvSpPr txBox="1"/>
          <p:nvPr/>
        </p:nvSpPr>
        <p:spPr>
          <a:xfrm>
            <a:off x="3058160" y="1771650"/>
            <a:ext cx="1348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关节头</a:t>
            </a:r>
          </a:p>
        </p:txBody>
      </p:sp>
      <p:sp>
        <p:nvSpPr>
          <p:cNvPr id="117768" name="Text Box 8"/>
          <p:cNvSpPr txBox="1"/>
          <p:nvPr/>
        </p:nvSpPr>
        <p:spPr>
          <a:xfrm>
            <a:off x="2951560" y="1046560"/>
            <a:ext cx="280273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外有韧带，内壁分泌滑液</a:t>
            </a:r>
          </a:p>
        </p:txBody>
      </p:sp>
      <p:sp>
        <p:nvSpPr>
          <p:cNvPr id="117769" name="Text Box 9"/>
          <p:cNvSpPr txBox="1"/>
          <p:nvPr/>
        </p:nvSpPr>
        <p:spPr>
          <a:xfrm>
            <a:off x="3120390" y="2207260"/>
            <a:ext cx="12325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关节窝</a:t>
            </a:r>
          </a:p>
        </p:txBody>
      </p:sp>
      <p:sp>
        <p:nvSpPr>
          <p:cNvPr id="24586" name="Text Box 10"/>
          <p:cNvSpPr txBox="1"/>
          <p:nvPr/>
        </p:nvSpPr>
        <p:spPr>
          <a:xfrm>
            <a:off x="2153841" y="1771650"/>
            <a:ext cx="459740" cy="80367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b="1" dirty="0">
                <a:solidFill>
                  <a:srgbClr val="FF0000"/>
                </a:solidFill>
              </a:rPr>
              <a:t>关节面</a:t>
            </a:r>
          </a:p>
        </p:txBody>
      </p:sp>
      <p:sp>
        <p:nvSpPr>
          <p:cNvPr id="117771" name="Text Box 11"/>
          <p:cNvSpPr txBox="1"/>
          <p:nvPr/>
        </p:nvSpPr>
        <p:spPr>
          <a:xfrm>
            <a:off x="3056017" y="2756059"/>
            <a:ext cx="123944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内有滑液</a:t>
            </a:r>
            <a:endParaRPr lang="zh-CN" altLang="en-US" sz="1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7772" name="AutoShape 12"/>
          <p:cNvSpPr/>
          <p:nvPr/>
        </p:nvSpPr>
        <p:spPr>
          <a:xfrm>
            <a:off x="6106716" y="1158479"/>
            <a:ext cx="77390" cy="1381125"/>
          </a:xfrm>
          <a:prstGeom prst="rightBrace">
            <a:avLst>
              <a:gd name="adj1" fmla="val 121123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400" dirty="0"/>
          </a:p>
        </p:txBody>
      </p:sp>
      <p:sp>
        <p:nvSpPr>
          <p:cNvPr id="117773" name="Text Box 13"/>
          <p:cNvSpPr txBox="1"/>
          <p:nvPr/>
        </p:nvSpPr>
        <p:spPr>
          <a:xfrm>
            <a:off x="6299597" y="1282304"/>
            <a:ext cx="1028700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</a:p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既牢固又灵活</a:t>
            </a:r>
          </a:p>
        </p:txBody>
      </p:sp>
      <p:sp>
        <p:nvSpPr>
          <p:cNvPr id="117774" name="Text Box 14"/>
          <p:cNvSpPr txBox="1"/>
          <p:nvPr/>
        </p:nvSpPr>
        <p:spPr>
          <a:xfrm>
            <a:off x="2412206" y="3381375"/>
            <a:ext cx="19942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增加关节灵活性：</a:t>
            </a:r>
          </a:p>
        </p:txBody>
      </p:sp>
      <p:sp>
        <p:nvSpPr>
          <p:cNvPr id="117775" name="Text Box 15"/>
          <p:cNvSpPr txBox="1"/>
          <p:nvPr/>
        </p:nvSpPr>
        <p:spPr>
          <a:xfrm>
            <a:off x="2403872" y="3921919"/>
            <a:ext cx="19942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增强关节牢固性：</a:t>
            </a:r>
          </a:p>
        </p:txBody>
      </p:sp>
      <p:sp>
        <p:nvSpPr>
          <p:cNvPr id="117776" name="Text Box 16"/>
          <p:cNvSpPr txBox="1"/>
          <p:nvPr/>
        </p:nvSpPr>
        <p:spPr>
          <a:xfrm>
            <a:off x="4352925" y="3124200"/>
            <a:ext cx="2571750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关节软骨</a:t>
            </a:r>
          </a:p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关节腔内的滑液</a:t>
            </a:r>
          </a:p>
        </p:txBody>
      </p:sp>
      <p:sp>
        <p:nvSpPr>
          <p:cNvPr id="117777" name="Text Box 17"/>
          <p:cNvSpPr txBox="1"/>
          <p:nvPr/>
        </p:nvSpPr>
        <p:spPr>
          <a:xfrm>
            <a:off x="4223147" y="3926681"/>
            <a:ext cx="2971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关节囊及其外面的韧带</a:t>
            </a:r>
          </a:p>
        </p:txBody>
      </p:sp>
      <p:sp>
        <p:nvSpPr>
          <p:cNvPr id="117778" name="Text Box 18"/>
          <p:cNvSpPr txBox="1"/>
          <p:nvPr/>
        </p:nvSpPr>
        <p:spPr>
          <a:xfrm>
            <a:off x="902970" y="3563620"/>
            <a:ext cx="11607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关节对运动的意义</a:t>
            </a:r>
          </a:p>
        </p:txBody>
      </p:sp>
      <p:sp>
        <p:nvSpPr>
          <p:cNvPr id="117779" name="AutoShape 19"/>
          <p:cNvSpPr/>
          <p:nvPr/>
        </p:nvSpPr>
        <p:spPr>
          <a:xfrm>
            <a:off x="4295775" y="3296841"/>
            <a:ext cx="57150" cy="514350"/>
          </a:xfrm>
          <a:prstGeom prst="leftBrace">
            <a:avLst>
              <a:gd name="adj1" fmla="val 75000"/>
              <a:gd name="adj2" fmla="val 50000"/>
            </a:avLst>
          </a:prstGeom>
          <a:noFill/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400" dirty="0"/>
          </a:p>
        </p:txBody>
      </p:sp>
      <p:sp>
        <p:nvSpPr>
          <p:cNvPr id="117780" name="AutoShape 20"/>
          <p:cNvSpPr/>
          <p:nvPr/>
        </p:nvSpPr>
        <p:spPr>
          <a:xfrm>
            <a:off x="2250281" y="3543300"/>
            <a:ext cx="114300" cy="685800"/>
          </a:xfrm>
          <a:prstGeom prst="leftBrace">
            <a:avLst>
              <a:gd name="adj1" fmla="val 50000"/>
              <a:gd name="adj2" fmla="val 50000"/>
            </a:avLst>
          </a:prstGeom>
          <a:noFill/>
          <a:ln w="317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400" dirty="0"/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7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7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ldLvl="0" animBg="1"/>
      <p:bldP spid="117764" grpId="0"/>
      <p:bldP spid="117765" grpId="0"/>
      <p:bldP spid="117766" grpId="0" bldLvl="0" animBg="1"/>
      <p:bldP spid="117767" grpId="0"/>
      <p:bldP spid="117768" grpId="0"/>
      <p:bldP spid="117771" grpId="0"/>
      <p:bldP spid="117772" grpId="0" bldLvl="0" animBg="1"/>
      <p:bldP spid="117773" grpId="0"/>
      <p:bldP spid="117774" grpId="0"/>
      <p:bldP spid="117775" grpId="0"/>
      <p:bldP spid="117776" grpId="0"/>
      <p:bldP spid="117777" grpId="0"/>
      <p:bldP spid="117778" grpId="0"/>
      <p:bldP spid="117779" grpId="0" bldLvl="0" animBg="1"/>
      <p:bldP spid="11778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3330" y="638810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00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关节的特点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42365" y="1387475"/>
            <a:ext cx="6562725" cy="2445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十分灵活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</a:t>
            </a:r>
            <a:r>
              <a:rPr kumimoji="1" lang="en-US" altLang="zh-CN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kumimoji="1" lang="zh-CN" altLang="en-US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关节面</a:t>
            </a:r>
            <a:r>
              <a:rPr kumimoji="1"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覆盖着既光滑又有弹性的关节软骨；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</a:t>
            </a:r>
            <a:r>
              <a:rPr kumimoji="1" lang="en-US" altLang="zh-CN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kumimoji="1" lang="zh-CN" altLang="en-US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关节囊</a:t>
            </a:r>
            <a:r>
              <a:rPr kumimoji="1"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内壁能分泌滑液。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十分牢固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</a:t>
            </a:r>
            <a:r>
              <a:rPr kumimoji="1" lang="en-US" altLang="zh-CN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kumimoji="1" lang="zh-CN" altLang="en-US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关节囊</a:t>
            </a:r>
            <a:r>
              <a:rPr kumimoji="1"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非常坚韧，把相邻的两骨牢牢的连在一起；</a:t>
            </a: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</a:t>
            </a:r>
            <a:r>
              <a:rPr kumimoji="1" lang="en-US" altLang="zh-CN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kumimoji="1" lang="zh-CN" altLang="en-US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关节</a:t>
            </a:r>
            <a:r>
              <a:rPr kumimoji="1"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头和关节窝一凸一凹相互吻合。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35" name="AutoShape 19"/>
          <p:cNvSpPr/>
          <p:nvPr/>
        </p:nvSpPr>
        <p:spPr>
          <a:xfrm>
            <a:off x="2189560" y="2881313"/>
            <a:ext cx="66675" cy="1023938"/>
          </a:xfrm>
          <a:prstGeom prst="leftBrace">
            <a:avLst>
              <a:gd name="adj1" fmla="val 124421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2400" dirty="0"/>
          </a:p>
        </p:txBody>
      </p:sp>
      <p:sp>
        <p:nvSpPr>
          <p:cNvPr id="34836" name="Text Box 20"/>
          <p:cNvSpPr txBox="1"/>
          <p:nvPr/>
        </p:nvSpPr>
        <p:spPr>
          <a:xfrm>
            <a:off x="1546305" y="3139281"/>
            <a:ext cx="505460" cy="9477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骨骼肌</a:t>
            </a:r>
          </a:p>
        </p:txBody>
      </p:sp>
      <p:sp>
        <p:nvSpPr>
          <p:cNvPr id="34837" name="Text Box 21"/>
          <p:cNvSpPr txBox="1"/>
          <p:nvPr/>
        </p:nvSpPr>
        <p:spPr>
          <a:xfrm>
            <a:off x="2257425" y="3563541"/>
            <a:ext cx="70246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肌腱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4838" name="Text Box 22"/>
          <p:cNvSpPr txBox="1"/>
          <p:nvPr/>
        </p:nvSpPr>
        <p:spPr>
          <a:xfrm>
            <a:off x="2226469" y="2725341"/>
            <a:ext cx="78938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肌腹</a:t>
            </a:r>
          </a:p>
        </p:txBody>
      </p:sp>
      <p:sp>
        <p:nvSpPr>
          <p:cNvPr id="34839" name="Line 23"/>
          <p:cNvSpPr/>
          <p:nvPr/>
        </p:nvSpPr>
        <p:spPr>
          <a:xfrm>
            <a:off x="2972991" y="2921794"/>
            <a:ext cx="59412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40" name="Text Box 24"/>
          <p:cNvSpPr txBox="1"/>
          <p:nvPr/>
        </p:nvSpPr>
        <p:spPr>
          <a:xfrm>
            <a:off x="3546872" y="2650331"/>
            <a:ext cx="3726656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中间较粗大的部分；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具有受刺激后收缩的特性</a:t>
            </a:r>
          </a:p>
        </p:txBody>
      </p:sp>
      <p:sp>
        <p:nvSpPr>
          <p:cNvPr id="34841" name="Line 25"/>
          <p:cNvSpPr/>
          <p:nvPr/>
        </p:nvSpPr>
        <p:spPr>
          <a:xfrm>
            <a:off x="2972991" y="3813572"/>
            <a:ext cx="59412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42" name="Text Box 26"/>
          <p:cNvSpPr txBox="1"/>
          <p:nvPr/>
        </p:nvSpPr>
        <p:spPr>
          <a:xfrm>
            <a:off x="3533775" y="3563541"/>
            <a:ext cx="3749278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lnSpc>
                <a:spcPct val="15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两端较细、乳白色的部分；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两端分别附在相邻的两块骨上</a:t>
            </a:r>
          </a:p>
        </p:txBody>
      </p:sp>
      <p:sp>
        <p:nvSpPr>
          <p:cNvPr id="34844" name="Text Box 28"/>
          <p:cNvSpPr txBox="1"/>
          <p:nvPr/>
        </p:nvSpPr>
        <p:spPr>
          <a:xfrm>
            <a:off x="4193381" y="1869281"/>
            <a:ext cx="3184922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骨骼肌的收缩力是运动的动力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34845" name="Line 29"/>
          <p:cNvSpPr/>
          <p:nvPr/>
        </p:nvSpPr>
        <p:spPr>
          <a:xfrm>
            <a:off x="5795963" y="2353866"/>
            <a:ext cx="0" cy="32504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pic>
        <p:nvPicPr>
          <p:cNvPr id="26636" name="Picture 4" descr="pic_381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5908" y="107315"/>
            <a:ext cx="1825229" cy="254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Line 13"/>
          <p:cNvSpPr/>
          <p:nvPr/>
        </p:nvSpPr>
        <p:spPr>
          <a:xfrm>
            <a:off x="2932589" y="902176"/>
            <a:ext cx="601266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" name="Line 13"/>
          <p:cNvSpPr/>
          <p:nvPr/>
        </p:nvSpPr>
        <p:spPr>
          <a:xfrm>
            <a:off x="2590483" y="1671161"/>
            <a:ext cx="85129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" name="Text Box 15"/>
          <p:cNvSpPr txBox="1"/>
          <p:nvPr/>
        </p:nvSpPr>
        <p:spPr>
          <a:xfrm>
            <a:off x="3442097" y="580390"/>
            <a:ext cx="608409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肌腱</a:t>
            </a:r>
          </a:p>
        </p:txBody>
      </p:sp>
      <p:sp>
        <p:nvSpPr>
          <p:cNvPr id="29" name="Text Box 15"/>
          <p:cNvSpPr txBox="1"/>
          <p:nvPr/>
        </p:nvSpPr>
        <p:spPr>
          <a:xfrm>
            <a:off x="3442097" y="1348979"/>
            <a:ext cx="608409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肌腹</a:t>
            </a:r>
          </a:p>
        </p:txBody>
      </p:sp>
      <p:sp>
        <p:nvSpPr>
          <p:cNvPr id="26641" name="Text Box 11"/>
          <p:cNvSpPr txBox="1"/>
          <p:nvPr/>
        </p:nvSpPr>
        <p:spPr>
          <a:xfrm>
            <a:off x="5135404" y="827009"/>
            <a:ext cx="132278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骨骼肌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4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 bldLvl="0" animBg="1"/>
      <p:bldP spid="34840" grpId="0"/>
      <p:bldP spid="28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26"/>
          <p:cNvSpPr/>
          <p:nvPr/>
        </p:nvSpPr>
        <p:spPr>
          <a:xfrm>
            <a:off x="3098006" y="573881"/>
            <a:ext cx="361831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骨、关节和骨骼肌的关系</a:t>
            </a:r>
          </a:p>
        </p:txBody>
      </p:sp>
      <p:pic>
        <p:nvPicPr>
          <p:cNvPr id="20483" name="Picture 1027" descr="pic_381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5779" y="1287066"/>
            <a:ext cx="4286250" cy="9596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Rectangle 1028"/>
          <p:cNvSpPr/>
          <p:nvPr/>
        </p:nvSpPr>
        <p:spPr>
          <a:xfrm>
            <a:off x="1626394" y="4263629"/>
            <a:ext cx="58864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上图中能正确示意骨、关节和骨骼肌的连接的是</a:t>
            </a:r>
            <a:r>
              <a:rPr lang="en-US" altLang="zh-CN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0485" name="Picture 1029" descr="pic_381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2430066"/>
            <a:ext cx="428625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 Box 1031"/>
          <p:cNvSpPr txBox="1"/>
          <p:nvPr/>
        </p:nvSpPr>
        <p:spPr>
          <a:xfrm>
            <a:off x="6840855" y="1786255"/>
            <a:ext cx="429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20488" name="Text Box 1032"/>
          <p:cNvSpPr txBox="1"/>
          <p:nvPr/>
        </p:nvSpPr>
        <p:spPr>
          <a:xfrm>
            <a:off x="6829425" y="2895600"/>
            <a:ext cx="441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0489" name="Text Box 1033"/>
          <p:cNvSpPr txBox="1"/>
          <p:nvPr/>
        </p:nvSpPr>
        <p:spPr>
          <a:xfrm>
            <a:off x="6693535" y="4171950"/>
            <a:ext cx="417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20487" grpId="0"/>
      <p:bldP spid="20488" grpId="0"/>
      <p:bldP spid="2048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6"/>
          <p:cNvSpPr/>
          <p:nvPr/>
        </p:nvSpPr>
        <p:spPr>
          <a:xfrm>
            <a:off x="4125913" y="2158683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探究三：运动的实现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0" name="Picture 4" descr="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1779" y="838200"/>
            <a:ext cx="2295525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509" name="Group 13"/>
          <p:cNvGrpSpPr/>
          <p:nvPr/>
        </p:nvGrpSpPr>
        <p:grpSpPr>
          <a:xfrm>
            <a:off x="811530" y="1040448"/>
            <a:ext cx="3212739" cy="2584009"/>
            <a:chOff x="249" y="572"/>
            <a:chExt cx="2223" cy="2011"/>
          </a:xfrm>
        </p:grpSpPr>
        <p:pic>
          <p:nvPicPr>
            <p:cNvPr id="29706" name="Picture 14" descr="pic_3814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9" y="572"/>
              <a:ext cx="2086" cy="18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7" name="Line 15"/>
            <p:cNvSpPr/>
            <p:nvPr/>
          </p:nvSpPr>
          <p:spPr>
            <a:xfrm flipV="1">
              <a:off x="975" y="1117"/>
              <a:ext cx="454" cy="40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08" name="Line 16"/>
            <p:cNvSpPr/>
            <p:nvPr/>
          </p:nvSpPr>
          <p:spPr>
            <a:xfrm flipH="1">
              <a:off x="839" y="1752"/>
              <a:ext cx="24" cy="635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09" name="Text Box 17"/>
            <p:cNvSpPr txBox="1"/>
            <p:nvPr/>
          </p:nvSpPr>
          <p:spPr>
            <a:xfrm>
              <a:off x="1156" y="799"/>
              <a:ext cx="1316" cy="2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zh-CN" sz="1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肱二头肌</a:t>
              </a:r>
            </a:p>
          </p:txBody>
        </p:sp>
        <p:sp>
          <p:nvSpPr>
            <p:cNvPr id="29710" name="Text Box 18"/>
            <p:cNvSpPr txBox="1"/>
            <p:nvPr/>
          </p:nvSpPr>
          <p:spPr>
            <a:xfrm>
              <a:off x="521" y="2296"/>
              <a:ext cx="1893" cy="2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Pct val="100000"/>
                <a:buNone/>
              </a:pPr>
              <a:r>
                <a:rPr lang="zh-CN" altLang="zh-CN" sz="1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肱三头肌</a:t>
              </a:r>
            </a:p>
          </p:txBody>
        </p:sp>
      </p:grpSp>
      <p:grpSp>
        <p:nvGrpSpPr>
          <p:cNvPr id="106515" name="Group 19"/>
          <p:cNvGrpSpPr/>
          <p:nvPr/>
        </p:nvGrpSpPr>
        <p:grpSpPr>
          <a:xfrm>
            <a:off x="4421505" y="1041400"/>
            <a:ext cx="3442645" cy="2331085"/>
            <a:chOff x="2880" y="1389"/>
            <a:chExt cx="2338" cy="2013"/>
          </a:xfrm>
        </p:grpSpPr>
        <p:pic>
          <p:nvPicPr>
            <p:cNvPr id="29703" name="Picture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80" y="1389"/>
              <a:ext cx="2200" cy="20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4" name="Text Box 21"/>
            <p:cNvSpPr txBox="1"/>
            <p:nvPr/>
          </p:nvSpPr>
          <p:spPr>
            <a:xfrm>
              <a:off x="4150" y="1706"/>
              <a:ext cx="1062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lang="zh-CN" altLang="zh-CN" sz="1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肱二头肌</a:t>
              </a:r>
            </a:p>
          </p:txBody>
        </p:sp>
        <p:sp>
          <p:nvSpPr>
            <p:cNvPr id="29705" name="Text Box 22"/>
            <p:cNvSpPr txBox="1"/>
            <p:nvPr/>
          </p:nvSpPr>
          <p:spPr>
            <a:xfrm>
              <a:off x="4150" y="2115"/>
              <a:ext cx="1068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Char char="–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anose="05000000000000000000" pitchFamily="2" charset="2"/>
                <a:buChar char="l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80000"/>
                <a:buChar char="–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65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algn="l" eaLnBrk="1" hangingPunct="1">
                <a:buClrTx/>
                <a:buSzPct val="100000"/>
                <a:buNone/>
              </a:pPr>
              <a:r>
                <a:rPr lang="zh-CN" altLang="zh-CN" sz="1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肱三头肌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92498" y="3795886"/>
            <a:ext cx="671195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屈肘：</a:t>
            </a:r>
            <a:r>
              <a:rPr lang="zh-CN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肱二头肌</a:t>
            </a:r>
            <a:r>
              <a:rPr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收缩，</a:t>
            </a:r>
            <a:r>
              <a:rPr lang="zh-CN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肱三头肌</a:t>
            </a:r>
            <a:r>
              <a:rPr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舒张；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伸肘：</a:t>
            </a:r>
            <a:r>
              <a:rPr lang="zh-CN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肱三头肌</a:t>
            </a:r>
            <a:r>
              <a:rPr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收缩，</a:t>
            </a:r>
            <a:r>
              <a:rPr lang="zh-CN" altLang="zh-CN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肱二头肌</a:t>
            </a:r>
            <a:r>
              <a:rPr lang="zh-CN" altLang="en-US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舒张；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1、运动的方式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2、运动的基础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、运动的实现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Box 1"/>
          <p:cNvSpPr txBox="1"/>
          <p:nvPr/>
        </p:nvSpPr>
        <p:spPr>
          <a:xfrm>
            <a:off x="3654028" y="876300"/>
            <a:ext cx="145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动作的完成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4565" y="2266950"/>
            <a:ext cx="7214870" cy="9298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需要多组（至少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组）肌肉配合才能完成一个动作；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需要神经系统的调节控制，还需要消化、呼吸、循环系统的配合。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1063625" y="153193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．运动系统完成运动，受神经系统的协调和控制，不需要其它系统的参与．__________（判断对错）．</a:t>
            </a:r>
          </a:p>
        </p:txBody>
      </p:sp>
      <p:sp>
        <p:nvSpPr>
          <p:cNvPr id="32770" name="文本框 1"/>
          <p:cNvSpPr txBox="1"/>
          <p:nvPr/>
        </p:nvSpPr>
        <p:spPr>
          <a:xfrm>
            <a:off x="2325688" y="1933258"/>
            <a:ext cx="3524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×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790575" y="1339850"/>
            <a:ext cx="6843713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．人体肱三头肌受到刺激以后能收缩，它所受的刺激来自（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A．肱三头肌血管里的血液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B．肱三头肌周围环境的组织液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C．支配肱三头肌的神经传来的兴奋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D．以上三都均是</a:t>
            </a:r>
          </a:p>
        </p:txBody>
      </p:sp>
      <p:sp>
        <p:nvSpPr>
          <p:cNvPr id="22532" name="文本框 28675"/>
          <p:cNvSpPr txBox="1"/>
          <p:nvPr/>
        </p:nvSpPr>
        <p:spPr>
          <a:xfrm>
            <a:off x="7096760" y="1453833"/>
            <a:ext cx="327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96925" y="1255713"/>
            <a:ext cx="755015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．当军人在行军礼时，相关肌肉的运动情况是（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A．肱二头肌舒张，肱三头肌舒张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B．肱二头肌舒张，肱三头肌收缩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C．肱二头肌收缩，肱三头肌舒张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D．肱二头肌收缩，肱三头肌收缩</a:t>
            </a:r>
          </a:p>
        </p:txBody>
      </p:sp>
      <p:sp>
        <p:nvSpPr>
          <p:cNvPr id="23556" name="TextBox 5"/>
          <p:cNvSpPr/>
          <p:nvPr/>
        </p:nvSpPr>
        <p:spPr>
          <a:xfrm>
            <a:off x="5824538" y="125603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1006475" y="1309688"/>
            <a:ext cx="685800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．当你做任何一个动作时，都会包括以下步骤：①相应的骨受到牵引 ②骨绕关节转动 ③骨骼肌接受神经传来的兴奋 ④骨骼肌收缩．这些步骤发生的正确顺序是（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A．①②③④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B．②①③④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C．③④①②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D．④①②③</a:t>
            </a:r>
          </a:p>
        </p:txBody>
      </p:sp>
      <p:sp>
        <p:nvSpPr>
          <p:cNvPr id="24580" name="TextBox 6"/>
          <p:cNvSpPr/>
          <p:nvPr/>
        </p:nvSpPr>
        <p:spPr>
          <a:xfrm>
            <a:off x="4556443" y="2134553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657225" y="1349375"/>
            <a:ext cx="758825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．下列不是哺乳动物运动系统组成部分的是（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B．关节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C．肌肉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D．神经</a:t>
            </a:r>
          </a:p>
        </p:txBody>
      </p:sp>
      <p:sp>
        <p:nvSpPr>
          <p:cNvPr id="25604" name="TextBox 4"/>
          <p:cNvSpPr/>
          <p:nvPr/>
        </p:nvSpPr>
        <p:spPr>
          <a:xfrm>
            <a:off x="5501640" y="1349058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/>
          <p:nvPr/>
        </p:nvSpPr>
        <p:spPr>
          <a:xfrm>
            <a:off x="2229961" y="1680051"/>
            <a:ext cx="1109663" cy="89654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运动系统的组成</a:t>
            </a:r>
          </a:p>
        </p:txBody>
      </p:sp>
      <p:sp>
        <p:nvSpPr>
          <p:cNvPr id="9" name="AutoShape 4"/>
          <p:cNvSpPr/>
          <p:nvPr/>
        </p:nvSpPr>
        <p:spPr bwMode="auto">
          <a:xfrm>
            <a:off x="2081769" y="2195830"/>
            <a:ext cx="148829" cy="2081213"/>
          </a:xfrm>
          <a:prstGeom prst="leftBrace">
            <a:avLst>
              <a:gd name="adj1" fmla="val 91667"/>
              <a:gd name="adj2" fmla="val 50000"/>
            </a:avLst>
          </a:prstGeom>
          <a:noFill/>
          <a:ln w="38100">
            <a:solidFill>
              <a:srgbClr val="8A9C65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AutoShape 4"/>
          <p:cNvSpPr/>
          <p:nvPr/>
        </p:nvSpPr>
        <p:spPr bwMode="auto">
          <a:xfrm>
            <a:off x="3339862" y="1386999"/>
            <a:ext cx="134541" cy="1363266"/>
          </a:xfrm>
          <a:prstGeom prst="leftBrace">
            <a:avLst>
              <a:gd name="adj1" fmla="val 91667"/>
              <a:gd name="adj2" fmla="val 50000"/>
            </a:avLst>
          </a:prstGeom>
          <a:noFill/>
          <a:ln w="38100">
            <a:solidFill>
              <a:srgbClr val="8A9C65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" name="AutoShape 4"/>
          <p:cNvSpPr/>
          <p:nvPr/>
        </p:nvSpPr>
        <p:spPr bwMode="auto">
          <a:xfrm>
            <a:off x="4214734" y="1624886"/>
            <a:ext cx="113110" cy="779860"/>
          </a:xfrm>
          <a:prstGeom prst="leftBrace">
            <a:avLst>
              <a:gd name="adj1" fmla="val 91667"/>
              <a:gd name="adj2" fmla="val 50000"/>
            </a:avLst>
          </a:prstGeom>
          <a:noFill/>
          <a:ln w="38100">
            <a:solidFill>
              <a:srgbClr val="8A9C65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内容占位符 3"/>
          <p:cNvSpPr txBox="1"/>
          <p:nvPr/>
        </p:nvSpPr>
        <p:spPr>
          <a:xfrm>
            <a:off x="3553460" y="1059180"/>
            <a:ext cx="539115" cy="4622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</a:t>
            </a:r>
          </a:p>
        </p:txBody>
      </p:sp>
      <p:sp>
        <p:nvSpPr>
          <p:cNvPr id="8" name="内容占位符 3"/>
          <p:cNvSpPr txBox="1"/>
          <p:nvPr/>
        </p:nvSpPr>
        <p:spPr>
          <a:xfrm>
            <a:off x="2230120" y="3434715"/>
            <a:ext cx="1323340" cy="13360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骨、关节和肌肉的协调配合</a:t>
            </a:r>
          </a:p>
        </p:txBody>
      </p:sp>
      <p:sp>
        <p:nvSpPr>
          <p:cNvPr id="10" name="内容占位符 3"/>
          <p:cNvSpPr txBox="1"/>
          <p:nvPr/>
        </p:nvSpPr>
        <p:spPr>
          <a:xfrm>
            <a:off x="3553460" y="1748155"/>
            <a:ext cx="661035" cy="4311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</a:t>
            </a:r>
          </a:p>
        </p:txBody>
      </p:sp>
      <p:sp>
        <p:nvSpPr>
          <p:cNvPr id="11" name="内容占位符 3"/>
          <p:cNvSpPr txBox="1"/>
          <p:nvPr/>
        </p:nvSpPr>
        <p:spPr>
          <a:xfrm>
            <a:off x="3492500" y="2381250"/>
            <a:ext cx="661035" cy="4724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肌肉</a:t>
            </a:r>
          </a:p>
        </p:txBody>
      </p:sp>
      <p:sp>
        <p:nvSpPr>
          <p:cNvPr id="12" name="内容占位符 3"/>
          <p:cNvSpPr txBox="1"/>
          <p:nvPr/>
        </p:nvSpPr>
        <p:spPr>
          <a:xfrm>
            <a:off x="4327525" y="1296035"/>
            <a:ext cx="986790" cy="4527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关节面</a:t>
            </a:r>
          </a:p>
        </p:txBody>
      </p:sp>
      <p:sp>
        <p:nvSpPr>
          <p:cNvPr id="13" name="内容占位符 3"/>
          <p:cNvSpPr txBox="1"/>
          <p:nvPr/>
        </p:nvSpPr>
        <p:spPr>
          <a:xfrm>
            <a:off x="4327525" y="1680210"/>
            <a:ext cx="986790" cy="4311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关节囊</a:t>
            </a:r>
          </a:p>
        </p:txBody>
      </p:sp>
      <p:sp>
        <p:nvSpPr>
          <p:cNvPr id="14" name="内容占位符 3"/>
          <p:cNvSpPr txBox="1"/>
          <p:nvPr/>
        </p:nvSpPr>
        <p:spPr>
          <a:xfrm>
            <a:off x="4327525" y="2015490"/>
            <a:ext cx="986155" cy="48958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关节腔</a:t>
            </a:r>
          </a:p>
        </p:txBody>
      </p:sp>
      <p:sp>
        <p:nvSpPr>
          <p:cNvPr id="19" name="AutoShape 4"/>
          <p:cNvSpPr/>
          <p:nvPr/>
        </p:nvSpPr>
        <p:spPr bwMode="auto">
          <a:xfrm>
            <a:off x="3454400" y="3511153"/>
            <a:ext cx="98822" cy="1183481"/>
          </a:xfrm>
          <a:prstGeom prst="leftBrace">
            <a:avLst>
              <a:gd name="adj1" fmla="val 91667"/>
              <a:gd name="adj2" fmla="val 50000"/>
            </a:avLst>
          </a:prstGeom>
          <a:noFill/>
          <a:ln w="38100">
            <a:solidFill>
              <a:srgbClr val="8A9C65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内容占位符 3"/>
          <p:cNvSpPr txBox="1"/>
          <p:nvPr/>
        </p:nvSpPr>
        <p:spPr>
          <a:xfrm>
            <a:off x="3553460" y="3236595"/>
            <a:ext cx="4679315" cy="6445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0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骨骼肌受到神经传来的刺激时，会牵动骨绕关节活动</a:t>
            </a:r>
          </a:p>
        </p:txBody>
      </p:sp>
      <p:sp>
        <p:nvSpPr>
          <p:cNvPr id="21" name="AutoShape 4"/>
          <p:cNvSpPr/>
          <p:nvPr/>
        </p:nvSpPr>
        <p:spPr bwMode="auto">
          <a:xfrm>
            <a:off x="4260533" y="2505155"/>
            <a:ext cx="66675" cy="571500"/>
          </a:xfrm>
          <a:prstGeom prst="leftBrace">
            <a:avLst>
              <a:gd name="adj1" fmla="val 91667"/>
              <a:gd name="adj2" fmla="val 50000"/>
            </a:avLst>
          </a:prstGeom>
          <a:noFill/>
          <a:ln w="38100">
            <a:solidFill>
              <a:srgbClr val="8A9C65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2" name="内容占位符 3"/>
          <p:cNvSpPr txBox="1"/>
          <p:nvPr/>
        </p:nvSpPr>
        <p:spPr>
          <a:xfrm>
            <a:off x="4260850" y="2281555"/>
            <a:ext cx="986790" cy="4686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</a:p>
        </p:txBody>
      </p:sp>
      <p:sp>
        <p:nvSpPr>
          <p:cNvPr id="24" name="内容占位符 3"/>
          <p:cNvSpPr txBox="1"/>
          <p:nvPr/>
        </p:nvSpPr>
        <p:spPr>
          <a:xfrm>
            <a:off x="4260850" y="2703830"/>
            <a:ext cx="2959735" cy="3727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生理特性：受刺激能够收缩</a:t>
            </a:r>
          </a:p>
        </p:txBody>
      </p:sp>
      <p:sp>
        <p:nvSpPr>
          <p:cNvPr id="25" name="内容占位符 3"/>
          <p:cNvSpPr txBox="1"/>
          <p:nvPr/>
        </p:nvSpPr>
        <p:spPr>
          <a:xfrm>
            <a:off x="3553460" y="3893820"/>
            <a:ext cx="2838450" cy="4184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hangingPunct="1">
              <a:lnSpc>
                <a:spcPct val="10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运动需要神经系统的调节</a:t>
            </a:r>
          </a:p>
        </p:txBody>
      </p:sp>
      <p:sp>
        <p:nvSpPr>
          <p:cNvPr id="26" name="内容占位符 3"/>
          <p:cNvSpPr txBox="1"/>
          <p:nvPr/>
        </p:nvSpPr>
        <p:spPr>
          <a:xfrm>
            <a:off x="3553460" y="4277360"/>
            <a:ext cx="2838450" cy="47688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动物的运动方式多种多样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240" y="3008630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defTabSz="685800" eaLnBrk="1" hangingPunct="1"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动物的运动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16" grpId="0" bldLvl="0" animBg="1"/>
      <p:bldP spid="18" grpId="0" bldLvl="0" animBg="1"/>
      <p:bldP spid="23" grpId="0"/>
      <p:bldP spid="8" grpId="0"/>
      <p:bldP spid="10" grpId="0"/>
      <p:bldP spid="11" grpId="0"/>
      <p:bldP spid="12" grpId="0"/>
      <p:bldP spid="13" grpId="0"/>
      <p:bldP spid="14" grpId="0"/>
      <p:bldP spid="19" grpId="0" bldLvl="0" animBg="1"/>
      <p:bldP spid="20" grpId="0"/>
      <p:bldP spid="21" grpId="0" bldLvl="0" animBg="1"/>
      <p:bldP spid="22" grpId="0"/>
      <p:bldP spid="24" grpId="0"/>
      <p:bldP spid="25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2340669" y="3340100"/>
            <a:ext cx="4679603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94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98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动物的行为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区别先天性行为和学习行为</a:t>
            </a: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社会行为</a:t>
            </a:r>
          </a:p>
        </p:txBody>
      </p:sp>
      <p:sp>
        <p:nvSpPr>
          <p:cNvPr id="38915" name="文本框 33796"/>
          <p:cNvSpPr txBox="1"/>
          <p:nvPr/>
        </p:nvSpPr>
        <p:spPr>
          <a:xfrm>
            <a:off x="660400" y="760413"/>
            <a:ext cx="733425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下图是人体的关节模式图，请据图回答下列问题：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（1）脱臼是许多人都曾有过的经历，脱臼是指【A】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从【D】中滑脱出来的现象．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产生的滑液也可以增强关节的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（3）关节的牢固性与【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】有关．</a:t>
            </a:r>
          </a:p>
        </p:txBody>
      </p:sp>
      <p:sp>
        <p:nvSpPr>
          <p:cNvPr id="27654" name="文本框 2"/>
          <p:cNvSpPr txBox="1"/>
          <p:nvPr/>
        </p:nvSpPr>
        <p:spPr>
          <a:xfrm>
            <a:off x="829945" y="1567180"/>
            <a:ext cx="8743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关节头</a:t>
            </a:r>
          </a:p>
        </p:txBody>
      </p:sp>
      <p:sp>
        <p:nvSpPr>
          <p:cNvPr id="2" name="文本框 2"/>
          <p:cNvSpPr txBox="1"/>
          <p:nvPr/>
        </p:nvSpPr>
        <p:spPr>
          <a:xfrm>
            <a:off x="1149985" y="2106930"/>
            <a:ext cx="9112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15255" y="2004060"/>
            <a:ext cx="8178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3481705" y="2475230"/>
            <a:ext cx="602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94500" y="1027430"/>
            <a:ext cx="1200150" cy="144780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人和哺乳动物的运动系统是由________、________、________组成</a:t>
            </a:r>
          </a:p>
        </p:txBody>
      </p:sp>
      <p:sp>
        <p:nvSpPr>
          <p:cNvPr id="7172" name="文本框 6147"/>
          <p:cNvSpPr txBox="1"/>
          <p:nvPr/>
        </p:nvSpPr>
        <p:spPr>
          <a:xfrm>
            <a:off x="4308158" y="1419622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骨</a:t>
            </a:r>
          </a:p>
        </p:txBody>
      </p:sp>
      <p:sp>
        <p:nvSpPr>
          <p:cNvPr id="2" name="文本框 6147"/>
          <p:cNvSpPr txBox="1"/>
          <p:nvPr/>
        </p:nvSpPr>
        <p:spPr>
          <a:xfrm>
            <a:off x="5239703" y="1461770"/>
            <a:ext cx="93186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关节</a:t>
            </a:r>
          </a:p>
        </p:txBody>
      </p:sp>
      <p:sp>
        <p:nvSpPr>
          <p:cNvPr id="3" name="文本框 6147"/>
          <p:cNvSpPr txBox="1"/>
          <p:nvPr/>
        </p:nvSpPr>
        <p:spPr>
          <a:xfrm>
            <a:off x="6445250" y="1463675"/>
            <a:ext cx="93186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肌肉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  <p:bldP spid="2" grpId="0" bldLvl="0"/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854710" y="914718"/>
            <a:ext cx="763270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下列叙述中，与关节的牢固性相适应的特点是（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①关节囊的内外有韧带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②坚韧的关节囊包绕着整个关节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③关节腔内有少量的滑液 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④关节面上有光滑的关节软骨．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A．①②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B．③④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C．①②③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D．①②③④</a:t>
            </a:r>
          </a:p>
        </p:txBody>
      </p:sp>
      <p:sp>
        <p:nvSpPr>
          <p:cNvPr id="8196" name="TextBox 10"/>
          <p:cNvSpPr/>
          <p:nvPr/>
        </p:nvSpPr>
        <p:spPr>
          <a:xfrm>
            <a:off x="5925503" y="91471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833438" y="1249363"/>
            <a:ext cx="7408862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．根据形态，腕骨、肱骨、椎骨、肋骨分别属于（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A．长骨、短骨、扁骨、不规则骨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B．短骨、长骨、扁骨、不规则骨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C．长骨、长骨、扁骨、不规则骨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D．短骨、长骨、不规则骨、扁骨</a:t>
            </a:r>
          </a:p>
        </p:txBody>
      </p:sp>
      <p:sp>
        <p:nvSpPr>
          <p:cNvPr id="9220" name="TextBox 10"/>
          <p:cNvSpPr/>
          <p:nvPr/>
        </p:nvSpPr>
        <p:spPr>
          <a:xfrm>
            <a:off x="6100763" y="124936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786890" y="2181860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探究一：运动的方式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3215" y="1127125"/>
            <a:ext cx="2118995" cy="3193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占位符 3"/>
          <p:cNvSpPr>
            <a:spLocks noGrp="1"/>
          </p:cNvSpPr>
          <p:nvPr>
            <p:ph type="body" sz="half" idx="2"/>
          </p:nvPr>
        </p:nvSpPr>
        <p:spPr>
          <a:xfrm>
            <a:off x="2570718" y="4231879"/>
            <a:ext cx="1395413" cy="457200"/>
          </a:xfrm>
        </p:spPr>
        <p:txBody>
          <a:bodyPr vert="horz" wrap="square" lIns="68580" tIns="34290" rIns="68580" bIns="34290" anchor="t"/>
          <a:lstStyle/>
          <a:p>
            <a:pPr indent="0" defTabSz="685800" eaLnBrk="1" hangingPunct="1">
              <a:buSzPct val="50000"/>
            </a:pPr>
            <a:r>
              <a:rPr lang="zh-CN" altLang="en-US" sz="1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壁虎的爬行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7136"/>
          <a:stretch>
            <a:fillRect/>
          </a:stretch>
        </p:blipFill>
        <p:spPr>
          <a:xfrm>
            <a:off x="1764506" y="2070497"/>
            <a:ext cx="2645569" cy="188952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l="21369" b="6762"/>
          <a:stretch>
            <a:fillRect/>
          </a:stretch>
        </p:blipFill>
        <p:spPr>
          <a:xfrm>
            <a:off x="4563110" y="2070497"/>
            <a:ext cx="2744391" cy="1889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占位符 3"/>
          <p:cNvSpPr txBox="1"/>
          <p:nvPr/>
        </p:nvSpPr>
        <p:spPr>
          <a:xfrm>
            <a:off x="5318205" y="4128373"/>
            <a:ext cx="13954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fontAlgn="auto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蚯蚓的蠕动</a:t>
            </a:r>
          </a:p>
        </p:txBody>
      </p:sp>
      <p:sp>
        <p:nvSpPr>
          <p:cNvPr id="19463" name="文本占位符 3"/>
          <p:cNvSpPr txBox="1"/>
          <p:nvPr/>
        </p:nvSpPr>
        <p:spPr>
          <a:xfrm>
            <a:off x="787241" y="1403747"/>
            <a:ext cx="236101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不同动物的运动方式：</a:t>
            </a:r>
          </a:p>
        </p:txBody>
      </p:sp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5765" y="1035685"/>
            <a:ext cx="5897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动物种类不同，生存环境各异，其运动方式也大相径庭。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 l="1737"/>
          <a:stretch>
            <a:fillRect/>
          </a:stretch>
        </p:blipFill>
        <p:spPr>
          <a:xfrm>
            <a:off x="1539479" y="1346597"/>
            <a:ext cx="3139679" cy="2235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占位符 3"/>
          <p:cNvSpPr txBox="1"/>
          <p:nvPr/>
        </p:nvSpPr>
        <p:spPr>
          <a:xfrm>
            <a:off x="2557463" y="3856435"/>
            <a:ext cx="1103710" cy="38457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indent="0" eaLnBrk="1" hangingPunct="1"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鱼的游泳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0594" y="1346597"/>
            <a:ext cx="2862263" cy="2235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占位符 3"/>
          <p:cNvSpPr txBox="1"/>
          <p:nvPr/>
        </p:nvSpPr>
        <p:spPr>
          <a:xfrm>
            <a:off x="5629275" y="3856435"/>
            <a:ext cx="1103710" cy="38457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indent="-361950" algn="l" defTabSz="685800" rtl="0" eaLnBrk="0" fontAlgn="base" hangingPunct="0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Char char=""/>
              <a:defRPr lang="zh-CN" altLang="en-US" sz="2400" kern="1200" dirty="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1pPr>
            <a:lvl2pPr indent="-361950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D2D49D"/>
              </a:buClr>
              <a:buFont typeface="幼圆" panose="02010509060101010101" pitchFamily="49" charset="-122"/>
              <a:buChar char=" "/>
              <a:defRPr sz="2400" kern="1200">
                <a:solidFill>
                  <a:srgbClr val="000000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hangingPunct="1"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鸟的飞行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1655</Words>
  <Paragraphs>229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七年级上册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