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7" r:id="rId3"/>
    <p:sldId id="258" r:id="rId4"/>
    <p:sldId id="285" r:id="rId5"/>
    <p:sldId id="266" r:id="rId6"/>
    <p:sldId id="259" r:id="rId7"/>
    <p:sldId id="265" r:id="rId8"/>
    <p:sldId id="261" r:id="rId9"/>
    <p:sldId id="263" r:id="rId10"/>
    <p:sldId id="267" r:id="rId11"/>
    <p:sldId id="269" r:id="rId12"/>
    <p:sldId id="272" r:id="rId13"/>
    <p:sldId id="276" r:id="rId14"/>
    <p:sldId id="273" r:id="rId15"/>
    <p:sldId id="274" r:id="rId16"/>
    <p:sldId id="275" r:id="rId17"/>
    <p:sldId id="280" r:id="rId18"/>
    <p:sldId id="281" r:id="rId19"/>
    <p:sldId id="282" r:id="rId20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8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-78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DD737-CAC6-4046-B9EF-3ED647827695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EF13D-E909-4D5A-A358-F4EA1D061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99451-94B5-4607-89FB-BAA6A12FDB5B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F04A5-0CFC-49BD-892E-1BD64B7336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6BDA2-1DBD-4DE4-9771-FB6413605456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FC6DF-6E5B-4AB1-B31D-EFB9BF29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17435-36B7-4FC0-B409-D14BF3168884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D22E3-1833-41A2-B862-AF437CD7C8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CE079-D42A-4022-88E8-538E3701524A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91361-A00D-4777-9EC1-69B1B0C1D4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BE9FC-A044-43DC-9A1D-83780BA30C3A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DDE27-1FB7-44FB-895A-50759B255A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D3D24-D49C-4D0F-9DF3-6FADA0346BCF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F596D-F483-49EC-8CA2-CA3E1F26D9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617AA-3BA0-41E5-BBF5-1E18F76162A4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F298F-D29B-4B21-8EBD-B1E25A35CE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BF507-0B02-489A-94F9-17FA30511BFF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DF8BF-7EEF-449A-A9E9-98CA27620D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211CB-383D-4718-B612-BC763446B362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48BE2-F060-441E-BEE9-1655BE9771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20E49CB-2855-4223-8CDD-11ED0BEB6628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E56BD6D-79C0-4315-B72B-ED81258D2B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49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7013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sym typeface="微软雅黑" pitchFamily="34" charset="-122"/>
              </a:rPr>
              <a:t>动物在生物圈中的作用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Rot="1" noChangeArrowheads="1"/>
          </p:cNvSpPr>
          <p:nvPr/>
        </p:nvSpPr>
        <p:spPr bwMode="auto">
          <a:xfrm>
            <a:off x="300038" y="2346325"/>
            <a:ext cx="476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资料三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965997" y="3832465"/>
            <a:ext cx="1861007" cy="25712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965998" y="1626420"/>
            <a:ext cx="1861006" cy="21835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36869" name="矩形 2"/>
          <p:cNvSpPr>
            <a:spLocks noChangeArrowheads="1"/>
          </p:cNvSpPr>
          <p:nvPr/>
        </p:nvSpPr>
        <p:spPr bwMode="auto">
          <a:xfrm>
            <a:off x="3074988" y="1276350"/>
            <a:ext cx="5500687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麻雀为杂食性鸟类，主要以昆虫和植物种子为食。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20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50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年代，它一度被人们列为“四害”之一，遭受到严重捕杀，数量骤减。后来，各地陆续发现园林植物出现虫灾，同时农田虫害严重，农业生产受到严重影响。后来随着捕杀行为的终止，麻雀的数量得以恢复，虫灾得到了有效控制。现在，麻雀已被列为我国二级保护动物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628775" y="5962650"/>
            <a:ext cx="987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蝗灾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741988" y="5962650"/>
            <a:ext cx="14620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过度放牧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16" name="Text Box 7"/>
          <p:cNvSpPr txBox="1">
            <a:spLocks noChangeArrowheads="1"/>
          </p:cNvSpPr>
          <p:nvPr/>
        </p:nvSpPr>
        <p:spPr bwMode="auto">
          <a:xfrm>
            <a:off x="819150" y="1319213"/>
            <a:ext cx="2687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动物也会造成危害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t="8352"/>
          <a:stretch/>
        </p:blipFill>
        <p:spPr bwMode="auto">
          <a:xfrm>
            <a:off x="819880" y="2025062"/>
            <a:ext cx="3197938" cy="39369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4225636" y="2025062"/>
            <a:ext cx="4573732" cy="39369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"/>
          <p:cNvSpPr>
            <a:spLocks noChangeArrowheads="1"/>
          </p:cNvSpPr>
          <p:nvPr/>
        </p:nvSpPr>
        <p:spPr bwMode="auto">
          <a:xfrm>
            <a:off x="985838" y="1447800"/>
            <a:ext cx="6911975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动物与动物之间以及动物与其他生物之间存在着相互依赖、相互制约的关系。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13654" r="11211"/>
          <a:stretch/>
        </p:blipFill>
        <p:spPr bwMode="auto">
          <a:xfrm>
            <a:off x="723249" y="2923309"/>
            <a:ext cx="3249570" cy="3409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275637" y="2923309"/>
            <a:ext cx="4328036" cy="3409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1012825" y="15795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生态平衡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71550" y="2041525"/>
            <a:ext cx="7188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在生态系统中，生物的种类、各种生物的数量和所占的比例总是维持在相对稳定的状态，这种现象就叫生态平衡。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5" y="3795713"/>
            <a:ext cx="7239000" cy="2690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723900" y="1431925"/>
            <a:ext cx="7216775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如果随意杀灭某种动物，就会直接或间接地影响其他生物的生存环境，造成灾害。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819880" y="2668296"/>
            <a:ext cx="3686707" cy="3691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4890655" y="2632785"/>
            <a:ext cx="3841172" cy="3762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1"/>
          <p:cNvSpPr>
            <a:spLocks noChangeArrowheads="1"/>
          </p:cNvSpPr>
          <p:nvPr/>
        </p:nvSpPr>
        <p:spPr bwMode="auto">
          <a:xfrm>
            <a:off x="649288" y="1322388"/>
            <a:ext cx="7812087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北美驯鹿是可爱的动物，它们在广阔的草原上生活。可是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它们经常受到狼的威胁。于是，人们为保护驯鹿，捕杀草原上的狼，驯鹿的家族繁盛起来。可是，过了一些年，人们发现草原被驯鹿糟蹋的很厉害，而且北美驯鹿有时成批死亡。是什么原因呢？科学家研究以后发现，北美驯鹿失去了天敌狼之后，种群扩大了。草场不足，草原被破坏，而且那些老弱病残的鹿不能被淘汰，加剧了草场不足的困难。而且，没有狼的追杀，驯鹿的运动少了，体质下降，病死的增加了。于是，人们又把狼“请”了回来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7467600" y="5789179"/>
            <a:ext cx="1205346" cy="6392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3012" name="矩形 13"/>
          <p:cNvSpPr>
            <a:spLocks noChangeArrowheads="1"/>
          </p:cNvSpPr>
          <p:nvPr/>
        </p:nvSpPr>
        <p:spPr bwMode="auto">
          <a:xfrm rot="1717306">
            <a:off x="7362825" y="8064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资料分析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9"/>
          <p:cNvSpPr txBox="1">
            <a:spLocks noChangeArrowheads="1"/>
          </p:cNvSpPr>
          <p:nvPr/>
        </p:nvSpPr>
        <p:spPr bwMode="auto">
          <a:xfrm>
            <a:off x="649288" y="1431925"/>
            <a:ext cx="7967662" cy="509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通过以上资料的分析</a:t>
            </a:r>
            <a:r>
              <a:rPr lang="en-US" altLang="zh-CN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你认为人类能否随意灭杀某种动物，为什么？</a:t>
            </a:r>
          </a:p>
          <a:p>
            <a:pPr>
              <a:lnSpc>
                <a:spcPts val="39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人类不可以随意灭杀动物，会破坏生态系统的食物链，影响其他生物的生存，破坏生态系统稳定。</a:t>
            </a:r>
          </a:p>
          <a:p>
            <a:pPr>
              <a:lnSpc>
                <a:spcPts val="3900"/>
              </a:lnSpc>
            </a:pPr>
            <a:r>
              <a:rPr lang="en-US" altLang="zh-CN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你认为在自然生态系统中</a:t>
            </a:r>
            <a:r>
              <a:rPr lang="en-US" altLang="zh-CN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某种动物的数量能不能无限增长，为什么？</a:t>
            </a:r>
          </a:p>
          <a:p>
            <a:pPr>
              <a:lnSpc>
                <a:spcPts val="39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不能无限增长，动物的数量会受到食物与天敌的制约，因为它是食物链的结构成分。</a:t>
            </a:r>
          </a:p>
          <a:p>
            <a:pPr>
              <a:lnSpc>
                <a:spcPts val="3900"/>
              </a:lnSpc>
            </a:pPr>
            <a:r>
              <a:rPr lang="en-US" altLang="zh-CN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你从上述资料中得到什么启示？</a:t>
            </a:r>
          </a:p>
          <a:p>
            <a:pPr>
              <a:lnSpc>
                <a:spcPts val="39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我们要保护野生动植物，不要破坏生态平衡。</a:t>
            </a:r>
            <a:endParaRPr lang="zh-CN" altLang="en-US" sz="240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853526" y="5327650"/>
            <a:ext cx="1920875" cy="1079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 txBox="1">
            <a:spLocks noRot="1" noChangeArrowheads="1"/>
          </p:cNvSpPr>
          <p:nvPr/>
        </p:nvSpPr>
        <p:spPr bwMode="auto">
          <a:xfrm>
            <a:off x="314325" y="1474788"/>
            <a:ext cx="8247063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1.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人类的活动对自然界有着巨大的影响。下面各项活动中有助于维持生态平衡的是（      ）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A.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大力植树造林</a:t>
            </a:r>
            <a:b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</a:b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B.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在草原上大量捕杀狼，保护牛羊</a:t>
            </a:r>
            <a:b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</a:b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C.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大量围湖造田　　　</a:t>
            </a:r>
            <a:b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</a:b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D.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大量捕杀麻雀，保护粮食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2.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人类开发利用一个池塘生态系统的最好方式应当是（     ）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A.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禁止捕鱼          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B.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及时适时捕捞成鱼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C.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及时捕捞小鱼    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D.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大量投入鱼苗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94125" y="2124075"/>
            <a:ext cx="415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654925" y="4905375"/>
            <a:ext cx="393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061" name="图片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2250" y="5135563"/>
            <a:ext cx="1033463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 txBox="1">
            <a:spLocks noRot="1" noChangeArrowheads="1"/>
          </p:cNvSpPr>
          <p:nvPr/>
        </p:nvSpPr>
        <p:spPr bwMode="auto">
          <a:xfrm>
            <a:off x="685800" y="1974850"/>
            <a:ext cx="67849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3.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下列关于生态平衡的解释，正确的是（      ）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A.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生态系统中各生物成分、种类保持不变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B.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生态系统中生物的总数量保持不变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C.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生态系统中各种生物的数量和所占比例维持在相对稳定状态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D.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Arial" charset="0"/>
              </a:rPr>
              <a:t>生态系统中生物的数量和种类不变</a:t>
            </a:r>
            <a:endParaRPr lang="zh-CN" altLang="en-US" sz="2400" b="1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6246813" y="2098675"/>
            <a:ext cx="3921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6084" name="图片 1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3625" y="4608513"/>
            <a:ext cx="1462088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"/>
          <p:cNvSpPr>
            <a:spLocks noChangeArrowheads="1"/>
          </p:cNvSpPr>
          <p:nvPr/>
        </p:nvSpPr>
        <p:spPr bwMode="auto">
          <a:xfrm>
            <a:off x="520700" y="1941513"/>
            <a:ext cx="45481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动物直接或间接地以植物为食，能够促进生物圈的物质循环。</a:t>
            </a: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有些动物能够帮助植物传粉，有些动物还能够传播种子等，直接或间接地起到了维持其他生物的生存和稳定作用。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107" name="矩形 2"/>
          <p:cNvSpPr>
            <a:spLocks noChangeArrowheads="1"/>
          </p:cNvSpPr>
          <p:nvPr/>
        </p:nvSpPr>
        <p:spPr bwMode="auto">
          <a:xfrm>
            <a:off x="860425" y="1395413"/>
            <a:ext cx="3262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动物在生物圈中的作用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5068945" y="1705541"/>
            <a:ext cx="3534728" cy="460861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33388" y="1403350"/>
            <a:ext cx="818832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    呼伦贝尔草原是我国最大的畜牧业基地。过去那里有许多狼，对牧业的发展构成严重的威胁。为了保护人畜的安全，当地牧民曾经组织过大规模的猎捕狼的活动。但随后野兔却以惊人的速度发展起来。野兔和牛羊争食牧草，加速了草场的退化。想一想，野兔数量增加的主要原因是什么？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542925" y="4524375"/>
            <a:ext cx="37861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通过对以上资料的分析，你认为人类能否随意灭杀某种动物？为什么？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3638" y="4202113"/>
            <a:ext cx="3270250" cy="21891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4581" name="矩形 13" hidden="1"/>
          <p:cNvSpPr>
            <a:spLocks noChangeArrowheads="1"/>
          </p:cNvSpPr>
          <p:nvPr/>
        </p:nvSpPr>
        <p:spPr bwMode="auto">
          <a:xfrm>
            <a:off x="4973638" y="996950"/>
            <a:ext cx="21031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582" name="矩形 14" hidden="1"/>
          <p:cNvSpPr>
            <a:spLocks noChangeArrowheads="1"/>
          </p:cNvSpPr>
          <p:nvPr/>
        </p:nvSpPr>
        <p:spPr bwMode="auto">
          <a:xfrm>
            <a:off x="6780213" y="1041400"/>
            <a:ext cx="2095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583" name="矩形 17" hidden="1"/>
          <p:cNvSpPr>
            <a:spLocks noChangeArrowheads="1"/>
          </p:cNvSpPr>
          <p:nvPr/>
        </p:nvSpPr>
        <p:spPr bwMode="auto">
          <a:xfrm>
            <a:off x="3190875" y="963613"/>
            <a:ext cx="209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 txBox="1">
            <a:spLocks noChangeArrowheads="1"/>
          </p:cNvSpPr>
          <p:nvPr/>
        </p:nvSpPr>
        <p:spPr bwMode="auto">
          <a:xfrm>
            <a:off x="649288" y="1390650"/>
            <a:ext cx="4906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一、促进生物圈中的物质循环</a:t>
            </a:r>
            <a:endParaRPr lang="zh-CN" altLang="en-US" sz="28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7" name="Rectangle 5"/>
          <p:cNvSpPr>
            <a:spLocks noRot="1" noChangeArrowheads="1"/>
          </p:cNvSpPr>
          <p:nvPr/>
        </p:nvSpPr>
        <p:spPr bwMode="auto">
          <a:xfrm>
            <a:off x="5556250" y="4467225"/>
            <a:ext cx="1757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蛙捕食昆虫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00100" y="5133975"/>
            <a:ext cx="6513513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动物必须以绿色植物或其他动物为食，以获取生命活动所需要的营养物质和能量。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Rectangle 5"/>
          <p:cNvSpPr>
            <a:spLocks noRot="1" noChangeArrowheads="1"/>
          </p:cNvSpPr>
          <p:nvPr/>
        </p:nvSpPr>
        <p:spPr bwMode="auto">
          <a:xfrm>
            <a:off x="819150" y="4476750"/>
            <a:ext cx="24082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毛虫以叶等为食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2163763"/>
            <a:ext cx="3692525" cy="2312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6288" y="2163763"/>
            <a:ext cx="3467100" cy="2312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5475" y="3641725"/>
            <a:ext cx="3973513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525463" y="1803400"/>
            <a:ext cx="3603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动物通过分解体内的有机物获取生命活动所需的能量，同时产生二氧化碳、水。动物排出的粪便及其遗体经过食腐生物的分解后，也能释放出二氧化碳、无机盐等，这些物质反过来又可以被植物利用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5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5475" y="1397000"/>
            <a:ext cx="3973513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矩形 13" hidden="1"/>
          <p:cNvSpPr>
            <a:spLocks noChangeArrowheads="1"/>
          </p:cNvSpPr>
          <p:nvPr/>
        </p:nvSpPr>
        <p:spPr bwMode="auto">
          <a:xfrm>
            <a:off x="4973638" y="996950"/>
            <a:ext cx="21031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7654" name="矩形 14" hidden="1"/>
          <p:cNvSpPr>
            <a:spLocks noChangeArrowheads="1"/>
          </p:cNvSpPr>
          <p:nvPr/>
        </p:nvSpPr>
        <p:spPr bwMode="auto">
          <a:xfrm>
            <a:off x="6780213" y="1041400"/>
            <a:ext cx="2095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7655" name="矩形 15" hidden="1"/>
          <p:cNvSpPr>
            <a:spLocks noChangeArrowheads="1"/>
          </p:cNvSpPr>
          <p:nvPr/>
        </p:nvSpPr>
        <p:spPr bwMode="auto">
          <a:xfrm>
            <a:off x="3190875" y="963613"/>
            <a:ext cx="209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854915" y="2039639"/>
            <a:ext cx="3486150" cy="3943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图片 12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819879" y="2039640"/>
            <a:ext cx="3292697" cy="3943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76313" y="5988050"/>
            <a:ext cx="2955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长颈鹿取食植物的叶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56225" y="5988050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棕熊猎捕鲑鱼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8" name="矩形 15"/>
          <p:cNvSpPr>
            <a:spLocks noChangeArrowheads="1"/>
          </p:cNvSpPr>
          <p:nvPr/>
        </p:nvSpPr>
        <p:spPr bwMode="auto">
          <a:xfrm>
            <a:off x="976313" y="1443038"/>
            <a:ext cx="38782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动物通过取食促进物质循环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Rot="1" noChangeArrowheads="1"/>
          </p:cNvSpPr>
          <p:nvPr/>
        </p:nvSpPr>
        <p:spPr bwMode="auto">
          <a:xfrm>
            <a:off x="1114425" y="6054725"/>
            <a:ext cx="2717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秃鹫吞食动物尸体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76161" y="2466110"/>
            <a:ext cx="4085269" cy="3453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29700" name="矩形 15"/>
          <p:cNvSpPr>
            <a:spLocks noChangeArrowheads="1"/>
          </p:cNvSpPr>
          <p:nvPr/>
        </p:nvSpPr>
        <p:spPr bwMode="auto">
          <a:xfrm>
            <a:off x="574675" y="1682750"/>
            <a:ext cx="3878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动物通过取食促进物质循环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876005" y="2466110"/>
            <a:ext cx="3625540" cy="2846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249863" y="5273675"/>
            <a:ext cx="3136900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蜣螂多以动物粪便为食，并在粪球中产卵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3" name="矩形 16" hidden="1"/>
          <p:cNvSpPr>
            <a:spLocks noChangeArrowheads="1"/>
          </p:cNvSpPr>
          <p:nvPr/>
        </p:nvSpPr>
        <p:spPr bwMode="auto">
          <a:xfrm>
            <a:off x="4973638" y="996950"/>
            <a:ext cx="21031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704" name="矩形 17" hidden="1"/>
          <p:cNvSpPr>
            <a:spLocks noChangeArrowheads="1"/>
          </p:cNvSpPr>
          <p:nvPr/>
        </p:nvSpPr>
        <p:spPr bwMode="auto">
          <a:xfrm>
            <a:off x="6780213" y="1041400"/>
            <a:ext cx="2095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705" name="矩形 24" hidden="1"/>
          <p:cNvSpPr>
            <a:spLocks noChangeArrowheads="1"/>
          </p:cNvSpPr>
          <p:nvPr/>
        </p:nvSpPr>
        <p:spPr bwMode="auto">
          <a:xfrm>
            <a:off x="3190875" y="963613"/>
            <a:ext cx="209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1044575" y="4273550"/>
            <a:ext cx="1733550" cy="896938"/>
            <a:chOff x="177" y="-73"/>
            <a:chExt cx="644" cy="598"/>
          </a:xfrm>
        </p:grpSpPr>
        <p:sp>
          <p:nvSpPr>
            <p:cNvPr id="30742" name="Text Box 3"/>
            <p:cNvSpPr txBox="1">
              <a:spLocks noChangeArrowheads="1"/>
            </p:cNvSpPr>
            <p:nvPr/>
          </p:nvSpPr>
          <p:spPr bwMode="auto">
            <a:xfrm>
              <a:off x="312" y="-73"/>
              <a:ext cx="374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 smtClean="0">
                  <a:latin typeface="微软雅黑" pitchFamily="34" charset="-122"/>
                  <a:ea typeface="微软雅黑" pitchFamily="34" charset="-122"/>
                </a:rPr>
                <a:t>植物</a:t>
              </a:r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743" name="Text Box 4"/>
            <p:cNvSpPr txBox="1">
              <a:spLocks noChangeArrowheads="1"/>
            </p:cNvSpPr>
            <p:nvPr/>
          </p:nvSpPr>
          <p:spPr bwMode="auto">
            <a:xfrm>
              <a:off x="177" y="217"/>
              <a:ext cx="644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 smtClean="0">
                  <a:latin typeface="微软雅黑" pitchFamily="34" charset="-122"/>
                  <a:ea typeface="微软雅黑" pitchFamily="34" charset="-122"/>
                </a:rPr>
                <a:t>（有机物）</a:t>
              </a:r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723" name="Text Box 5"/>
          <p:cNvSpPr txBox="1">
            <a:spLocks noChangeArrowheads="1"/>
          </p:cNvSpPr>
          <p:nvPr/>
        </p:nvSpPr>
        <p:spPr bwMode="auto">
          <a:xfrm rot="-2692792">
            <a:off x="1725613" y="3179763"/>
            <a:ext cx="6508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被吃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2693988" y="2271713"/>
            <a:ext cx="828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动物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 rot="1933503">
            <a:off x="4016375" y="3254375"/>
            <a:ext cx="2027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体内分解利用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Line 8"/>
          <p:cNvSpPr>
            <a:spLocks noChangeShapeType="1"/>
          </p:cNvSpPr>
          <p:nvPr/>
        </p:nvSpPr>
        <p:spPr bwMode="auto">
          <a:xfrm flipH="1">
            <a:off x="2197100" y="4548188"/>
            <a:ext cx="30559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grpSp>
        <p:nvGrpSpPr>
          <p:cNvPr id="30727" name="Group 9"/>
          <p:cNvGrpSpPr>
            <a:grpSpLocks/>
          </p:cNvGrpSpPr>
          <p:nvPr/>
        </p:nvGrpSpPr>
        <p:grpSpPr bwMode="auto">
          <a:xfrm>
            <a:off x="5343525" y="4343400"/>
            <a:ext cx="2233613" cy="827088"/>
            <a:chOff x="0" y="0"/>
            <a:chExt cx="1117" cy="552"/>
          </a:xfrm>
        </p:grpSpPr>
        <p:sp>
          <p:nvSpPr>
            <p:cNvPr id="30740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1117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 smtClean="0">
                  <a:latin typeface="微软雅黑" pitchFamily="34" charset="-122"/>
                  <a:ea typeface="微软雅黑" pitchFamily="34" charset="-122"/>
                </a:rPr>
                <a:t>二氧化碳</a:t>
              </a:r>
              <a:r>
                <a:rPr lang="en-US" altLang="zh-CN" sz="2400" b="1" smtClean="0"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2400" b="1" smtClean="0">
                  <a:latin typeface="微软雅黑" pitchFamily="34" charset="-122"/>
                  <a:ea typeface="微软雅黑" pitchFamily="34" charset="-122"/>
                </a:rPr>
                <a:t>水</a:t>
              </a:r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741" name="Text Box 11"/>
            <p:cNvSpPr txBox="1">
              <a:spLocks noChangeArrowheads="1"/>
            </p:cNvSpPr>
            <p:nvPr/>
          </p:nvSpPr>
          <p:spPr bwMode="auto">
            <a:xfrm>
              <a:off x="57" y="244"/>
              <a:ext cx="851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 smtClean="0">
                  <a:latin typeface="微软雅黑" pitchFamily="34" charset="-122"/>
                  <a:ea typeface="微软雅黑" pitchFamily="34" charset="-122"/>
                </a:rPr>
                <a:t>（无机物）</a:t>
              </a:r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Line 12"/>
          <p:cNvSpPr>
            <a:spLocks noChangeShapeType="1"/>
          </p:cNvSpPr>
          <p:nvPr/>
        </p:nvSpPr>
        <p:spPr bwMode="auto">
          <a:xfrm flipV="1">
            <a:off x="1323975" y="2595563"/>
            <a:ext cx="1454150" cy="15240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50" name="Line 13"/>
          <p:cNvSpPr>
            <a:spLocks noChangeShapeType="1"/>
          </p:cNvSpPr>
          <p:nvPr/>
        </p:nvSpPr>
        <p:spPr bwMode="auto">
          <a:xfrm>
            <a:off x="3352800" y="2795588"/>
            <a:ext cx="2627313" cy="15494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0730" name="Text Box 14"/>
          <p:cNvSpPr txBox="1">
            <a:spLocks noChangeArrowheads="1"/>
          </p:cNvSpPr>
          <p:nvPr/>
        </p:nvSpPr>
        <p:spPr bwMode="auto">
          <a:xfrm>
            <a:off x="6197600" y="2271713"/>
            <a:ext cx="1200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分解者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1" name="Text Box 16"/>
          <p:cNvSpPr txBox="1">
            <a:spLocks noChangeArrowheads="1"/>
          </p:cNvSpPr>
          <p:nvPr/>
        </p:nvSpPr>
        <p:spPr bwMode="auto">
          <a:xfrm>
            <a:off x="4400550" y="2047875"/>
            <a:ext cx="85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尸体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Line 17"/>
          <p:cNvSpPr>
            <a:spLocks noChangeShapeType="1"/>
          </p:cNvSpPr>
          <p:nvPr/>
        </p:nvSpPr>
        <p:spPr bwMode="auto">
          <a:xfrm>
            <a:off x="3508375" y="2476500"/>
            <a:ext cx="2689225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54" name="Line 18"/>
          <p:cNvSpPr>
            <a:spLocks noChangeShapeType="1"/>
          </p:cNvSpPr>
          <p:nvPr/>
        </p:nvSpPr>
        <p:spPr bwMode="auto">
          <a:xfrm flipH="1">
            <a:off x="6521450" y="2625725"/>
            <a:ext cx="763588" cy="16510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0734" name="Text Box 19"/>
          <p:cNvSpPr txBox="1">
            <a:spLocks noChangeArrowheads="1"/>
          </p:cNvSpPr>
          <p:nvPr/>
        </p:nvSpPr>
        <p:spPr bwMode="auto">
          <a:xfrm rot="-3942020">
            <a:off x="6283325" y="3149601"/>
            <a:ext cx="1754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分解、利用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5" name="Text Box 20"/>
          <p:cNvSpPr txBox="1">
            <a:spLocks noChangeArrowheads="1"/>
          </p:cNvSpPr>
          <p:nvPr/>
        </p:nvSpPr>
        <p:spPr bwMode="auto">
          <a:xfrm>
            <a:off x="3079750" y="4119563"/>
            <a:ext cx="1481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光合作用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1211842" y="1619777"/>
            <a:ext cx="1453027" cy="11132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250277" y="3990214"/>
            <a:ext cx="1277620" cy="10243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59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7285497" y="1823781"/>
            <a:ext cx="1285446" cy="9720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9488" y="5378450"/>
            <a:ext cx="5988050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在生物圈的物质循环过程中，动物发挥着不可替代的重要作用。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Rot="1" noChangeArrowheads="1"/>
          </p:cNvSpPr>
          <p:nvPr/>
        </p:nvSpPr>
        <p:spPr bwMode="auto">
          <a:xfrm>
            <a:off x="1116013" y="5986463"/>
            <a:ext cx="24018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狗帮助传播种子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723248" y="4070865"/>
            <a:ext cx="3062361" cy="1925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15" name="Rectangle 2"/>
          <p:cNvSpPr txBox="1">
            <a:spLocks noRot="1" noChangeArrowheads="1"/>
          </p:cNvSpPr>
          <p:nvPr/>
        </p:nvSpPr>
        <p:spPr bwMode="auto">
          <a:xfrm>
            <a:off x="1220788" y="3609975"/>
            <a:ext cx="2066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蜜蜂帮助传粉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7" name="Rectangle 5"/>
          <p:cNvSpPr>
            <a:spLocks noRot="1" noChangeArrowheads="1"/>
          </p:cNvSpPr>
          <p:nvPr/>
        </p:nvSpPr>
        <p:spPr bwMode="auto">
          <a:xfrm>
            <a:off x="355600" y="1493838"/>
            <a:ext cx="5889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资料一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925113" y="1779245"/>
            <a:ext cx="2937228" cy="1829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354513" y="1184275"/>
            <a:ext cx="422116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很多植食动物在捕食过程中会“狼吞虎咽”，它们吃进的植物种子在消化道内很难被完全消化，有些随着粪便排出体外，散播到其他环境中。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/>
            </a:extLst>
          </a:blip>
          <a:srcRect t="14943"/>
          <a:stretch/>
        </p:blipFill>
        <p:spPr bwMode="auto">
          <a:xfrm>
            <a:off x="4666107" y="4075285"/>
            <a:ext cx="3598129" cy="2295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33801" name="矩形 17" hidden="1"/>
          <p:cNvSpPr>
            <a:spLocks noChangeArrowheads="1"/>
          </p:cNvSpPr>
          <p:nvPr/>
        </p:nvSpPr>
        <p:spPr bwMode="auto">
          <a:xfrm>
            <a:off x="4973638" y="996950"/>
            <a:ext cx="21031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802" name="矩形 24" hidden="1"/>
          <p:cNvSpPr>
            <a:spLocks noChangeArrowheads="1"/>
          </p:cNvSpPr>
          <p:nvPr/>
        </p:nvSpPr>
        <p:spPr bwMode="auto">
          <a:xfrm>
            <a:off x="6780213" y="1041400"/>
            <a:ext cx="2095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803" name="矩形 25" hidden="1"/>
          <p:cNvSpPr>
            <a:spLocks noChangeArrowheads="1"/>
          </p:cNvSpPr>
          <p:nvPr/>
        </p:nvSpPr>
        <p:spPr bwMode="auto">
          <a:xfrm>
            <a:off x="3190875" y="963613"/>
            <a:ext cx="209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941859" y="1480522"/>
            <a:ext cx="3067612" cy="26214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35843" name="Rectangle 5"/>
          <p:cNvSpPr>
            <a:spLocks noRot="1" noChangeArrowheads="1"/>
          </p:cNvSpPr>
          <p:nvPr/>
        </p:nvSpPr>
        <p:spPr bwMode="auto">
          <a:xfrm>
            <a:off x="304800" y="3024188"/>
            <a:ext cx="539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资料二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84625" y="3513138"/>
            <a:ext cx="4572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原因：渡渡鸟喜欢吃大颅榄树的果实，在果实被消化的过程中，种子外边的硬壳也被消化掉，被渡渡鸟排出体外的大颅榄树种子才能够萌发。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/>
          <a:stretch/>
        </p:blipFill>
        <p:spPr bwMode="auto">
          <a:xfrm>
            <a:off x="926352" y="4233267"/>
            <a:ext cx="3083119" cy="219595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35846" name="矩形 2"/>
          <p:cNvSpPr>
            <a:spLocks noChangeArrowheads="1"/>
          </p:cNvSpPr>
          <p:nvPr/>
        </p:nvSpPr>
        <p:spPr bwMode="auto">
          <a:xfrm>
            <a:off x="3984625" y="1738313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由于随意捕杀，渡渡鸟灭绝了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7" name="矩形 5"/>
          <p:cNvSpPr>
            <a:spLocks noChangeArrowheads="1"/>
          </p:cNvSpPr>
          <p:nvPr/>
        </p:nvSpPr>
        <p:spPr bwMode="auto">
          <a:xfrm>
            <a:off x="3984625" y="2625725"/>
            <a:ext cx="4489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随之岛上的大颅榄树也渐渐稀少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8" name="矩形 16" hidden="1"/>
          <p:cNvSpPr>
            <a:spLocks noChangeArrowheads="1"/>
          </p:cNvSpPr>
          <p:nvPr/>
        </p:nvSpPr>
        <p:spPr bwMode="auto">
          <a:xfrm>
            <a:off x="4973638" y="996950"/>
            <a:ext cx="21031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5849" name="矩形 17" hidden="1"/>
          <p:cNvSpPr>
            <a:spLocks noChangeArrowheads="1"/>
          </p:cNvSpPr>
          <p:nvPr/>
        </p:nvSpPr>
        <p:spPr bwMode="auto">
          <a:xfrm>
            <a:off x="6780213" y="1041400"/>
            <a:ext cx="2095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5850" name="矩形 24" hidden="1"/>
          <p:cNvSpPr>
            <a:spLocks noChangeArrowheads="1"/>
          </p:cNvSpPr>
          <p:nvPr/>
        </p:nvSpPr>
        <p:spPr bwMode="auto">
          <a:xfrm>
            <a:off x="3190875" y="963613"/>
            <a:ext cx="209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960</Words>
  <Paragraphs>82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2017-03-01T06:40:00Z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