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7" r:id="rId3"/>
    <p:sldId id="485" r:id="rId4"/>
    <p:sldId id="486" r:id="rId5"/>
    <p:sldId id="487" r:id="rId6"/>
    <p:sldId id="289" r:id="rId7"/>
    <p:sldId id="320" r:id="rId8"/>
    <p:sldId id="321" r:id="rId9"/>
    <p:sldId id="322" r:id="rId10"/>
    <p:sldId id="293" r:id="rId11"/>
    <p:sldId id="488" r:id="rId12"/>
    <p:sldId id="489" r:id="rId13"/>
    <p:sldId id="490" r:id="rId14"/>
    <p:sldId id="491" r:id="rId15"/>
    <p:sldId id="492" r:id="rId16"/>
    <p:sldId id="493" r:id="rId17"/>
    <p:sldId id="494" r:id="rId18"/>
    <p:sldId id="495" r:id="rId19"/>
    <p:sldId id="496" r:id="rId20"/>
    <p:sldId id="497" r:id="rId21"/>
    <p:sldId id="498" r:id="rId22"/>
    <p:sldId id="325" r:id="rId23"/>
    <p:sldId id="326" r:id="rId24"/>
    <p:sldId id="327" r:id="rId25"/>
    <p:sldId id="328" r:id="rId26"/>
    <p:sldId id="329" r:id="rId27"/>
    <p:sldId id="499" r:id="rId28"/>
    <p:sldId id="330" r:id="rId29"/>
    <p:sldId id="261" r:id="rId3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306"/>
      </p:cViewPr>
      <p:guideLst>
        <p:guide orient="horz" pos="327"/>
        <p:guide pos="29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880" y="388337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741828" y="1576089"/>
            <a:ext cx="3868340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1136" y="3878369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741136" y="1576089"/>
            <a:ext cx="3887391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6" name="KSO_FD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7" name="KSO_FT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8" name="KSO_FN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2DEDB04F-6710-400B-969D-BE2566CB3B33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485900"/>
            <a:ext cx="3810000" cy="1485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85900"/>
            <a:ext cx="3810000" cy="1485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3086100"/>
            <a:ext cx="3810000" cy="1485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086100"/>
            <a:ext cx="3810000" cy="1485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1.png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C:\Users\wangcaixia\Desktop\2017.6.30新发模板\101智慧课堂 组合logo.png"/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6123"/>
            <a:ext cx="145530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567696"/>
            <a:ext cx="7102475" cy="42799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2.2.5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动物在生物圈中的作用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851400" y="862965"/>
            <a:ext cx="2737485" cy="32454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2391" y="504825"/>
            <a:ext cx="2677715" cy="16347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2391" y="2571750"/>
            <a:ext cx="2674144" cy="16740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2195513" y="2139554"/>
            <a:ext cx="205263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蜣螂清除动物粪便</a:t>
            </a:r>
            <a:endParaRPr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27821" y="4245849"/>
            <a:ext cx="172759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2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青蛙捕食蜻蜓</a:t>
            </a:r>
            <a:endParaRPr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9363" y="4274344"/>
            <a:ext cx="17287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奶牛啃食青草</a:t>
            </a:r>
            <a:endParaRPr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稻子1"/>
          <p:cNvPicPr>
            <a:picLocks noGrp="1" noChangeAspect="1"/>
          </p:cNvPicPr>
          <p:nvPr>
            <p:ph sz="quarter"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1971675" y="1504950"/>
            <a:ext cx="1866900" cy="2715816"/>
          </a:xfrm>
        </p:spPr>
      </p:pic>
      <p:pic>
        <p:nvPicPr>
          <p:cNvPr id="11268" name="Picture 4" descr="17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35179" y="1504950"/>
            <a:ext cx="1925240" cy="1390650"/>
          </a:xfrm>
        </p:spPr>
      </p:pic>
      <p:pic>
        <p:nvPicPr>
          <p:cNvPr id="11269" name="Picture 5" descr="Butterfly"/>
          <p:cNvPicPr>
            <a:picLocks noGrp="1" noChangeAspect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11366" y="2905125"/>
            <a:ext cx="1952625" cy="1551385"/>
          </a:xfrm>
        </p:spPr>
      </p:pic>
      <p:pic>
        <p:nvPicPr>
          <p:cNvPr id="11270" name="Picture 6" descr="细菌2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82641" y="3530204"/>
            <a:ext cx="1022747" cy="853678"/>
          </a:xfrm>
        </p:spPr>
      </p:pic>
      <p:sp>
        <p:nvSpPr>
          <p:cNvPr id="11271" name="Text Box 7"/>
          <p:cNvSpPr txBox="1"/>
          <p:nvPr/>
        </p:nvSpPr>
        <p:spPr>
          <a:xfrm>
            <a:off x="2195513" y="1545431"/>
            <a:ext cx="1350169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生产者</a:t>
            </a:r>
            <a:endParaRPr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7298373" y="1977628"/>
            <a:ext cx="459740" cy="129659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消费者</a:t>
            </a:r>
            <a:endParaRPr lang="zh-CN" altLang="en-US" sz="2400" dirty="0">
              <a:solidFill>
                <a:srgbClr val="0000FF"/>
              </a:solidFill>
              <a:ea typeface="华文新魏" panose="02010800040101010101" pitchFamily="2" charset="-122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3924300" y="3057525"/>
            <a:ext cx="1350169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分解者</a:t>
            </a:r>
            <a:endParaRPr lang="zh-CN" altLang="en-US" sz="2400" dirty="0">
              <a:solidFill>
                <a:srgbClr val="0000FF"/>
              </a:solidFill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41980" y="478790"/>
            <a:ext cx="297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在生态平衡中的重要作用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12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2" grpId="0"/>
      <p:bldP spid="112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/>
          <p:cNvPicPr>
            <a:picLocks noChangeAspect="1"/>
          </p:cNvPicPr>
          <p:nvPr/>
        </p:nvPicPr>
        <p:blipFill>
          <a:blip r:embed="rId1" cstate="print"/>
          <a:srcRect l="20868" t="21643" r="62206" b="37801"/>
          <a:stretch>
            <a:fillRect/>
          </a:stretch>
        </p:blipFill>
        <p:spPr>
          <a:xfrm>
            <a:off x="1493838" y="269320"/>
            <a:ext cx="1160860" cy="208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9" name="Picture 5"/>
          <p:cNvPicPr>
            <a:picLocks noChangeAspect="1"/>
          </p:cNvPicPr>
          <p:nvPr/>
        </p:nvPicPr>
        <p:blipFill>
          <a:blip r:embed="rId1" cstate="print"/>
          <a:srcRect l="42917" t="30417" r="41336" b="48564"/>
          <a:stretch>
            <a:fillRect/>
          </a:stretch>
        </p:blipFill>
        <p:spPr>
          <a:xfrm>
            <a:off x="3815954" y="951310"/>
            <a:ext cx="1079897" cy="1081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Picture 6"/>
          <p:cNvPicPr>
            <a:picLocks noChangeAspect="1"/>
          </p:cNvPicPr>
          <p:nvPr/>
        </p:nvPicPr>
        <p:blipFill>
          <a:blip r:embed="rId1" cstate="print"/>
          <a:srcRect l="64966" t="28587" r="12985" b="42014"/>
          <a:stretch>
            <a:fillRect/>
          </a:stretch>
        </p:blipFill>
        <p:spPr>
          <a:xfrm>
            <a:off x="6084094" y="735806"/>
            <a:ext cx="1512094" cy="15120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1" name="Picture 7"/>
          <p:cNvPicPr>
            <a:picLocks noChangeAspect="1"/>
          </p:cNvPicPr>
          <p:nvPr/>
        </p:nvPicPr>
        <p:blipFill>
          <a:blip r:embed="rId1" cstate="print"/>
          <a:srcRect l="34271" t="57361" r="21632" b="33194"/>
          <a:stretch>
            <a:fillRect/>
          </a:stretch>
        </p:blipFill>
        <p:spPr>
          <a:xfrm>
            <a:off x="3123010" y="3489722"/>
            <a:ext cx="2574131" cy="6262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2" name="AutoShape 8"/>
          <p:cNvSpPr/>
          <p:nvPr/>
        </p:nvSpPr>
        <p:spPr>
          <a:xfrm>
            <a:off x="2574131" y="1383506"/>
            <a:ext cx="1241822" cy="216694"/>
          </a:xfrm>
          <a:prstGeom prst="rightArrow">
            <a:avLst>
              <a:gd name="adj1" fmla="val 50000"/>
              <a:gd name="adj2" fmla="val 14326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1350" dirty="0"/>
          </a:p>
        </p:txBody>
      </p:sp>
      <p:sp>
        <p:nvSpPr>
          <p:cNvPr id="52233" name="AutoShape 9"/>
          <p:cNvSpPr/>
          <p:nvPr/>
        </p:nvSpPr>
        <p:spPr>
          <a:xfrm>
            <a:off x="4895850" y="1383506"/>
            <a:ext cx="1241822" cy="216694"/>
          </a:xfrm>
          <a:prstGeom prst="rightArrow">
            <a:avLst>
              <a:gd name="adj1" fmla="val 50000"/>
              <a:gd name="adj2" fmla="val 14326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1350" dirty="0"/>
          </a:p>
        </p:txBody>
      </p:sp>
      <p:sp>
        <p:nvSpPr>
          <p:cNvPr id="52234" name="AutoShape 10"/>
          <p:cNvSpPr/>
          <p:nvPr/>
        </p:nvSpPr>
        <p:spPr>
          <a:xfrm rot="5400000">
            <a:off x="3740944" y="2646760"/>
            <a:ext cx="1257300" cy="135731"/>
          </a:xfrm>
          <a:prstGeom prst="rightArrow">
            <a:avLst>
              <a:gd name="adj1" fmla="val 50000"/>
              <a:gd name="adj2" fmla="val 57838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1350" dirty="0"/>
          </a:p>
        </p:txBody>
      </p:sp>
      <p:sp>
        <p:nvSpPr>
          <p:cNvPr id="52236" name="AutoShape 12"/>
          <p:cNvSpPr/>
          <p:nvPr/>
        </p:nvSpPr>
        <p:spPr>
          <a:xfrm rot="3187807">
            <a:off x="2253854" y="2778919"/>
            <a:ext cx="1352550" cy="119063"/>
          </a:xfrm>
          <a:prstGeom prst="rightArrow">
            <a:avLst>
              <a:gd name="adj1" fmla="val 50000"/>
              <a:gd name="adj2" fmla="val 58025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1350" dirty="0"/>
          </a:p>
        </p:txBody>
      </p:sp>
      <p:sp>
        <p:nvSpPr>
          <p:cNvPr id="52237" name="AutoShape 13"/>
          <p:cNvSpPr/>
          <p:nvPr/>
        </p:nvSpPr>
        <p:spPr>
          <a:xfrm rot="7441928">
            <a:off x="5210175" y="2669381"/>
            <a:ext cx="1259681" cy="128588"/>
          </a:xfrm>
          <a:prstGeom prst="rightArrow">
            <a:avLst>
              <a:gd name="adj1" fmla="val 50000"/>
              <a:gd name="adj2" fmla="val 57979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1350" dirty="0"/>
          </a:p>
        </p:txBody>
      </p:sp>
      <p:grpSp>
        <p:nvGrpSpPr>
          <p:cNvPr id="52241" name="Group 17"/>
          <p:cNvGrpSpPr/>
          <p:nvPr/>
        </p:nvGrpSpPr>
        <p:grpSpPr>
          <a:xfrm>
            <a:off x="1925241" y="2463404"/>
            <a:ext cx="2376488" cy="2052638"/>
            <a:chOff x="657" y="2069"/>
            <a:chExt cx="1996" cy="1724"/>
          </a:xfrm>
        </p:grpSpPr>
        <p:sp>
          <p:nvSpPr>
            <p:cNvPr id="10261" name="Line 14"/>
            <p:cNvSpPr/>
            <p:nvPr/>
          </p:nvSpPr>
          <p:spPr>
            <a:xfrm flipH="1" flipV="1">
              <a:off x="657" y="2069"/>
              <a:ext cx="0" cy="172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262" name="Line 15"/>
            <p:cNvSpPr/>
            <p:nvPr/>
          </p:nvSpPr>
          <p:spPr>
            <a:xfrm>
              <a:off x="657" y="3793"/>
              <a:ext cx="1996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2240" name="Line 16"/>
          <p:cNvSpPr/>
          <p:nvPr/>
        </p:nvSpPr>
        <p:spPr>
          <a:xfrm flipV="1">
            <a:off x="4301729" y="4245769"/>
            <a:ext cx="0" cy="270272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2245" name="Group 21"/>
          <p:cNvGrpSpPr/>
          <p:nvPr/>
        </p:nvGrpSpPr>
        <p:grpSpPr>
          <a:xfrm>
            <a:off x="5697141" y="583406"/>
            <a:ext cx="1997869" cy="3401616"/>
            <a:chOff x="3969" y="482"/>
            <a:chExt cx="1678" cy="2857"/>
          </a:xfrm>
        </p:grpSpPr>
        <p:sp>
          <p:nvSpPr>
            <p:cNvPr id="10259" name="Line 18"/>
            <p:cNvSpPr/>
            <p:nvPr/>
          </p:nvSpPr>
          <p:spPr>
            <a:xfrm>
              <a:off x="3969" y="3339"/>
              <a:ext cx="1678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0" name="Line 19"/>
            <p:cNvSpPr/>
            <p:nvPr/>
          </p:nvSpPr>
          <p:spPr>
            <a:xfrm flipV="1">
              <a:off x="5647" y="482"/>
              <a:ext cx="0" cy="2857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2244" name="Line 20"/>
          <p:cNvSpPr/>
          <p:nvPr/>
        </p:nvSpPr>
        <p:spPr>
          <a:xfrm flipH="1" flipV="1">
            <a:off x="2574131" y="573881"/>
            <a:ext cx="5120879" cy="9525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2248" name="Line 24"/>
          <p:cNvSpPr/>
          <p:nvPr/>
        </p:nvSpPr>
        <p:spPr>
          <a:xfrm>
            <a:off x="4356497" y="573881"/>
            <a:ext cx="0" cy="377429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49" name="Line 25"/>
          <p:cNvSpPr/>
          <p:nvPr/>
        </p:nvSpPr>
        <p:spPr>
          <a:xfrm>
            <a:off x="6786563" y="573881"/>
            <a:ext cx="0" cy="161925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50" name="Text Box 26"/>
          <p:cNvSpPr txBox="1"/>
          <p:nvPr/>
        </p:nvSpPr>
        <p:spPr>
          <a:xfrm>
            <a:off x="4301729" y="195263"/>
            <a:ext cx="15544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二氧化碳、水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51" name="Text Box 27"/>
          <p:cNvSpPr txBox="1"/>
          <p:nvPr/>
        </p:nvSpPr>
        <p:spPr>
          <a:xfrm>
            <a:off x="1494235" y="2842022"/>
            <a:ext cx="411480" cy="13646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Pct val="100000"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algn="l" eaLnBrk="1" hangingPunct="1">
              <a:buClrTx/>
              <a:buSzPct val="100000"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algn="l" eaLnBrk="1" hangingPunct="1">
              <a:buClrTx/>
              <a:buSzPct val="100000"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盐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algn="l" eaLnBrk="1" hangingPunct="1">
              <a:buClrTx/>
              <a:buSzPct val="100000"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zh-CN" altLang="en-US" sz="1800" b="1" dirty="0">
              <a:solidFill>
                <a:srgbClr val="FF0000"/>
              </a:solidFill>
              <a:ea typeface="华文中宋" panose="0201060004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2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2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2" grpId="0" bldLvl="0" animBg="1"/>
      <p:bldP spid="52233" grpId="0" bldLvl="0" animBg="1"/>
      <p:bldP spid="52234" grpId="0" bldLvl="0" animBg="1"/>
      <p:bldP spid="52236" grpId="0" bldLvl="0" animBg="1"/>
      <p:bldP spid="52237" grpId="0" bldLvl="0" animBg="1"/>
      <p:bldP spid="52250" grpId="0"/>
      <p:bldP spid="522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17445" y="2387600"/>
            <a:ext cx="475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总结：动物能促进生物圈中的物质循环。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20190" y="945277"/>
            <a:ext cx="3482579" cy="23217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4"/>
          <p:cNvPicPr>
            <a:picLocks noChangeAspect="1"/>
          </p:cNvPicPr>
          <p:nvPr/>
        </p:nvPicPr>
        <p:blipFill>
          <a:blip r:embed="rId2" cstate="print"/>
          <a:srcRect l="56302" t="48122" b="8159"/>
          <a:stretch>
            <a:fillRect/>
          </a:stretch>
        </p:blipFill>
        <p:spPr>
          <a:xfrm>
            <a:off x="3773805" y="1712357"/>
            <a:ext cx="4238625" cy="31682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Box 3"/>
          <p:cNvSpPr txBox="1"/>
          <p:nvPr/>
        </p:nvSpPr>
        <p:spPr>
          <a:xfrm>
            <a:off x="2460070" y="3381375"/>
            <a:ext cx="124182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苍耳种子</a:t>
            </a:r>
            <a:endParaRPr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 l="19989" t="2187" r="47256" b="72278"/>
          <a:stretch>
            <a:fillRect/>
          </a:stretch>
        </p:blipFill>
        <p:spPr>
          <a:xfrm>
            <a:off x="4301807" y="1763316"/>
            <a:ext cx="3294460" cy="1926431"/>
          </a:xfrm>
        </p:spPr>
      </p:pic>
      <p:pic>
        <p:nvPicPr>
          <p:cNvPr id="1331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5438" y="1791891"/>
            <a:ext cx="2591991" cy="18692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12390" y="1975485"/>
            <a:ext cx="424688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eaLnBrk="1" hangingPunct="1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总结：动物能影响植物的繁衍生息。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05915" y="1163320"/>
            <a:ext cx="5932170" cy="3471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840480" y="70739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草原、羊群</a:t>
            </a:r>
            <a:endParaRPr lang="zh-CN" altLang="en-US"/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68780" y="1378585"/>
            <a:ext cx="6000750" cy="3319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464560" y="575310"/>
            <a:ext cx="221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赶走危害羊群的狼</a:t>
            </a:r>
            <a:endParaRPr lang="zh-CN" altLang="en-US" sz="2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44600" y="1229360"/>
            <a:ext cx="6860540" cy="328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678555" y="718820"/>
            <a:ext cx="196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草原变成了沙漠</a:t>
            </a:r>
            <a:endParaRPr lang="zh-CN" altLang="en-US" sz="2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鸟2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3979545" y="641350"/>
            <a:ext cx="3110230" cy="3860165"/>
          </a:xfrm>
        </p:spPr>
      </p:pic>
      <p:sp>
        <p:nvSpPr>
          <p:cNvPr id="3075" name="Text Box 4"/>
          <p:cNvSpPr txBox="1"/>
          <p:nvPr/>
        </p:nvSpPr>
        <p:spPr>
          <a:xfrm>
            <a:off x="2214086" y="1526858"/>
            <a:ext cx="1013460" cy="19202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两个黄鹂鸣翠柳，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一行白鹭上青天。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59840" y="2372360"/>
            <a:ext cx="704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总结：对维持生物圈中生物的种类和数量的稳定起重要作用。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719455" y="1611948"/>
            <a:ext cx="734060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．动物能够维持__________；动物能够帮助植物__________，使这些植物能够顺利地繁殖后代；动物能够帮助植物传播__________，有利于扩大植物的分布范围．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770" name="文本框 1"/>
          <p:cNvSpPr txBox="1"/>
          <p:nvPr/>
        </p:nvSpPr>
        <p:spPr>
          <a:xfrm>
            <a:off x="2750503" y="1611948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生态平衡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29593" y="1611948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传粉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5629593" y="2096453"/>
            <a:ext cx="1325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果实和种子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687070" y="995680"/>
            <a:ext cx="73025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．能够说明动物在生物圈中作用的一项是（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①动物是食物链中不可缺少的组成部分   ②动物和植物共同组成生物圈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③动物能促进植物的繁殖             ④动物能促进生态系统中的物质循环．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A．①②③④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B．①③④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C．①③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D．②④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2" name="文本框 28675"/>
          <p:cNvSpPr txBox="1"/>
          <p:nvPr/>
        </p:nvSpPr>
        <p:spPr>
          <a:xfrm>
            <a:off x="5295265" y="1110298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74065" y="1233170"/>
            <a:ext cx="655256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．下列不属于动物在自然界中的作用的是（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A．动物能促进生态系统的物质循环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B．动物在维持生态平衡中有重要作用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C．动物能帮助植物传粉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D．动物在自然界中对人类的生存有威胁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56" name="TextBox 5"/>
          <p:cNvSpPr/>
          <p:nvPr/>
        </p:nvSpPr>
        <p:spPr>
          <a:xfrm>
            <a:off x="5434648" y="123317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765810" y="1310005"/>
            <a:ext cx="7682865" cy="2999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．某农夫发现果园内有许多昆虫，于是喷药杀虫，结果虽然昆虫全死了，但这一季果实的产量却是历年来最差的，这是因为昆虫对植物的（　　）作用是有益的．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A．传粉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B．光合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C．受精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D．呼吸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0" name="TextBox 6"/>
          <p:cNvSpPr/>
          <p:nvPr/>
        </p:nvSpPr>
        <p:spPr>
          <a:xfrm>
            <a:off x="7424738" y="1733868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588645" y="1097280"/>
            <a:ext cx="74275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．我国制定了多部法规严格保护野生生物资源，这是因为野生生物在维持生物的多样性、保护生态平衡等方面有着极其重要的作用．这反映了野生生物的（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①直接价值  ②间接价值  ③潜在价值．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A．①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B．②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C．①②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D．②③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604" name="TextBox 4"/>
          <p:cNvSpPr/>
          <p:nvPr/>
        </p:nvSpPr>
        <p:spPr>
          <a:xfrm>
            <a:off x="2082800" y="193389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85440" y="1209675"/>
            <a:ext cx="272288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lang="zh-CN" altLang="en-US" sz="200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动物在自然界中的作用</a:t>
            </a:r>
            <a:endParaRPr lang="zh-CN" altLang="en-US" sz="200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10460" y="2442210"/>
            <a:ext cx="458533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0" eaLnBrk="1" hangingPunct="1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、促进生物圈的物质循环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lvl="0" indent="0" eaLnBrk="1" hangingPunct="1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、维持生物的生存和稳定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1692597" y="2698115"/>
            <a:ext cx="5255667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106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109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页   病毒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病毒的形态结构</a:t>
            </a:r>
            <a:endParaRPr lang="zh-CN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病毒的生命活动</a:t>
            </a:r>
            <a:endParaRPr lang="zh-CN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病毒与人类的关系</a:t>
            </a:r>
            <a:endParaRPr lang="zh-CN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915" name="文本框 33796"/>
          <p:cNvSpPr txBox="1"/>
          <p:nvPr/>
        </p:nvSpPr>
        <p:spPr>
          <a:xfrm>
            <a:off x="536575" y="916305"/>
            <a:ext cx="5429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请简述动物在自然界中的作用．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4" name="文本框 2"/>
          <p:cNvSpPr txBox="1"/>
          <p:nvPr/>
        </p:nvSpPr>
        <p:spPr>
          <a:xfrm>
            <a:off x="536575" y="1552575"/>
            <a:ext cx="48761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fontAlgn="auto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、促进生物圈的物质循环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indent="0" fontAlgn="auto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、维持生物的生存和稳定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3"/>
          <p:cNvSpPr txBox="1"/>
          <p:nvPr/>
        </p:nvSpPr>
        <p:spPr>
          <a:xfrm>
            <a:off x="1405890" y="1035685"/>
            <a:ext cx="616966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在唐代诗人杜甫的笔下，啁啾的鸟鸣使大自然充满了生机。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9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74131" y="2121694"/>
            <a:ext cx="3832622" cy="23538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/>
          <p:nvPr/>
        </p:nvSpPr>
        <p:spPr>
          <a:xfrm>
            <a:off x="1442800" y="1497569"/>
            <a:ext cx="2769394" cy="1337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请同学们想象一个没有鸟、蜜蜂和蝴蝶的寂静世界，会是怎样的呢？</a:t>
            </a:r>
            <a:endParaRPr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17019" y="3825002"/>
            <a:ext cx="48053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你知道动物在自然界中起什么作用吗？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4" name="内容占位符 2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4463654" y="1260872"/>
            <a:ext cx="3024188" cy="2012156"/>
          </a:xfrm>
        </p:spPr>
      </p:pic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187450" y="1563688"/>
            <a:ext cx="6643688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1、动物在生物圈中的作用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831850" y="1392238"/>
            <a:ext cx="7637463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动物能帮助植物传粉、传播种子，有利于植物的殖．___________．（判断对错）．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6147"/>
          <p:cNvSpPr txBox="1"/>
          <p:nvPr/>
        </p:nvSpPr>
        <p:spPr>
          <a:xfrm>
            <a:off x="6799898" y="1392555"/>
            <a:ext cx="9318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√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755650" y="1270318"/>
            <a:ext cx="763270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某地松林中松毛虫大量繁殖，严重破坏松林．为了杀灭害虫，恢复生态平衡，下列做法中最好的是（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A．喷洒杀虫剂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B．引入灰喜鹊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C．不必杀虫，松林破坏后，害虫自然会减少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D．人工捕捉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TextBox 10"/>
          <p:cNvSpPr/>
          <p:nvPr/>
        </p:nvSpPr>
        <p:spPr>
          <a:xfrm>
            <a:off x="3871278" y="1705293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833438" y="1249363"/>
            <a:ext cx="7408862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．某地稻田里放养了一些青蛙，不用打农药，水稻就获得了丰收，这一现象说明青蛙的作用是（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A．帮水稻传粉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B．促进水稻更好地吸收水分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C．促进了稻田的物质循环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D．能捕食大量的农业害虫，维持生态平衡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TextBox 10"/>
          <p:cNvSpPr/>
          <p:nvPr/>
        </p:nvSpPr>
        <p:spPr>
          <a:xfrm>
            <a:off x="3381058" y="1697038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624840" y="2046605"/>
            <a:ext cx="414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探究：动物在生物圈中的作用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1" name="Picture 5" descr="6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121" y="347028"/>
            <a:ext cx="3051175" cy="444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1223</Words>
  <Paragraphs>182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Wingdings 2</vt:lpstr>
      <vt:lpstr>Arial Unicode MS</vt:lpstr>
      <vt:lpstr>Calibri</vt:lpstr>
      <vt:lpstr>华文新魏</vt:lpstr>
      <vt:lpstr>华文中宋</vt:lpstr>
      <vt:lpstr>Office 主题</vt:lpstr>
      <vt:lpstr>七年级上册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