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24"/>
  </p:notesMasterIdLst>
  <p:sldIdLst>
    <p:sldId id="256" r:id="rId3"/>
    <p:sldId id="466" r:id="rId4"/>
    <p:sldId id="628" r:id="rId5"/>
    <p:sldId id="629" r:id="rId6"/>
    <p:sldId id="394" r:id="rId7"/>
    <p:sldId id="632" r:id="rId8"/>
    <p:sldId id="641" r:id="rId9"/>
    <p:sldId id="633" r:id="rId10"/>
    <p:sldId id="634" r:id="rId11"/>
    <p:sldId id="465" r:id="rId12"/>
    <p:sldId id="542" r:id="rId13"/>
    <p:sldId id="638" r:id="rId14"/>
    <p:sldId id="543" r:id="rId15"/>
    <p:sldId id="544" r:id="rId16"/>
    <p:sldId id="545" r:id="rId17"/>
    <p:sldId id="395" r:id="rId18"/>
    <p:sldId id="637" r:id="rId19"/>
    <p:sldId id="468" r:id="rId20"/>
    <p:sldId id="470" r:id="rId21"/>
    <p:sldId id="471" r:id="rId22"/>
    <p:sldId id="642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212" y="-96"/>
      </p:cViewPr>
      <p:guideLst>
        <p:guide orient="horz" pos="173"/>
        <p:guide pos="3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1D3C2FF-58BE-4005-9AE2-71F21A5DB55E}" type="datetimeFigureOut">
              <a:rPr lang="zh-CN" altLang="en-US"/>
              <a:pPr>
                <a:defRPr/>
              </a:pPr>
              <a:t>2017/3/21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D60AA31-C6C2-431A-9E71-B8BB595762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049" descr="green1"/>
          <p:cNvPicPr>
            <a:picLocks noChangeAspect="1"/>
          </p:cNvPicPr>
          <p:nvPr/>
        </p:nvPicPr>
        <p:blipFill>
          <a:blip r:embed="rId2"/>
          <a:srcRect l="3510"/>
          <a:stretch>
            <a:fillRect/>
          </a:stretch>
        </p:blipFill>
        <p:spPr bwMode="auto">
          <a:xfrm>
            <a:off x="9525" y="0"/>
            <a:ext cx="91836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1116013" y="2133600"/>
            <a:ext cx="6621462" cy="9779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 algn="r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2413000" y="3141663"/>
            <a:ext cx="5321300" cy="7191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5" name="日期占位符 2052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 dirty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2053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 dirty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2054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fld id="{40F69D3D-9932-43F1-A336-C40126CD6635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96D57-291C-4B1E-921C-04C7CA106AA1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30219" y="274638"/>
            <a:ext cx="1856581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60475" y="274638"/>
            <a:ext cx="5462116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ECD28-A476-440D-A421-72C6835381F6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096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C8C81E6C-B94B-4D9C-9FC1-0CDDD0CE6A60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2E25782A-FD08-4824-BE7F-3B4A0DD841F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19134B-9433-4968-A9A1-63F2BF6EAE82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F9E81F-11F1-4F7E-866E-C38558FE73E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546E8F-F298-401E-BE2E-FF0C529BA928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CFBD81-3C2E-4D5D-A85B-D275563601D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0BB8EA-2285-47CE-8662-4443810CB8D9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B19977-72DE-470D-B4C9-2C4553DD5E0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AD7870-B5C7-4FE6-8D33-BF0FB3CE8ACD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830DB9-6A20-45FB-90D3-2CE1E18A8EE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AC111F-ECF1-425C-932F-0599BCA34D3B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EBBCA2-3023-4EFD-AF9D-52E1FE3C2AC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4D245D-7E8C-427D-9CF6-A937CCCBBDE6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FA4A7B-D383-4AE8-8B7D-FDBAD3DE5C4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180A4E-34BC-43AF-90D1-001D5AA0AEE8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C8C979-36F7-48F1-A82A-11DC5479B10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DF8480-6CBC-46D1-BA07-19A3F383FFB8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1438D1-7C58-4A4F-ACBE-8162DD2DE07F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C38A2F-533F-4927-887B-22999700878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9DFF24-AEB8-479C-8585-C057B43450E3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F8AE3B-E097-4EE2-8944-791FDD8D1B9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5C03DF-526F-48C5-A72D-C4F3EDBE926D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3E994C-DA61-455D-97C8-5E4325A4E20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407C26-37CE-455C-BABB-E76C885B8A14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60475" y="1600200"/>
            <a:ext cx="3638899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47901" y="1600200"/>
            <a:ext cx="3638899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F0402-7146-4A93-B39A-AFF6D9D05B93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9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3DC5DB-A167-4060-B32A-B3A27A2E4D67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0C9ABE-EB25-4CBA-A050-B7B269590456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4F9C76-C03C-4718-BBEE-CF4BB3926508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545C42-B73D-4653-AADE-BD77B2E5B30E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9BE4A5-AD03-44C1-B69C-61D29AA7F282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 descr="green"/>
          <p:cNvPicPr>
            <a:picLocks noChangeAspect="1"/>
          </p:cNvPicPr>
          <p:nvPr/>
        </p:nvPicPr>
        <p:blipFill>
          <a:blip r:embed="rId13"/>
          <a:srcRect l="26314"/>
          <a:stretch>
            <a:fillRect/>
          </a:stretch>
        </p:blipFill>
        <p:spPr bwMode="auto">
          <a:xfrm>
            <a:off x="0" y="0"/>
            <a:ext cx="7040563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 bwMode="auto">
          <a:xfrm>
            <a:off x="1260475" y="274638"/>
            <a:ext cx="74263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 bwMode="auto">
          <a:xfrm>
            <a:off x="1260475" y="1600200"/>
            <a:ext cx="74263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5C3CE1D-5DB8-4C3B-A46E-E8F464FC1569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buClr>
          <a:srgbClr val="000000"/>
        </a:buClr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2pPr>
      <a:lvl3pPr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3pPr>
      <a:lvl4pPr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4pPr>
      <a:lvl5pPr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993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C09EEDCE-A2D8-4BDE-BAF8-82630E5700E6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16CECC6-292E-4BE7-AAC2-A98FEF397C5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images.google.com/imgres?imgurl=web.mit.edu/jpzucker/www/702/phage.jpg&amp;imgrefurl=http://web.mit.edu/jpzucker/www/702/702Gen4.html&amp;h=728&amp;w=432&amp;prev=/images?q=phage&amp;svnum=10&amp;hl=zh-CN&amp;lr=&amp;ie=UTF-8&amp;oe=UTF-8&amp;sa=G" TargetMode="Externa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/>
          </p:cNvSpPr>
          <p:nvPr/>
        </p:nvSpPr>
        <p:spPr>
          <a:xfrm>
            <a:off x="1692275" y="1125538"/>
            <a:ext cx="6586538" cy="7778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2800" noProof="1">
                <a:solidFill>
                  <a:schemeClr val="accent4"/>
                </a:solidFill>
                <a:latin typeface="Times New Roman" panose="02020603050405020304" pitchFamily="18" charset="0"/>
              </a:rPr>
              <a:t>七年级上册生物第二单元第三章第一节</a:t>
            </a:r>
          </a:p>
        </p:txBody>
      </p:sp>
      <p:sp>
        <p:nvSpPr>
          <p:cNvPr id="5" name="Rectangle 95"/>
          <p:cNvSpPr>
            <a:spLocks noChangeArrowheads="1"/>
          </p:cNvSpPr>
          <p:nvPr/>
        </p:nvSpPr>
        <p:spPr bwMode="auto">
          <a:xfrm>
            <a:off x="4051300" y="3198813"/>
            <a:ext cx="7743825" cy="1041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病毒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6" name="文本框 166915"/>
          <p:cNvSpPr txBox="1">
            <a:spLocks noChangeArrowheads="1"/>
          </p:cNvSpPr>
          <p:nvPr/>
        </p:nvSpPr>
        <p:spPr bwMode="auto">
          <a:xfrm>
            <a:off x="1844675" y="141288"/>
            <a:ext cx="8188325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ea typeface="华文行楷"/>
                <a:cs typeface="华文行楷"/>
              </a:rPr>
              <a:t>二、病毒的生命活动</a:t>
            </a:r>
          </a:p>
        </p:txBody>
      </p:sp>
      <p:grpSp>
        <p:nvGrpSpPr>
          <p:cNvPr id="15364" name="组合 15363"/>
          <p:cNvGrpSpPr>
            <a:grpSpLocks/>
          </p:cNvGrpSpPr>
          <p:nvPr/>
        </p:nvGrpSpPr>
        <p:grpSpPr bwMode="auto">
          <a:xfrm>
            <a:off x="677863" y="1200150"/>
            <a:ext cx="7731125" cy="5740400"/>
            <a:chOff x="288" y="144"/>
            <a:chExt cx="5280" cy="4370"/>
          </a:xfrm>
        </p:grpSpPr>
        <p:pic>
          <p:nvPicPr>
            <p:cNvPr id="23555" name="图片 15364" descr="大长杆菌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784" y="144"/>
              <a:ext cx="2784" cy="3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6" name="文本框 15365"/>
            <p:cNvSpPr txBox="1">
              <a:spLocks noChangeArrowheads="1"/>
            </p:cNvSpPr>
            <p:nvPr/>
          </p:nvSpPr>
          <p:spPr bwMode="auto">
            <a:xfrm>
              <a:off x="3840" y="3840"/>
              <a:ext cx="884" cy="6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Clr>
                  <a:srgbClr val="000000"/>
                </a:buClr>
              </a:pPr>
              <a:r>
                <a:rPr lang="zh-CN" altLang="en-US" sz="2400" b="1">
                  <a:latin typeface="Times New Roman" pitchFamily="18" charset="0"/>
                </a:rPr>
                <a:t>大肠杆菌</a:t>
              </a:r>
            </a:p>
          </p:txBody>
        </p:sp>
        <p:pic>
          <p:nvPicPr>
            <p:cNvPr id="23557" name="图片 15366" descr="电影噬菌体T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88" y="144"/>
              <a:ext cx="2352" cy="36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8" name="文本框 15367"/>
            <p:cNvSpPr txBox="1">
              <a:spLocks noChangeArrowheads="1"/>
            </p:cNvSpPr>
            <p:nvPr/>
          </p:nvSpPr>
          <p:spPr bwMode="auto">
            <a:xfrm>
              <a:off x="864" y="3888"/>
              <a:ext cx="916" cy="6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Clr>
                  <a:srgbClr val="000000"/>
                </a:buClr>
              </a:pPr>
              <a:r>
                <a:rPr lang="en-US" altLang="zh-CN" sz="2400" b="1">
                  <a:latin typeface="Times New Roman" pitchFamily="18" charset="0"/>
                </a:rPr>
                <a:t>T4</a:t>
              </a:r>
              <a:r>
                <a:rPr lang="zh-CN" altLang="en-US" sz="2400" b="1">
                  <a:latin typeface="Times New Roman" pitchFamily="18" charset="0"/>
                </a:rPr>
                <a:t>噬菌体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100" y="622300"/>
            <a:ext cx="2722563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578" name="文本框 4"/>
          <p:cNvSpPr txBox="1">
            <a:spLocks noChangeArrowheads="1"/>
          </p:cNvSpPr>
          <p:nvPr/>
        </p:nvSpPr>
        <p:spPr bwMode="auto">
          <a:xfrm>
            <a:off x="38100" y="622300"/>
            <a:ext cx="3403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/>
                <a:ea typeface="华文楷体"/>
                <a:cs typeface="华文楷体"/>
                <a:sym typeface="+mn-ea"/>
              </a:rPr>
              <a:t>病毒的繁殖方式</a:t>
            </a:r>
          </a:p>
        </p:txBody>
      </p:sp>
      <p:pic>
        <p:nvPicPr>
          <p:cNvPr id="24579" name="Picture 107" descr="图2"/>
          <p:cNvPicPr>
            <a:picLocks noChangeAspect="1"/>
          </p:cNvPicPr>
          <p:nvPr/>
        </p:nvPicPr>
        <p:blipFill>
          <a:blip r:embed="rId2">
            <a:lum bright="-24000" contrast="30000"/>
          </a:blip>
          <a:srcRect/>
          <a:stretch>
            <a:fillRect/>
          </a:stretch>
        </p:blipFill>
        <p:spPr bwMode="auto">
          <a:xfrm>
            <a:off x="1152525" y="1384300"/>
            <a:ext cx="641985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9" name="文本框 17418"/>
          <p:cNvSpPr txBox="1"/>
          <p:nvPr/>
        </p:nvSpPr>
        <p:spPr>
          <a:xfrm>
            <a:off x="3241675" y="5715000"/>
            <a:ext cx="60833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defRPr/>
            </a:pPr>
            <a:r>
              <a:rPr lang="zh-CN" altLang="en-US" sz="2800" b="1" dirty="0">
                <a:solidFill>
                  <a:srgbClr val="00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病毒在寄主细胞中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自我复制</a:t>
            </a:r>
            <a:r>
              <a:rPr lang="zh-CN" altLang="en-US" sz="2800" b="1" dirty="0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2529"/>
          <p:cNvSpPr txBox="1">
            <a:spLocks noChangeArrowheads="1"/>
          </p:cNvSpPr>
          <p:nvPr/>
        </p:nvSpPr>
        <p:spPr bwMode="auto">
          <a:xfrm>
            <a:off x="5903913" y="5262563"/>
            <a:ext cx="2844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楷体"/>
                <a:ea typeface="华文楷体"/>
                <a:cs typeface="华文楷体"/>
              </a:rPr>
              <a:t>细菌病毒</a:t>
            </a:r>
          </a:p>
          <a:p>
            <a:r>
              <a:rPr lang="en-US" altLang="zh-CN" sz="3200" b="1">
                <a:latin typeface="华文楷体"/>
                <a:ea typeface="华文楷体"/>
                <a:cs typeface="华文楷体"/>
              </a:rPr>
              <a:t>(</a:t>
            </a:r>
            <a:r>
              <a:rPr lang="zh-CN" altLang="en-US" sz="3200" b="1">
                <a:latin typeface="华文楷体"/>
                <a:ea typeface="华文楷体"/>
                <a:cs typeface="华文楷体"/>
              </a:rPr>
              <a:t>噬菌体</a:t>
            </a:r>
            <a:r>
              <a:rPr lang="en-US" altLang="zh-CN" sz="3200" b="1">
                <a:latin typeface="华文楷体"/>
                <a:ea typeface="华文楷体"/>
                <a:cs typeface="华文楷体"/>
              </a:rPr>
              <a:t>)</a:t>
            </a:r>
          </a:p>
        </p:txBody>
      </p:sp>
      <p:pic>
        <p:nvPicPr>
          <p:cNvPr id="25602" name="图片 22530" descr="0911231959379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4663" y="1833563"/>
            <a:ext cx="1217612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文本框 22531"/>
          <p:cNvSpPr txBox="1">
            <a:spLocks noChangeArrowheads="1"/>
          </p:cNvSpPr>
          <p:nvPr/>
        </p:nvSpPr>
        <p:spPr bwMode="auto">
          <a:xfrm>
            <a:off x="169863" y="2824163"/>
            <a:ext cx="2362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/>
                <a:ea typeface="华文楷体"/>
                <a:cs typeface="华文楷体"/>
              </a:rPr>
              <a:t>甲流病毒</a:t>
            </a:r>
          </a:p>
        </p:txBody>
      </p:sp>
      <p:pic>
        <p:nvPicPr>
          <p:cNvPr id="25604" name="图片 22532" descr="狂犬病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7263" y="1833563"/>
            <a:ext cx="121920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文本框 22533"/>
          <p:cNvSpPr txBox="1">
            <a:spLocks noChangeArrowheads="1"/>
          </p:cNvSpPr>
          <p:nvPr/>
        </p:nvSpPr>
        <p:spPr bwMode="auto">
          <a:xfrm>
            <a:off x="2151063" y="2824163"/>
            <a:ext cx="2590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/>
                <a:ea typeface="华文楷体"/>
                <a:cs typeface="华文楷体"/>
              </a:rPr>
              <a:t>狂犬病毒</a:t>
            </a:r>
          </a:p>
        </p:txBody>
      </p:sp>
      <p:pic>
        <p:nvPicPr>
          <p:cNvPr id="25606" name="图片 22534" descr="烟草花叶"/>
          <p:cNvPicPr>
            <a:picLocks noChangeAspect="1"/>
          </p:cNvPicPr>
          <p:nvPr/>
        </p:nvPicPr>
        <p:blipFill>
          <a:blip r:embed="rId4"/>
          <a:srcRect r="114"/>
          <a:stretch>
            <a:fillRect/>
          </a:stretch>
        </p:blipFill>
        <p:spPr bwMode="auto">
          <a:xfrm>
            <a:off x="627063" y="3509963"/>
            <a:ext cx="938212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文本框 22535"/>
          <p:cNvSpPr txBox="1">
            <a:spLocks noChangeArrowheads="1"/>
          </p:cNvSpPr>
          <p:nvPr/>
        </p:nvSpPr>
        <p:spPr bwMode="auto">
          <a:xfrm>
            <a:off x="-58738" y="4348163"/>
            <a:ext cx="2286001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华文楷体"/>
                <a:ea typeface="华文楷体"/>
                <a:cs typeface="华文楷体"/>
              </a:rPr>
              <a:t>花叶病毒</a:t>
            </a:r>
          </a:p>
        </p:txBody>
      </p:sp>
      <p:pic>
        <p:nvPicPr>
          <p:cNvPr id="25608" name="图片 22536" descr="{479F17D7-2290-4035-9BD7-88BBB86DE498}0"/>
          <p:cNvPicPr>
            <a:picLocks noChangeAspect="1"/>
          </p:cNvPicPr>
          <p:nvPr/>
        </p:nvPicPr>
        <p:blipFill>
          <a:blip r:embed="rId5"/>
          <a:srcRect r="478" b="87"/>
          <a:stretch>
            <a:fillRect/>
          </a:stretch>
        </p:blipFill>
        <p:spPr bwMode="auto">
          <a:xfrm>
            <a:off x="2303463" y="3509963"/>
            <a:ext cx="1143000" cy="8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9" name="文本框 22537"/>
          <p:cNvSpPr txBox="1">
            <a:spLocks noChangeArrowheads="1"/>
          </p:cNvSpPr>
          <p:nvPr/>
        </p:nvSpPr>
        <p:spPr bwMode="auto">
          <a:xfrm>
            <a:off x="1617663" y="4348163"/>
            <a:ext cx="2895600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华文楷体"/>
                <a:ea typeface="华文楷体"/>
                <a:cs typeface="华文楷体"/>
              </a:rPr>
              <a:t>豌豆萎黄</a:t>
            </a:r>
          </a:p>
          <a:p>
            <a:pPr algn="ctr"/>
            <a:r>
              <a:rPr lang="zh-CN" altLang="en-US" sz="2800" b="1">
                <a:latin typeface="华文楷体"/>
                <a:ea typeface="华文楷体"/>
                <a:cs typeface="华文楷体"/>
              </a:rPr>
              <a:t>病毒</a:t>
            </a:r>
          </a:p>
        </p:txBody>
      </p:sp>
      <p:sp>
        <p:nvSpPr>
          <p:cNvPr id="25610" name="文本框 22538"/>
          <p:cNvSpPr txBox="1">
            <a:spLocks noChangeArrowheads="1"/>
          </p:cNvSpPr>
          <p:nvPr/>
        </p:nvSpPr>
        <p:spPr bwMode="auto">
          <a:xfrm>
            <a:off x="169863" y="5948363"/>
            <a:ext cx="3038475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华文楷体"/>
                <a:ea typeface="华文楷体"/>
                <a:cs typeface="华文楷体"/>
              </a:rPr>
              <a:t>大肠杆菌</a:t>
            </a:r>
          </a:p>
          <a:p>
            <a:pPr algn="ctr"/>
            <a:r>
              <a:rPr lang="zh-CN" altLang="en-US" sz="2800" b="1">
                <a:latin typeface="华文楷体"/>
                <a:ea typeface="华文楷体"/>
                <a:cs typeface="华文楷体"/>
              </a:rPr>
              <a:t>病毒</a:t>
            </a:r>
          </a:p>
        </p:txBody>
      </p:sp>
      <p:sp>
        <p:nvSpPr>
          <p:cNvPr id="22540" name="右箭头 22539"/>
          <p:cNvSpPr>
            <a:spLocks noChangeArrowheads="1"/>
          </p:cNvSpPr>
          <p:nvPr/>
        </p:nvSpPr>
        <p:spPr bwMode="auto">
          <a:xfrm>
            <a:off x="3751263" y="2366963"/>
            <a:ext cx="1600200" cy="228600"/>
          </a:xfrm>
          <a:prstGeom prst="rightArrow">
            <a:avLst>
              <a:gd name="adj1" fmla="val 50000"/>
              <a:gd name="adj2" fmla="val 17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2" name="右箭头 22541"/>
          <p:cNvSpPr>
            <a:spLocks noChangeArrowheads="1"/>
          </p:cNvSpPr>
          <p:nvPr/>
        </p:nvSpPr>
        <p:spPr bwMode="auto">
          <a:xfrm>
            <a:off x="3751263" y="4043363"/>
            <a:ext cx="1600200" cy="228600"/>
          </a:xfrm>
          <a:prstGeom prst="rightArrow">
            <a:avLst>
              <a:gd name="adj1" fmla="val 50000"/>
              <a:gd name="adj2" fmla="val 17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3" name="右箭头 22542"/>
          <p:cNvSpPr>
            <a:spLocks noChangeArrowheads="1"/>
          </p:cNvSpPr>
          <p:nvPr/>
        </p:nvSpPr>
        <p:spPr bwMode="auto">
          <a:xfrm>
            <a:off x="3751263" y="5795963"/>
            <a:ext cx="1600200" cy="228600"/>
          </a:xfrm>
          <a:prstGeom prst="rightArrow">
            <a:avLst>
              <a:gd name="adj1" fmla="val 50000"/>
              <a:gd name="adj2" fmla="val 17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5614" name="图片 22544" descr="phage">
            <a:hlinkClick r:id="rId6"/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08063" y="4989513"/>
            <a:ext cx="1563687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5" name="文本框 22545"/>
          <p:cNvSpPr txBox="1">
            <a:spLocks noChangeArrowheads="1"/>
          </p:cNvSpPr>
          <p:nvPr/>
        </p:nvSpPr>
        <p:spPr bwMode="auto">
          <a:xfrm>
            <a:off x="2466975" y="849313"/>
            <a:ext cx="822960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b="1">
                <a:solidFill>
                  <a:srgbClr val="FF0000"/>
                </a:solidFill>
              </a:rPr>
              <a:t>(</a:t>
            </a:r>
            <a:r>
              <a:rPr lang="zh-CN" altLang="en-US" sz="3600" b="1">
                <a:solidFill>
                  <a:srgbClr val="FF0000"/>
                </a:solidFill>
              </a:rPr>
              <a:t>根据寄生细胞的不同</a:t>
            </a:r>
            <a:r>
              <a:rPr lang="en-US" altLang="zh-CN" sz="3600" b="1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4" name="矩形 3"/>
          <p:cNvSpPr/>
          <p:nvPr/>
        </p:nvSpPr>
        <p:spPr>
          <a:xfrm>
            <a:off x="180975" y="479425"/>
            <a:ext cx="2160588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617" name="文本框 4"/>
          <p:cNvSpPr txBox="1">
            <a:spLocks noChangeArrowheads="1"/>
          </p:cNvSpPr>
          <p:nvPr/>
        </p:nvSpPr>
        <p:spPr bwMode="auto">
          <a:xfrm>
            <a:off x="180975" y="463550"/>
            <a:ext cx="19637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/>
                <a:ea typeface="华文楷体"/>
                <a:cs typeface="华文楷体"/>
                <a:sym typeface="+mn-ea"/>
              </a:rPr>
              <a:t>病毒的分类</a:t>
            </a:r>
          </a:p>
        </p:txBody>
      </p:sp>
      <p:sp>
        <p:nvSpPr>
          <p:cNvPr id="22541" name="文本框 22540"/>
          <p:cNvSpPr txBox="1">
            <a:spLocks noChangeArrowheads="1"/>
          </p:cNvSpPr>
          <p:nvPr/>
        </p:nvSpPr>
        <p:spPr bwMode="auto">
          <a:xfrm>
            <a:off x="5724525" y="2128838"/>
            <a:ext cx="3810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楷体"/>
                <a:ea typeface="华文楷体"/>
                <a:cs typeface="华文楷体"/>
              </a:rPr>
              <a:t>动物病毒</a:t>
            </a:r>
          </a:p>
        </p:txBody>
      </p:sp>
      <p:sp>
        <p:nvSpPr>
          <p:cNvPr id="22544" name="文本框 22543"/>
          <p:cNvSpPr txBox="1">
            <a:spLocks noChangeArrowheads="1"/>
          </p:cNvSpPr>
          <p:nvPr/>
        </p:nvSpPr>
        <p:spPr bwMode="auto">
          <a:xfrm>
            <a:off x="5867400" y="3517900"/>
            <a:ext cx="3810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楷体"/>
                <a:ea typeface="华文楷体"/>
                <a:cs typeface="华文楷体"/>
              </a:rPr>
              <a:t>植物病毒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 animBg="1"/>
      <p:bldP spid="22541" grpId="0"/>
      <p:bldP spid="225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6" name="文本框 166915"/>
          <p:cNvSpPr txBox="1">
            <a:spLocks noChangeArrowheads="1"/>
          </p:cNvSpPr>
          <p:nvPr/>
        </p:nvSpPr>
        <p:spPr bwMode="auto">
          <a:xfrm>
            <a:off x="1558925" y="141288"/>
            <a:ext cx="8186738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ea typeface="华文行楷"/>
                <a:cs typeface="华文行楷"/>
              </a:rPr>
              <a:t>二、病毒的与人类的关系</a:t>
            </a:r>
          </a:p>
        </p:txBody>
      </p:sp>
      <p:grpSp>
        <p:nvGrpSpPr>
          <p:cNvPr id="23557" name="组合 23556"/>
          <p:cNvGrpSpPr>
            <a:grpSpLocks/>
          </p:cNvGrpSpPr>
          <p:nvPr/>
        </p:nvGrpSpPr>
        <p:grpSpPr bwMode="auto">
          <a:xfrm>
            <a:off x="1116013" y="1089025"/>
            <a:ext cx="6769100" cy="5292725"/>
            <a:chOff x="703" y="686"/>
            <a:chExt cx="4264" cy="3334"/>
          </a:xfrm>
        </p:grpSpPr>
        <p:pic>
          <p:nvPicPr>
            <p:cNvPr id="26627" name="图片 23557" descr="艾滋病病人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87" y="686"/>
              <a:ext cx="3380" cy="33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28" name="文本框 23558"/>
            <p:cNvSpPr txBox="1">
              <a:spLocks noChangeArrowheads="1"/>
            </p:cNvSpPr>
            <p:nvPr/>
          </p:nvSpPr>
          <p:spPr bwMode="auto">
            <a:xfrm>
              <a:off x="703" y="1457"/>
              <a:ext cx="612" cy="97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/>
                <a:t>艾滋病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2" name="组合 24581"/>
          <p:cNvGrpSpPr>
            <a:grpSpLocks/>
          </p:cNvGrpSpPr>
          <p:nvPr/>
        </p:nvGrpSpPr>
        <p:grpSpPr bwMode="auto">
          <a:xfrm>
            <a:off x="611188" y="981075"/>
            <a:ext cx="8532812" cy="5440363"/>
            <a:chOff x="385" y="618"/>
            <a:chExt cx="5375" cy="3427"/>
          </a:xfrm>
        </p:grpSpPr>
        <p:pic>
          <p:nvPicPr>
            <p:cNvPr id="27650" name="图片 24582" descr="被束缚起来的恐水症患者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5" y="618"/>
              <a:ext cx="5375" cy="3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1" name="文本框 24583"/>
            <p:cNvSpPr txBox="1">
              <a:spLocks noChangeArrowheads="1"/>
            </p:cNvSpPr>
            <p:nvPr/>
          </p:nvSpPr>
          <p:spPr bwMode="auto">
            <a:xfrm>
              <a:off x="2018" y="3680"/>
              <a:ext cx="1429" cy="36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/>
                <a:t>恐水症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25601" descr="甲肝病人的黄疸症状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" y="838200"/>
            <a:ext cx="3565525" cy="2914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8674" name="图片 25602" descr="感染口蹄疫的婴儿的手部症状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8513" y="838200"/>
            <a:ext cx="3529012" cy="2906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8675" name="图片 25603" descr="患麻疹的小孩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350" y="4365625"/>
            <a:ext cx="3657600" cy="2282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8676" name="文本框 25604"/>
          <p:cNvSpPr txBox="1">
            <a:spLocks noChangeArrowheads="1"/>
          </p:cNvSpPr>
          <p:nvPr/>
        </p:nvSpPr>
        <p:spPr bwMode="auto">
          <a:xfrm>
            <a:off x="6624638" y="3717925"/>
            <a:ext cx="1466850" cy="4572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000000"/>
              </a:buClr>
            </a:pP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口蹄疫</a:t>
            </a:r>
          </a:p>
        </p:txBody>
      </p:sp>
      <p:sp>
        <p:nvSpPr>
          <p:cNvPr id="28677" name="文本框 25605"/>
          <p:cNvSpPr txBox="1">
            <a:spLocks noChangeArrowheads="1"/>
          </p:cNvSpPr>
          <p:nvPr/>
        </p:nvSpPr>
        <p:spPr bwMode="auto">
          <a:xfrm>
            <a:off x="720725" y="3754438"/>
            <a:ext cx="12303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000000"/>
              </a:buClr>
            </a:pP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甲肝</a:t>
            </a:r>
          </a:p>
        </p:txBody>
      </p:sp>
      <p:sp>
        <p:nvSpPr>
          <p:cNvPr id="28678" name="文本框 25606"/>
          <p:cNvSpPr txBox="1">
            <a:spLocks noChangeArrowheads="1"/>
          </p:cNvSpPr>
          <p:nvPr/>
        </p:nvSpPr>
        <p:spPr bwMode="auto">
          <a:xfrm>
            <a:off x="2705100" y="6397625"/>
            <a:ext cx="126206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000000"/>
              </a:buClr>
            </a:pP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麻疹</a:t>
            </a:r>
          </a:p>
        </p:txBody>
      </p:sp>
      <p:pic>
        <p:nvPicPr>
          <p:cNvPr id="28679" name="图片 28673" descr="患禽流感的鸡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3225" y="4168775"/>
            <a:ext cx="2997200" cy="26749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文本框 28675"/>
          <p:cNvSpPr txBox="1"/>
          <p:nvPr/>
        </p:nvSpPr>
        <p:spPr>
          <a:xfrm>
            <a:off x="7210425" y="6386513"/>
            <a:ext cx="186055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禽流感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31745" descr="利用病毒消灭兔子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文本框 31746"/>
          <p:cNvSpPr txBox="1"/>
          <p:nvPr/>
        </p:nvSpPr>
        <p:spPr>
          <a:xfrm>
            <a:off x="76200" y="152400"/>
            <a:ext cx="2263775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zh-CN" altLang="en-US" sz="2800" b="1" dirty="0">
                <a:solidFill>
                  <a:srgbClr val="00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澳洲兔子成灾，利用病毒消灭兔子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33793" descr="郁金香碎色病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33400"/>
            <a:ext cx="9144000" cy="532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文本框 33794"/>
          <p:cNvSpPr txBox="1"/>
          <p:nvPr/>
        </p:nvSpPr>
        <p:spPr>
          <a:xfrm>
            <a:off x="0" y="6096000"/>
            <a:ext cx="906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Clr>
                <a:srgbClr val="000000"/>
              </a:buClr>
              <a:defRPr/>
            </a:pP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植物病毒使郁金香的花瓣出现花纹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2"/>
          <p:cNvSpPr txBox="1">
            <a:spLocks noChangeArrowheads="1"/>
          </p:cNvSpPr>
          <p:nvPr/>
        </p:nvSpPr>
        <p:spPr bwMode="auto">
          <a:xfrm>
            <a:off x="612775" y="2170113"/>
            <a:ext cx="7510463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华文楷体"/>
                <a:ea typeface="华文楷体"/>
                <a:cs typeface="华文楷体"/>
                <a:sym typeface="+mn-ea"/>
              </a:rPr>
              <a:t>动物的行为是否都有人说：“所有的病毒</a:t>
            </a:r>
          </a:p>
          <a:p>
            <a:r>
              <a:rPr lang="zh-CN" altLang="en-US" sz="3200" b="1">
                <a:latin typeface="华文楷体"/>
                <a:ea typeface="华文楷体"/>
                <a:cs typeface="华文楷体"/>
                <a:sym typeface="+mn-ea"/>
              </a:rPr>
              <a:t>都是有害的，都是不可利用的。”你对这</a:t>
            </a:r>
          </a:p>
          <a:p>
            <a:r>
              <a:rPr lang="zh-CN" altLang="en-US" sz="3200" b="1">
                <a:latin typeface="华文楷体"/>
                <a:ea typeface="华文楷体"/>
                <a:cs typeface="华文楷体"/>
                <a:sym typeface="+mn-ea"/>
              </a:rPr>
              <a:t>句话是怎样理解的？谈谈你的看法。是先</a:t>
            </a:r>
          </a:p>
          <a:p>
            <a:r>
              <a:rPr lang="zh-CN" altLang="en-US" sz="3200" b="1">
                <a:latin typeface="华文楷体"/>
                <a:ea typeface="华文楷体"/>
                <a:cs typeface="华文楷体"/>
                <a:sym typeface="+mn-ea"/>
              </a:rPr>
              <a:t>天性的呢？</a:t>
            </a:r>
            <a:endParaRPr lang="zh-CN" altLang="en-US" sz="3200" b="1">
              <a:latin typeface="华文楷体"/>
              <a:ea typeface="华文楷体"/>
              <a:cs typeface="华文楷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1620" y="251460"/>
            <a:ext cx="2019300" cy="11887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isometricRightUp">
                <a:rot lat="1200000" lon="18600000" rev="0"/>
              </a:camera>
              <a:lightRig rig="flat" dir="t">
                <a:rot lat="0" lon="0" rev="600000"/>
              </a:lightRig>
            </a:scene3d>
            <a:sp3d extrusionH="215900"/>
          </a:bodyPr>
          <a:lstStyle/>
          <a:p>
            <a:pPr algn="ctr">
              <a:defRPr/>
            </a:pPr>
            <a:r>
              <a:rPr lang="zh-CN" altLang="en-US" sz="7200" b="1"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rgbClr val="A5A5A5">
                      <a:alpha val="40000"/>
                      <a:satMod val="175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思考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5" descr="U_2454~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695325"/>
            <a:ext cx="8353425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 Box 6"/>
          <p:cNvSpPr txBox="1">
            <a:spLocks noChangeArrowheads="1"/>
          </p:cNvSpPr>
          <p:nvPr/>
        </p:nvSpPr>
        <p:spPr bwMode="auto">
          <a:xfrm>
            <a:off x="4241800" y="5251450"/>
            <a:ext cx="64087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华文行楷"/>
                <a:ea typeface="华文行楷"/>
                <a:cs typeface="华文行楷"/>
              </a:rPr>
              <a:t>病毒帮助转移基因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动作按钮: 自定义 409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497388" y="765175"/>
            <a:ext cx="1584325" cy="792163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5362" name="组合 4098"/>
          <p:cNvGrpSpPr>
            <a:grpSpLocks noChangeAspect="1"/>
          </p:cNvGrpSpPr>
          <p:nvPr/>
        </p:nvGrpSpPr>
        <p:grpSpPr bwMode="auto">
          <a:xfrm>
            <a:off x="900113" y="0"/>
            <a:ext cx="7054850" cy="6858000"/>
            <a:chOff x="0" y="0"/>
            <a:chExt cx="2978" cy="2896"/>
          </a:xfrm>
        </p:grpSpPr>
        <p:sp>
          <p:nvSpPr>
            <p:cNvPr id="15370" name="矩形 4099"/>
            <p:cNvSpPr>
              <a:spLocks noChangeAspect="1" noTextEdit="1"/>
            </p:cNvSpPr>
            <p:nvPr/>
          </p:nvSpPr>
          <p:spPr bwMode="auto">
            <a:xfrm>
              <a:off x="0" y="0"/>
              <a:ext cx="2978" cy="2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1" name="_s73733"/>
            <p:cNvSpPr>
              <a:spLocks noChangeArrowheads="1"/>
            </p:cNvSpPr>
            <p:nvPr/>
          </p:nvSpPr>
          <p:spPr bwMode="auto">
            <a:xfrm>
              <a:off x="1363" y="992"/>
              <a:ext cx="973" cy="88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6000" b="1">
                  <a:solidFill>
                    <a:srgbClr val="000000"/>
                  </a:solidFill>
                  <a:latin typeface="Tahoma" pitchFamily="34" charset="0"/>
                </a:rPr>
                <a:t>病毒</a:t>
              </a:r>
            </a:p>
          </p:txBody>
        </p:sp>
      </p:grpSp>
      <p:sp>
        <p:nvSpPr>
          <p:cNvPr id="15363" name="动作按钮: 自定义 4101"/>
          <p:cNvSpPr>
            <a:spLocks noChangeArrowheads="1"/>
          </p:cNvSpPr>
          <p:nvPr/>
        </p:nvSpPr>
        <p:spPr bwMode="auto">
          <a:xfrm>
            <a:off x="4137025" y="549275"/>
            <a:ext cx="2303463" cy="1150938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4000" b="1">
                <a:latin typeface="Tahoma" pitchFamily="34" charset="0"/>
              </a:rPr>
              <a:t>形态结构</a:t>
            </a:r>
          </a:p>
        </p:txBody>
      </p:sp>
      <p:sp>
        <p:nvSpPr>
          <p:cNvPr id="15364" name="直接连接符 4102"/>
          <p:cNvSpPr>
            <a:spLocks noChangeShapeType="1"/>
          </p:cNvSpPr>
          <p:nvPr/>
        </p:nvSpPr>
        <p:spPr bwMode="auto">
          <a:xfrm>
            <a:off x="5289550" y="1700213"/>
            <a:ext cx="0" cy="649287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5" name="动作按钮: 自定义 410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39813" y="2852738"/>
            <a:ext cx="2233612" cy="108108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4000" b="1">
                <a:latin typeface="Tahoma" pitchFamily="34" charset="0"/>
              </a:rPr>
              <a:t>生命活动</a:t>
            </a:r>
          </a:p>
        </p:txBody>
      </p:sp>
      <p:sp>
        <p:nvSpPr>
          <p:cNvPr id="15366" name="直接连接符 4104"/>
          <p:cNvSpPr>
            <a:spLocks noChangeShapeType="1"/>
          </p:cNvSpPr>
          <p:nvPr/>
        </p:nvSpPr>
        <p:spPr bwMode="auto">
          <a:xfrm>
            <a:off x="3273425" y="3429000"/>
            <a:ext cx="8636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7" name="动作按钮: 自定义 410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848100" y="5516563"/>
            <a:ext cx="3168650" cy="1008062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4000" b="1">
                <a:latin typeface="Tahoma" pitchFamily="34" charset="0"/>
              </a:rPr>
              <a:t>与人类的关系</a:t>
            </a:r>
          </a:p>
        </p:txBody>
      </p:sp>
      <p:sp>
        <p:nvSpPr>
          <p:cNvPr id="15368" name="直接连接符 4108"/>
          <p:cNvSpPr>
            <a:spLocks noChangeShapeType="1"/>
          </p:cNvSpPr>
          <p:nvPr/>
        </p:nvSpPr>
        <p:spPr bwMode="auto">
          <a:xfrm>
            <a:off x="5289550" y="4508500"/>
            <a:ext cx="0" cy="1008063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9" name="直接连接符 4109">
            <a:hlinkClick r:id="rId2" action="ppaction://hlinksldjump"/>
          </p:cNvPr>
          <p:cNvSpPr>
            <a:spLocks noChangeShapeType="1"/>
          </p:cNvSpPr>
          <p:nvPr/>
        </p:nvSpPr>
        <p:spPr bwMode="auto">
          <a:xfrm>
            <a:off x="7956550" y="6381750"/>
            <a:ext cx="720725" cy="0"/>
          </a:xfrm>
          <a:prstGeom prst="line">
            <a:avLst/>
          </a:prstGeom>
          <a:noFill/>
          <a:ln w="76200" cap="sq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fff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657225"/>
            <a:ext cx="8424862" cy="565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 Box 6"/>
          <p:cNvSpPr txBox="1">
            <a:spLocks noChangeArrowheads="1"/>
          </p:cNvSpPr>
          <p:nvPr/>
        </p:nvSpPr>
        <p:spPr bwMode="auto">
          <a:xfrm>
            <a:off x="3738563" y="5681663"/>
            <a:ext cx="64087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华文行楷"/>
                <a:ea typeface="华文行楷"/>
                <a:cs typeface="华文行楷"/>
              </a:rPr>
              <a:t>病毒帮助灭杀农业害虫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6040" y="251460"/>
            <a:ext cx="3845560" cy="11887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perspectiveRight"/>
              <a:lightRig rig="threePt" dir="t">
                <a:rot lat="0" lon="0" rev="0"/>
              </a:lightRig>
            </a:scene3d>
            <a:sp3d extrusionH="311150" prstMaterial="plastic">
              <a:extrusionClr>
                <a:srgbClr val="D6C0C9"/>
              </a:extrusionClr>
            </a:sp3d>
          </a:bodyPr>
          <a:lstStyle/>
          <a:p>
            <a:pPr algn="ctr">
              <a:defRPr/>
            </a:pPr>
            <a:r>
              <a:rPr lang="zh-CN" altLang="en-US" sz="7200" b="1">
                <a:blipFill>
                  <a:blip r:embed="rId2">
                    <a:alphaModFix amt="99000"/>
                  </a:blip>
                  <a:tile tx="-50800" ty="0" sx="48000" sy="29000" flip="none" algn="bl"/>
                </a:blipFill>
                <a:effectLst>
                  <a:outerShdw blurRad="60007" dist="310007" dir="7680000" sy="30000" kx="1300200" algn="ctr" rotWithShape="0">
                    <a:srgbClr val="B4B1D6">
                      <a:alpha val="6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课外思考</a:t>
            </a:r>
          </a:p>
        </p:txBody>
      </p:sp>
      <p:sp>
        <p:nvSpPr>
          <p:cNvPr id="34818" name="文本框 8"/>
          <p:cNvSpPr txBox="1">
            <a:spLocks noChangeArrowheads="1"/>
          </p:cNvSpPr>
          <p:nvPr/>
        </p:nvSpPr>
        <p:spPr bwMode="auto">
          <a:xfrm>
            <a:off x="1084263" y="2312988"/>
            <a:ext cx="7904162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华文楷体"/>
                <a:ea typeface="华文楷体"/>
                <a:cs typeface="华文楷体"/>
                <a:sym typeface="+mn-ea"/>
              </a:rPr>
              <a:t>人们通常谈“毒”色变，通过本课的学习，</a:t>
            </a:r>
          </a:p>
          <a:p>
            <a:r>
              <a:rPr lang="zh-CN" altLang="en-US" sz="3200">
                <a:latin typeface="华文楷体"/>
                <a:ea typeface="华文楷体"/>
                <a:cs typeface="华文楷体"/>
                <a:sym typeface="+mn-ea"/>
              </a:rPr>
              <a:t>你对病毒有了哪些认识。</a:t>
            </a:r>
            <a:endParaRPr lang="zh-CN" altLang="en-US" sz="3200">
              <a:latin typeface="华文楷体"/>
              <a:ea typeface="华文楷体"/>
              <a:cs typeface="华文楷体"/>
            </a:endParaRPr>
          </a:p>
          <a:p>
            <a:endParaRPr lang="zh-CN" altLang="en-US" sz="3200"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6" name="文本框 166915"/>
          <p:cNvSpPr txBox="1">
            <a:spLocks noChangeArrowheads="1"/>
          </p:cNvSpPr>
          <p:nvPr/>
        </p:nvSpPr>
        <p:spPr bwMode="auto">
          <a:xfrm>
            <a:off x="1844675" y="141288"/>
            <a:ext cx="8188325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ea typeface="华文行楷"/>
                <a:cs typeface="华文行楷"/>
              </a:rPr>
              <a:t>一、病毒的结构形态</a:t>
            </a:r>
          </a:p>
        </p:txBody>
      </p:sp>
      <p:sp>
        <p:nvSpPr>
          <p:cNvPr id="4" name="矩形 3"/>
          <p:cNvSpPr/>
          <p:nvPr/>
        </p:nvSpPr>
        <p:spPr>
          <a:xfrm>
            <a:off x="38100" y="981075"/>
            <a:ext cx="2159000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387" name="文本框 4"/>
          <p:cNvSpPr txBox="1">
            <a:spLocks noChangeArrowheads="1"/>
          </p:cNvSpPr>
          <p:nvPr/>
        </p:nvSpPr>
        <p:spPr bwMode="auto">
          <a:xfrm>
            <a:off x="155575" y="1012825"/>
            <a:ext cx="1709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华文楷体"/>
                <a:ea typeface="华文楷体"/>
                <a:cs typeface="华文楷体"/>
                <a:sym typeface="+mn-ea"/>
              </a:rPr>
              <a:t>病毒的发现</a:t>
            </a:r>
          </a:p>
        </p:txBody>
      </p:sp>
      <p:sp>
        <p:nvSpPr>
          <p:cNvPr id="16388" name="矩形 9218"/>
          <p:cNvSpPr>
            <a:spLocks noChangeArrowheads="1"/>
          </p:cNvSpPr>
          <p:nvPr/>
        </p:nvSpPr>
        <p:spPr bwMode="auto">
          <a:xfrm>
            <a:off x="1584325" y="1773238"/>
            <a:ext cx="61563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0000"/>
                </a:solidFill>
              </a:rPr>
              <a:t>welcome to use these PowerPoint templates, New Content design, 10 years experience</a:t>
            </a:r>
          </a:p>
        </p:txBody>
      </p:sp>
      <p:pic>
        <p:nvPicPr>
          <p:cNvPr id="9226" name="图片 922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5138" y="1603375"/>
            <a:ext cx="146367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27" name="组合 9226"/>
          <p:cNvGrpSpPr>
            <a:grpSpLocks/>
          </p:cNvGrpSpPr>
          <p:nvPr/>
        </p:nvGrpSpPr>
        <p:grpSpPr bwMode="auto">
          <a:xfrm>
            <a:off x="2690813" y="1284288"/>
            <a:ext cx="1346200" cy="2895600"/>
            <a:chOff x="1488" y="768"/>
            <a:chExt cx="848" cy="1824"/>
          </a:xfrm>
        </p:grpSpPr>
        <p:sp>
          <p:nvSpPr>
            <p:cNvPr id="9228" name="文本框 9227"/>
            <p:cNvSpPr txBox="1"/>
            <p:nvPr/>
          </p:nvSpPr>
          <p:spPr>
            <a:xfrm>
              <a:off x="1584" y="768"/>
              <a:ext cx="75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200" b="1" dirty="0">
                  <a:solidFill>
                    <a:srgbClr val="80008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</a:rPr>
                <a:t>过滤</a:t>
              </a:r>
            </a:p>
          </p:txBody>
        </p:sp>
        <p:pic>
          <p:nvPicPr>
            <p:cNvPr id="16417" name="图片 9228" descr="s5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88" y="1152"/>
              <a:ext cx="816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230" name="图片 922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24413" y="1665288"/>
            <a:ext cx="1296987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1" name="图片 923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5613" y="1741488"/>
            <a:ext cx="1447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2" name="右箭头 9231"/>
          <p:cNvSpPr>
            <a:spLocks noChangeArrowheads="1"/>
          </p:cNvSpPr>
          <p:nvPr/>
        </p:nvSpPr>
        <p:spPr bwMode="auto">
          <a:xfrm>
            <a:off x="6196013" y="2655888"/>
            <a:ext cx="533400" cy="6096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tx2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33" name="组合 9232"/>
          <p:cNvGrpSpPr>
            <a:grpSpLocks/>
          </p:cNvGrpSpPr>
          <p:nvPr/>
        </p:nvGrpSpPr>
        <p:grpSpPr bwMode="auto">
          <a:xfrm>
            <a:off x="4062413" y="1817688"/>
            <a:ext cx="671512" cy="1447800"/>
            <a:chOff x="2553" y="2016"/>
            <a:chExt cx="423" cy="912"/>
          </a:xfrm>
        </p:grpSpPr>
        <p:sp>
          <p:nvSpPr>
            <p:cNvPr id="9234" name="文本框 9233"/>
            <p:cNvSpPr txBox="1"/>
            <p:nvPr/>
          </p:nvSpPr>
          <p:spPr>
            <a:xfrm>
              <a:off x="2553" y="2016"/>
              <a:ext cx="423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200" b="1" dirty="0">
                  <a:solidFill>
                    <a:srgbClr val="80008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</a:rPr>
                <a:t>汁液</a:t>
              </a:r>
            </a:p>
          </p:txBody>
        </p:sp>
        <p:sp>
          <p:nvSpPr>
            <p:cNvPr id="16415" name="右箭头 9234"/>
            <p:cNvSpPr>
              <a:spLocks noChangeArrowheads="1"/>
            </p:cNvSpPr>
            <p:nvPr/>
          </p:nvSpPr>
          <p:spPr bwMode="auto">
            <a:xfrm>
              <a:off x="2592" y="2544"/>
              <a:ext cx="336" cy="384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chemeClr val="tx2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36" name="组合 9235"/>
          <p:cNvGrpSpPr>
            <a:grpSpLocks/>
          </p:cNvGrpSpPr>
          <p:nvPr/>
        </p:nvGrpSpPr>
        <p:grpSpPr bwMode="auto">
          <a:xfrm>
            <a:off x="1928813" y="1817688"/>
            <a:ext cx="671512" cy="1447800"/>
            <a:chOff x="1305" y="1968"/>
            <a:chExt cx="423" cy="912"/>
          </a:xfrm>
        </p:grpSpPr>
        <p:sp>
          <p:nvSpPr>
            <p:cNvPr id="9237" name="文本框 9236"/>
            <p:cNvSpPr txBox="1"/>
            <p:nvPr/>
          </p:nvSpPr>
          <p:spPr>
            <a:xfrm>
              <a:off x="1305" y="1968"/>
              <a:ext cx="423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200" b="1" dirty="0">
                  <a:solidFill>
                    <a:srgbClr val="80008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</a:rPr>
                <a:t>汁液</a:t>
              </a:r>
            </a:p>
          </p:txBody>
        </p:sp>
        <p:sp>
          <p:nvSpPr>
            <p:cNvPr id="16413" name="右箭头 9237"/>
            <p:cNvSpPr>
              <a:spLocks noChangeArrowheads="1"/>
            </p:cNvSpPr>
            <p:nvPr/>
          </p:nvSpPr>
          <p:spPr bwMode="auto">
            <a:xfrm>
              <a:off x="1344" y="2496"/>
              <a:ext cx="336" cy="384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chemeClr val="tx2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39" name="文本框 9238"/>
          <p:cNvSpPr txBox="1">
            <a:spLocks noChangeArrowheads="1"/>
          </p:cNvSpPr>
          <p:nvPr/>
        </p:nvSpPr>
        <p:spPr bwMode="auto">
          <a:xfrm>
            <a:off x="463550" y="4041775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患病的烟草叶片</a:t>
            </a:r>
          </a:p>
        </p:txBody>
      </p:sp>
      <p:sp>
        <p:nvSpPr>
          <p:cNvPr id="9240" name="文本框 9239"/>
          <p:cNvSpPr txBox="1">
            <a:spLocks noChangeArrowheads="1"/>
          </p:cNvSpPr>
          <p:nvPr/>
        </p:nvSpPr>
        <p:spPr bwMode="auto">
          <a:xfrm>
            <a:off x="4595813" y="4027488"/>
            <a:ext cx="1828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健康的烟草叶片</a:t>
            </a:r>
          </a:p>
        </p:txBody>
      </p:sp>
      <p:sp>
        <p:nvSpPr>
          <p:cNvPr id="9241" name="文本框 9240"/>
          <p:cNvSpPr txBox="1">
            <a:spLocks noChangeArrowheads="1"/>
          </p:cNvSpPr>
          <p:nvPr/>
        </p:nvSpPr>
        <p:spPr bwMode="auto">
          <a:xfrm>
            <a:off x="6805613" y="4027488"/>
            <a:ext cx="1828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患病的烟草叶片</a:t>
            </a:r>
          </a:p>
        </p:txBody>
      </p:sp>
      <p:sp>
        <p:nvSpPr>
          <p:cNvPr id="9242" name="文本框 9241"/>
          <p:cNvSpPr txBox="1">
            <a:spLocks noChangeArrowheads="1"/>
          </p:cNvSpPr>
          <p:nvPr/>
        </p:nvSpPr>
        <p:spPr bwMode="auto">
          <a:xfrm>
            <a:off x="2690813" y="4179888"/>
            <a:ext cx="1447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细菌过滤器</a:t>
            </a:r>
          </a:p>
        </p:txBody>
      </p:sp>
      <p:grpSp>
        <p:nvGrpSpPr>
          <p:cNvPr id="9243" name="组合 9242"/>
          <p:cNvGrpSpPr>
            <a:grpSpLocks/>
          </p:cNvGrpSpPr>
          <p:nvPr/>
        </p:nvGrpSpPr>
        <p:grpSpPr bwMode="auto">
          <a:xfrm>
            <a:off x="754063" y="1808163"/>
            <a:ext cx="7862887" cy="4248150"/>
            <a:chOff x="385" y="1275"/>
            <a:chExt cx="4953" cy="2676"/>
          </a:xfrm>
        </p:grpSpPr>
        <p:sp>
          <p:nvSpPr>
            <p:cNvPr id="16408" name="矩形 9243"/>
            <p:cNvSpPr>
              <a:spLocks noChangeArrowheads="1"/>
            </p:cNvSpPr>
            <p:nvPr/>
          </p:nvSpPr>
          <p:spPr bwMode="auto">
            <a:xfrm>
              <a:off x="385" y="3203"/>
              <a:ext cx="4808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Clr>
                  <a:srgbClr val="FF0000"/>
                </a:buClr>
                <a:buFont typeface="Wingdings" pitchFamily="2" charset="2"/>
                <a:buChar char="u"/>
              </a:pPr>
              <a:r>
                <a:rPr lang="zh-CN" altLang="en-US" sz="2400"/>
                <a:t>伊万诺夫斯基把这种病原体叫做 “滤过性病毒”。</a:t>
              </a:r>
            </a:p>
            <a:p>
              <a:pPr>
                <a:buClr>
                  <a:srgbClr val="FF0000"/>
                </a:buClr>
                <a:buFont typeface="Wingdings" pitchFamily="2" charset="2"/>
                <a:buChar char="u"/>
              </a:pPr>
              <a:r>
                <a:rPr lang="en-US" altLang="zh-CN" sz="2400"/>
                <a:t>20</a:t>
              </a:r>
              <a:r>
                <a:rPr lang="zh-CN" altLang="en-US" sz="2400"/>
                <a:t>世纪初 ，科学家首次用</a:t>
              </a:r>
              <a:r>
                <a:rPr lang="zh-CN" altLang="en-US" sz="2400" b="1">
                  <a:solidFill>
                    <a:srgbClr val="FF0000"/>
                  </a:solidFill>
                </a:rPr>
                <a:t>电子显微镜</a:t>
              </a:r>
              <a:r>
                <a:rPr lang="zh-CN" altLang="en-US" sz="2400"/>
                <a:t>观察到烟草花叶病毒是一种杆状颗粒。</a:t>
              </a:r>
            </a:p>
          </p:txBody>
        </p:sp>
        <p:grpSp>
          <p:nvGrpSpPr>
            <p:cNvPr id="16409" name="组合 9244"/>
            <p:cNvGrpSpPr>
              <a:grpSpLocks/>
            </p:cNvGrpSpPr>
            <p:nvPr/>
          </p:nvGrpSpPr>
          <p:grpSpPr bwMode="auto">
            <a:xfrm>
              <a:off x="2948" y="1275"/>
              <a:ext cx="2390" cy="1632"/>
              <a:chOff x="2948" y="1275"/>
              <a:chExt cx="2390" cy="1632"/>
            </a:xfrm>
          </p:grpSpPr>
          <p:pic>
            <p:nvPicPr>
              <p:cNvPr id="16410" name="图片 9245" descr="烟草花叶病毒"/>
              <p:cNvPicPr>
                <a:picLocks noChangeAspect="1"/>
              </p:cNvPicPr>
              <p:nvPr/>
            </p:nvPicPr>
            <p:blipFill>
              <a:blip r:embed="rId6"/>
              <a:srcRect l="22388" r="19403"/>
              <a:stretch>
                <a:fillRect/>
              </a:stretch>
            </p:blipFill>
            <p:spPr bwMode="auto">
              <a:xfrm>
                <a:off x="2948" y="1275"/>
                <a:ext cx="1974" cy="1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411" name="文本框 9246"/>
              <p:cNvSpPr txBox="1">
                <a:spLocks noChangeArrowheads="1"/>
              </p:cNvSpPr>
              <p:nvPr/>
            </p:nvSpPr>
            <p:spPr bwMode="auto">
              <a:xfrm>
                <a:off x="4944" y="1434"/>
                <a:ext cx="394" cy="143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Clr>
                    <a:srgbClr val="000000"/>
                  </a:buClr>
                </a:pPr>
                <a:r>
                  <a:rPr lang="zh-CN" altLang="en-US" sz="2400">
                    <a:solidFill>
                      <a:schemeClr val="accent2"/>
                    </a:solidFill>
                    <a:latin typeface="Times New Roman" pitchFamily="18" charset="0"/>
                    <a:ea typeface="黑体" pitchFamily="49" charset="-122"/>
                  </a:rPr>
                  <a:t>烟草花叶病毒</a:t>
                </a:r>
              </a:p>
            </p:txBody>
          </p:sp>
        </p:grpSp>
      </p:grpSp>
      <p:sp>
        <p:nvSpPr>
          <p:cNvPr id="16401" name="标题 9217"/>
          <p:cNvSpPr>
            <a:spLocks noGrp="1"/>
          </p:cNvSpPr>
          <p:nvPr>
            <p:ph type="title" idx="4294967295"/>
          </p:nvPr>
        </p:nvSpPr>
        <p:spPr>
          <a:xfrm>
            <a:off x="973138" y="5727700"/>
            <a:ext cx="7426325" cy="1143000"/>
          </a:xfrm>
        </p:spPr>
        <p:txBody>
          <a:bodyPr/>
          <a:lstStyle/>
          <a:p>
            <a:r>
              <a:rPr lang="zh-CN" altLang="en-US" sz="3600" b="1">
                <a:solidFill>
                  <a:srgbClr val="FF0000"/>
                </a:solidFill>
                <a:latin typeface="宋体" charset="-122"/>
              </a:rPr>
              <a:t>伊万诺夫斯基的实验</a:t>
            </a:r>
          </a:p>
        </p:txBody>
      </p:sp>
      <p:sp>
        <p:nvSpPr>
          <p:cNvPr id="6" name="矩形 5"/>
          <p:cNvSpPr/>
          <p:nvPr/>
        </p:nvSpPr>
        <p:spPr>
          <a:xfrm>
            <a:off x="1692275" y="1844675"/>
            <a:ext cx="1079500" cy="86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1893888" y="1801813"/>
            <a:ext cx="671512" cy="1447800"/>
            <a:chOff x="2553" y="2016"/>
            <a:chExt cx="423" cy="912"/>
          </a:xfrm>
        </p:grpSpPr>
        <p:sp>
          <p:nvSpPr>
            <p:cNvPr id="8" name="文本框 7"/>
            <p:cNvSpPr txBox="1"/>
            <p:nvPr/>
          </p:nvSpPr>
          <p:spPr>
            <a:xfrm>
              <a:off x="2553" y="2016"/>
              <a:ext cx="423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200" b="1" dirty="0">
                  <a:solidFill>
                    <a:srgbClr val="80008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</a:rPr>
                <a:t>汁液</a:t>
              </a:r>
            </a:p>
          </p:txBody>
        </p:sp>
        <p:sp>
          <p:nvSpPr>
            <p:cNvPr id="16407" name="右箭头 8"/>
            <p:cNvSpPr>
              <a:spLocks noChangeArrowheads="1"/>
            </p:cNvSpPr>
            <p:nvPr/>
          </p:nvSpPr>
          <p:spPr bwMode="auto">
            <a:xfrm>
              <a:off x="2592" y="2544"/>
              <a:ext cx="336" cy="384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chemeClr val="tx2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3995738" y="1844675"/>
            <a:ext cx="865187" cy="936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100513" y="1785938"/>
            <a:ext cx="671512" cy="914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80008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汁液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6" grpId="0"/>
      <p:bldP spid="9239" grpId="0"/>
      <p:bldP spid="9240" grpId="0"/>
      <p:bldP spid="9241" grpId="0"/>
      <p:bldP spid="92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文本框 10242"/>
          <p:cNvSpPr txBox="1"/>
          <p:nvPr/>
        </p:nvSpPr>
        <p:spPr>
          <a:xfrm>
            <a:off x="4284663" y="728663"/>
            <a:ext cx="1371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defRPr/>
            </a:pPr>
            <a:r>
              <a:rPr lang="zh-CN" altLang="en-US" sz="6000" b="1">
                <a:solidFill>
                  <a:srgbClr val="80008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小</a:t>
            </a:r>
          </a:p>
        </p:txBody>
      </p:sp>
      <p:sp>
        <p:nvSpPr>
          <p:cNvPr id="10244" name="文本框 10243"/>
          <p:cNvSpPr txBox="1"/>
          <p:nvPr/>
        </p:nvSpPr>
        <p:spPr>
          <a:xfrm>
            <a:off x="381000" y="1905000"/>
            <a:ext cx="8229600" cy="558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defRPr/>
            </a:pP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大约</a:t>
            </a:r>
            <a:r>
              <a:rPr lang="en-US" altLang="zh-CN" sz="3600" b="1" i="1" dirty="0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10</a:t>
            </a:r>
            <a:r>
              <a:rPr lang="zh-CN" altLang="en-US" sz="3600" b="1" i="1" dirty="0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亿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个细菌等于一颗小米粒大</a:t>
            </a:r>
          </a:p>
          <a:p>
            <a:pPr>
              <a:spcBef>
                <a:spcPct val="50000"/>
              </a:spcBef>
              <a:buClr>
                <a:srgbClr val="000000"/>
              </a:buClr>
              <a:defRPr/>
            </a:pP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  大约</a:t>
            </a:r>
            <a:r>
              <a:rPr lang="en-US" altLang="zh-CN" sz="3600" b="1" i="1" dirty="0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3600" b="1" i="1" dirty="0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万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个病毒等于一个细菌大</a:t>
            </a:r>
          </a:p>
          <a:p>
            <a:pPr>
              <a:spcBef>
                <a:spcPct val="50000"/>
              </a:spcBef>
              <a:buClr>
                <a:srgbClr val="000000"/>
              </a:buClr>
              <a:defRPr/>
            </a:pP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  一个病毒的大小约为</a:t>
            </a:r>
            <a:r>
              <a:rPr lang="en-US" altLang="zh-CN" sz="3600" b="1" i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10</a:t>
            </a:r>
            <a:r>
              <a:rPr lang="zh-CN" altLang="en-US" sz="3600" b="1" i="1" dirty="0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～</a:t>
            </a:r>
            <a:r>
              <a:rPr lang="en-US" altLang="zh-CN" sz="3600" b="1" i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300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纳米</a:t>
            </a:r>
          </a:p>
          <a:p>
            <a:pPr>
              <a:spcBef>
                <a:spcPct val="50000"/>
              </a:spcBef>
              <a:buClr>
                <a:srgbClr val="000000"/>
              </a:buClr>
              <a:defRPr/>
            </a:pP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 （</a:t>
            </a: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纳米</a:t>
            </a: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=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一百万分之一毫米）</a:t>
            </a:r>
          </a:p>
          <a:p>
            <a:pPr>
              <a:spcBef>
                <a:spcPct val="50000"/>
              </a:spcBef>
              <a:buClr>
                <a:srgbClr val="000000"/>
              </a:buClr>
              <a:defRPr/>
            </a:pP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  <a:buClr>
                <a:srgbClr val="000000"/>
              </a:buClr>
              <a:defRPr/>
            </a:pP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</a:p>
          <a:p>
            <a:pPr>
              <a:spcBef>
                <a:spcPct val="50000"/>
              </a:spcBef>
              <a:buClr>
                <a:srgbClr val="000000"/>
              </a:buClr>
              <a:defRPr/>
            </a:pP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</a:p>
        </p:txBody>
      </p:sp>
      <p:pic>
        <p:nvPicPr>
          <p:cNvPr id="10245" name="图片 10244" descr="gth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27650" y="873125"/>
            <a:ext cx="990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468313" y="695325"/>
            <a:ext cx="2160587" cy="5032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413" name="文本框 4"/>
          <p:cNvSpPr txBox="1">
            <a:spLocks noChangeArrowheads="1"/>
          </p:cNvSpPr>
          <p:nvPr/>
        </p:nvSpPr>
        <p:spPr bwMode="auto">
          <a:xfrm>
            <a:off x="585788" y="725488"/>
            <a:ext cx="19637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/>
                <a:ea typeface="华文楷体"/>
                <a:cs typeface="华文楷体"/>
                <a:sym typeface="+mn-ea"/>
              </a:rPr>
              <a:t>病毒的特征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126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66850"/>
            <a:ext cx="9144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文本框 11266"/>
          <p:cNvSpPr txBox="1">
            <a:spLocks noChangeArrowheads="1"/>
          </p:cNvSpPr>
          <p:nvPr/>
        </p:nvSpPr>
        <p:spPr bwMode="auto">
          <a:xfrm>
            <a:off x="6589713" y="2414588"/>
            <a:ext cx="1943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ahoma" pitchFamily="34" charset="0"/>
              </a:rPr>
              <a:t>球形</a:t>
            </a:r>
          </a:p>
        </p:txBody>
      </p:sp>
      <p:sp>
        <p:nvSpPr>
          <p:cNvPr id="11268" name="文本框 11267"/>
          <p:cNvSpPr txBox="1">
            <a:spLocks noChangeArrowheads="1"/>
          </p:cNvSpPr>
          <p:nvPr/>
        </p:nvSpPr>
        <p:spPr bwMode="auto">
          <a:xfrm>
            <a:off x="395288" y="3641725"/>
            <a:ext cx="14398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ahoma" pitchFamily="34" charset="0"/>
              </a:rPr>
              <a:t>杆形</a:t>
            </a:r>
          </a:p>
        </p:txBody>
      </p:sp>
      <p:sp>
        <p:nvSpPr>
          <p:cNvPr id="11269" name="文本框 11268"/>
          <p:cNvSpPr txBox="1">
            <a:spLocks noChangeArrowheads="1"/>
          </p:cNvSpPr>
          <p:nvPr/>
        </p:nvSpPr>
        <p:spPr bwMode="auto">
          <a:xfrm>
            <a:off x="6516688" y="3713163"/>
            <a:ext cx="2016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ahoma" pitchFamily="34" charset="0"/>
              </a:rPr>
              <a:t>蝌蚪形</a:t>
            </a:r>
          </a:p>
        </p:txBody>
      </p:sp>
      <p:sp>
        <p:nvSpPr>
          <p:cNvPr id="18437" name="文本框 11270"/>
          <p:cNvSpPr txBox="1">
            <a:spLocks noChangeArrowheads="1"/>
          </p:cNvSpPr>
          <p:nvPr/>
        </p:nvSpPr>
        <p:spPr bwMode="auto">
          <a:xfrm>
            <a:off x="2032000" y="3344863"/>
            <a:ext cx="5080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00" b="1">
                <a:solidFill>
                  <a:srgbClr val="FFFFFF"/>
                </a:solidFill>
                <a:latin typeface="宋体" charset="-122"/>
                <a:sym typeface="宋体" charset="-122"/>
              </a:rPr>
              <a:t>学科网 </a:t>
            </a:r>
          </a:p>
        </p:txBody>
      </p:sp>
      <p:sp>
        <p:nvSpPr>
          <p:cNvPr id="4" name="矩形 3"/>
          <p:cNvSpPr/>
          <p:nvPr/>
        </p:nvSpPr>
        <p:spPr>
          <a:xfrm>
            <a:off x="38100" y="622300"/>
            <a:ext cx="2159000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439" name="文本框 4"/>
          <p:cNvSpPr txBox="1">
            <a:spLocks noChangeArrowheads="1"/>
          </p:cNvSpPr>
          <p:nvPr/>
        </p:nvSpPr>
        <p:spPr bwMode="auto">
          <a:xfrm>
            <a:off x="155575" y="654050"/>
            <a:ext cx="19637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/>
                <a:ea typeface="华文楷体"/>
                <a:cs typeface="华文楷体"/>
                <a:sym typeface="+mn-ea"/>
              </a:rPr>
              <a:t>病毒的形态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86" name="图片 11285" descr="2007220020112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4038" y="839788"/>
            <a:ext cx="7842250" cy="523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5130" y="107950"/>
            <a:ext cx="2019300" cy="11887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bliqueTopLeft"/>
              <a:lightRig rig="soft" dir="t">
                <a:rot lat="0" lon="0" rev="0"/>
              </a:lightRig>
            </a:scene3d>
            <a:sp3d extrusionH="336550" prstMaterial="plastic">
              <a:extrusionClr>
                <a:srgbClr val="77DEFB"/>
              </a:extrusionClr>
            </a:sp3d>
          </a:bodyPr>
          <a:lstStyle/>
          <a:p>
            <a:pPr algn="ctr">
              <a:defRPr/>
            </a:pPr>
            <a:r>
              <a:rPr lang="zh-CN" altLang="en-US" sz="7200" b="1">
                <a:blipFill>
                  <a:blip r:embed="rId2"/>
                  <a:tile tx="-57150" ty="355600" algn="ctr"/>
                </a:blipFill>
                <a:effectLst>
                  <a:outerShdw blurRad="60007" dist="310007" dir="7680000" sy="30000" kx="1300200" algn="ctr" rotWithShape="0">
                    <a:srgbClr val="5B9BD5">
                      <a:alpha val="32000"/>
                      <a:lumMod val="50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思考</a:t>
            </a:r>
          </a:p>
        </p:txBody>
      </p:sp>
      <p:sp>
        <p:nvSpPr>
          <p:cNvPr id="20482" name="文本框 99"/>
          <p:cNvSpPr txBox="1">
            <a:spLocks noChangeArrowheads="1"/>
          </p:cNvSpPr>
          <p:nvPr/>
        </p:nvSpPr>
        <p:spPr bwMode="auto">
          <a:xfrm>
            <a:off x="1601788" y="2287588"/>
            <a:ext cx="633730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华文楷体"/>
                <a:ea typeface="华文楷体"/>
                <a:cs typeface="华文楷体"/>
              </a:rPr>
              <a:t>病毒的结构与我们所学的植物、动物细胞结构一样吗？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2289"/>
          <p:cNvSpPr txBox="1"/>
          <p:nvPr/>
        </p:nvSpPr>
        <p:spPr>
          <a:xfrm>
            <a:off x="1160463" y="1501775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0" hangingPunct="0">
              <a:buClr>
                <a:srgbClr val="000000"/>
              </a:buClr>
              <a:defRPr/>
            </a:pPr>
            <a:r>
              <a:rPr lang="zh-CN" altLang="en-US" sz="24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蛋白质外壳</a:t>
            </a:r>
          </a:p>
        </p:txBody>
      </p:sp>
      <p:sp>
        <p:nvSpPr>
          <p:cNvPr id="12291" name="文本框 12290"/>
          <p:cNvSpPr txBox="1"/>
          <p:nvPr/>
        </p:nvSpPr>
        <p:spPr>
          <a:xfrm>
            <a:off x="1155700" y="2187575"/>
            <a:ext cx="3657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0" hangingPunct="0">
              <a:buClr>
                <a:srgbClr val="000000"/>
              </a:buClr>
              <a:defRPr/>
            </a:pPr>
            <a:r>
              <a:rPr lang="zh-CN" altLang="en-US" sz="24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遗传物质核酸</a:t>
            </a:r>
          </a:p>
        </p:txBody>
      </p:sp>
      <p:sp>
        <p:nvSpPr>
          <p:cNvPr id="12293" name="文本框 12292"/>
          <p:cNvSpPr txBox="1"/>
          <p:nvPr/>
        </p:nvSpPr>
        <p:spPr>
          <a:xfrm>
            <a:off x="1674813" y="1098550"/>
            <a:ext cx="40386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0" hangingPunct="0">
              <a:buClr>
                <a:srgbClr val="000000"/>
              </a:buClr>
              <a:defRPr/>
            </a:pPr>
            <a:r>
              <a:rPr lang="en-US" altLang="zh-CN" sz="2800" b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无细胞结构</a:t>
            </a:r>
          </a:p>
        </p:txBody>
      </p:sp>
      <p:pic>
        <p:nvPicPr>
          <p:cNvPr id="21508" name="图片 12293" descr="virustru"/>
          <p:cNvPicPr>
            <a:picLocks noChangeAspect="1"/>
          </p:cNvPicPr>
          <p:nvPr/>
        </p:nvPicPr>
        <p:blipFill>
          <a:blip r:embed="rId2"/>
          <a:srcRect l="9677" r="12903"/>
          <a:stretch>
            <a:fillRect/>
          </a:stretch>
        </p:blipFill>
        <p:spPr bwMode="auto">
          <a:xfrm>
            <a:off x="5638800" y="1066800"/>
            <a:ext cx="206692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左大括号 12294"/>
          <p:cNvSpPr>
            <a:spLocks/>
          </p:cNvSpPr>
          <p:nvPr/>
        </p:nvSpPr>
        <p:spPr bwMode="auto">
          <a:xfrm>
            <a:off x="931863" y="1587500"/>
            <a:ext cx="228600" cy="914400"/>
          </a:xfrm>
          <a:prstGeom prst="leftBrace">
            <a:avLst>
              <a:gd name="adj1" fmla="val 33333"/>
              <a:gd name="adj2" fmla="val 50000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6" name="矩形 12295"/>
          <p:cNvSpPr/>
          <p:nvPr/>
        </p:nvSpPr>
        <p:spPr>
          <a:xfrm>
            <a:off x="5410200" y="3657600"/>
            <a:ext cx="232568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病毒的典型结构</a:t>
            </a:r>
          </a:p>
        </p:txBody>
      </p:sp>
      <p:sp>
        <p:nvSpPr>
          <p:cNvPr id="12297" name="直接连接符 12296"/>
          <p:cNvSpPr>
            <a:spLocks noChangeShapeType="1"/>
          </p:cNvSpPr>
          <p:nvPr/>
        </p:nvSpPr>
        <p:spPr bwMode="auto">
          <a:xfrm>
            <a:off x="4419600" y="1447800"/>
            <a:ext cx="20574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直接连接符 12297"/>
          <p:cNvSpPr>
            <a:spLocks noChangeShapeType="1"/>
          </p:cNvSpPr>
          <p:nvPr/>
        </p:nvSpPr>
        <p:spPr bwMode="auto">
          <a:xfrm rot="-900000">
            <a:off x="4495800" y="1752600"/>
            <a:ext cx="2055813" cy="558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1" name="椭圆形标注 12300"/>
          <p:cNvSpPr>
            <a:spLocks noChangeArrowheads="1"/>
          </p:cNvSpPr>
          <p:nvPr/>
        </p:nvSpPr>
        <p:spPr bwMode="auto">
          <a:xfrm>
            <a:off x="1763713" y="2492375"/>
            <a:ext cx="3733800" cy="1676400"/>
          </a:xfrm>
          <a:prstGeom prst="wedgeEllipseCallout">
            <a:avLst>
              <a:gd name="adj1" fmla="val -35801"/>
              <a:gd name="adj2" fmla="val 5710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400" b="1"/>
              <a:t>与动植物细胞相比，病毒在结构上最典形的特点是什么？</a:t>
            </a:r>
          </a:p>
          <a:p>
            <a:pPr algn="ctr"/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180975" y="479425"/>
            <a:ext cx="2160588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515" name="文本框 4"/>
          <p:cNvSpPr txBox="1">
            <a:spLocks noChangeArrowheads="1"/>
          </p:cNvSpPr>
          <p:nvPr/>
        </p:nvSpPr>
        <p:spPr bwMode="auto">
          <a:xfrm>
            <a:off x="298450" y="511175"/>
            <a:ext cx="19653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/>
                <a:ea typeface="华文楷体"/>
                <a:cs typeface="华文楷体"/>
                <a:sym typeface="+mn-ea"/>
              </a:rPr>
              <a:t>病毒的结构</a:t>
            </a:r>
          </a:p>
        </p:txBody>
      </p:sp>
      <p:pic>
        <p:nvPicPr>
          <p:cNvPr id="9" name="图片 8" descr="2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" y="4005263"/>
            <a:ext cx="2590800" cy="254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2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8038" y="4400550"/>
            <a:ext cx="274320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3" grpId="0"/>
      <p:bldP spid="12297" grpId="0" animBg="1"/>
      <p:bldP spid="12298" grpId="0" animBg="1"/>
      <p:bldP spid="1230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文本框 16387"/>
          <p:cNvSpPr txBox="1">
            <a:spLocks noChangeArrowheads="1"/>
          </p:cNvSpPr>
          <p:nvPr/>
        </p:nvSpPr>
        <p:spPr bwMode="auto">
          <a:xfrm>
            <a:off x="1114425" y="1989138"/>
            <a:ext cx="7183438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华文楷体"/>
                <a:ea typeface="华文楷体"/>
                <a:cs typeface="华文楷体"/>
              </a:rPr>
              <a:t>一种生物生活于另一种生物的体内或体表，并从后者摄取营养以维持生活的现象。前者称“寄生物”，后者称“寄主”</a:t>
            </a:r>
          </a:p>
        </p:txBody>
      </p:sp>
      <p:sp>
        <p:nvSpPr>
          <p:cNvPr id="16389" name="矩形 16388"/>
          <p:cNvSpPr>
            <a:spLocks noChangeArrowheads="1"/>
          </p:cNvSpPr>
          <p:nvPr/>
        </p:nvSpPr>
        <p:spPr bwMode="auto">
          <a:xfrm>
            <a:off x="1219200" y="3648075"/>
            <a:ext cx="56149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(       )</a:t>
            </a:r>
            <a:r>
              <a:rPr lang="zh-CN" altLang="en-US" sz="32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在其他生物的活细胞里。</a:t>
            </a:r>
          </a:p>
        </p:txBody>
      </p:sp>
      <p:sp>
        <p:nvSpPr>
          <p:cNvPr id="16390" name="矩形 16389"/>
          <p:cNvSpPr>
            <a:spLocks noChangeArrowheads="1"/>
          </p:cNvSpPr>
          <p:nvPr/>
        </p:nvSpPr>
        <p:spPr bwMode="auto">
          <a:xfrm>
            <a:off x="1258888" y="3668713"/>
            <a:ext cx="1295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华文楷体"/>
                <a:ea typeface="华文楷体"/>
                <a:cs typeface="华文楷体"/>
              </a:rPr>
              <a:t>寄生</a:t>
            </a:r>
          </a:p>
        </p:txBody>
      </p:sp>
      <p:sp>
        <p:nvSpPr>
          <p:cNvPr id="22532" name="云形标注 16386"/>
          <p:cNvSpPr>
            <a:spLocks noChangeArrowheads="1"/>
          </p:cNvSpPr>
          <p:nvPr/>
        </p:nvSpPr>
        <p:spPr bwMode="auto">
          <a:xfrm rot="-1920000">
            <a:off x="-312738" y="723900"/>
            <a:ext cx="4062413" cy="963613"/>
          </a:xfrm>
          <a:prstGeom prst="cloudCallout">
            <a:avLst>
              <a:gd name="adj1" fmla="val 9236"/>
              <a:gd name="adj2" fmla="val 105944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4400">
                <a:solidFill>
                  <a:srgbClr val="CC0000"/>
                </a:solidFill>
                <a:latin typeface="Times New Roman" pitchFamily="18" charset="0"/>
                <a:ea typeface="隶书"/>
                <a:cs typeface="隶书"/>
              </a:rPr>
              <a:t>相关链接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5B8CC1"/>
      </a:accent1>
      <a:accent2>
        <a:srgbClr val="2A5682"/>
      </a:accent2>
      <a:accent3>
        <a:srgbClr val="FFFFFF"/>
      </a:accent3>
      <a:accent4>
        <a:srgbClr val="000000"/>
      </a:accent4>
      <a:accent5>
        <a:srgbClr val="B6C5DC"/>
      </a:accent5>
      <a:accent6>
        <a:srgbClr val="254C74"/>
      </a:accent6>
      <a:hlink>
        <a:srgbClr val="002850"/>
      </a:hlink>
      <a:folHlink>
        <a:srgbClr val="2A94FE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F59B8"/>
        </a:accent1>
        <a:accent2>
          <a:srgbClr val="884183"/>
        </a:accent2>
        <a:accent3>
          <a:srgbClr val="FFFFFF"/>
        </a:accent3>
        <a:accent4>
          <a:srgbClr val="000000"/>
        </a:accent4>
        <a:accent5>
          <a:srgbClr val="DCB5D8"/>
        </a:accent5>
        <a:accent6>
          <a:srgbClr val="7B3A76"/>
        </a:accent6>
        <a:hlink>
          <a:srgbClr val="371535"/>
        </a:hlink>
        <a:folHlink>
          <a:srgbClr val="C468B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0000F"/>
        </a:accent1>
        <a:accent2>
          <a:srgbClr val="BC000D"/>
        </a:accent2>
        <a:accent3>
          <a:srgbClr val="FFFFFF"/>
        </a:accent3>
        <a:accent4>
          <a:srgbClr val="000000"/>
        </a:accent4>
        <a:accent5>
          <a:srgbClr val="E4AAAA"/>
        </a:accent5>
        <a:accent6>
          <a:srgbClr val="AA000B"/>
        </a:accent6>
        <a:hlink>
          <a:srgbClr val="3A0004"/>
        </a:hlink>
        <a:folHlink>
          <a:srgbClr val="DA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9E0BE"/>
        </a:accent1>
        <a:accent2>
          <a:srgbClr val="D1D467"/>
        </a:accent2>
        <a:accent3>
          <a:srgbClr val="FFFFFF"/>
        </a:accent3>
        <a:accent4>
          <a:srgbClr val="000000"/>
        </a:accent4>
        <a:accent5>
          <a:srgbClr val="F2EDDB"/>
        </a:accent5>
        <a:accent6>
          <a:srgbClr val="BDC05D"/>
        </a:accent6>
        <a:hlink>
          <a:srgbClr val="3A3B11"/>
        </a:hlink>
        <a:folHlink>
          <a:srgbClr val="C4DF9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3A3B11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6AB"/>
        </a:accent5>
        <a:accent6>
          <a:srgbClr val="C54F00"/>
        </a:accent6>
        <a:hlink>
          <a:srgbClr val="963D00"/>
        </a:hlink>
        <a:folHlink>
          <a:srgbClr val="FFAD5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54D75"/>
        </a:accent6>
        <a:hlink>
          <a:srgbClr val="002850"/>
        </a:hlink>
        <a:folHlink>
          <a:srgbClr val="2A94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E78A2D"/>
        </a:accent6>
        <a:hlink>
          <a:srgbClr val="463900"/>
        </a:hlink>
        <a:folHlink>
          <a:srgbClr val="FFE6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FCC00"/>
        </a:accent1>
        <a:accent2>
          <a:srgbClr val="4F7913"/>
        </a:accent2>
        <a:accent3>
          <a:srgbClr val="FFFFFF"/>
        </a:accent3>
        <a:accent4>
          <a:srgbClr val="000000"/>
        </a:accent4>
        <a:accent5>
          <a:srgbClr val="BBE2AA"/>
        </a:accent5>
        <a:accent6>
          <a:srgbClr val="476D10"/>
        </a:accent6>
        <a:hlink>
          <a:srgbClr val="26420A"/>
        </a:hlink>
        <a:folHlink>
          <a:srgbClr val="7BD52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590</Words>
  <Paragraphs>82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演示文稿设计模板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微软雅黑</vt:lpstr>
      <vt:lpstr>Calibri</vt:lpstr>
      <vt:lpstr>Wingdings</vt:lpstr>
      <vt:lpstr>Times New Roman</vt:lpstr>
      <vt:lpstr>Tahoma</vt:lpstr>
      <vt:lpstr>华文行楷</vt:lpstr>
      <vt:lpstr>华文楷体</vt:lpstr>
      <vt:lpstr>+mn-ea</vt:lpstr>
      <vt:lpstr>黑体</vt:lpstr>
      <vt:lpstr>隶书</vt:lpstr>
      <vt:lpstr>默认设计模板</vt:lpstr>
      <vt:lpstr>默认设计模板</vt:lpstr>
      <vt:lpstr>古瓶荷花</vt:lpstr>
      <vt:lpstr>幻灯片 1</vt:lpstr>
      <vt:lpstr>幻灯片 2</vt:lpstr>
      <vt:lpstr>伊万诺夫斯基的实验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2010-08-26T17:14:00Z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