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7" r:id="rId3"/>
    <p:sldId id="285" r:id="rId4"/>
    <p:sldId id="286" r:id="rId5"/>
    <p:sldId id="258" r:id="rId6"/>
    <p:sldId id="287" r:id="rId7"/>
    <p:sldId id="259" r:id="rId8"/>
    <p:sldId id="260" r:id="rId9"/>
    <p:sldId id="261" r:id="rId10"/>
    <p:sldId id="262" r:id="rId11"/>
    <p:sldId id="273" r:id="rId12"/>
    <p:sldId id="274" r:id="rId13"/>
    <p:sldId id="263" r:id="rId14"/>
    <p:sldId id="264" r:id="rId15"/>
    <p:sldId id="265" r:id="rId16"/>
    <p:sldId id="266" r:id="rId17"/>
    <p:sldId id="267" r:id="rId18"/>
    <p:sldId id="269" r:id="rId19"/>
    <p:sldId id="270" r:id="rId20"/>
    <p:sldId id="275" r:id="rId21"/>
    <p:sldId id="280" r:id="rId22"/>
    <p:sldId id="281" r:id="rId23"/>
    <p:sldId id="282" r:id="rId24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F25A6-23FC-4A26-9C50-EAED676B82BB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06675-5376-4E5C-B18B-F36759F871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105AD-B3D5-4B33-B82B-4A3F91646518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6DDBC-2159-4590-9A03-082F219AAF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0662E-4F1A-4E04-AAF3-2477CD809A9C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F3D8F-5BE4-4310-9626-7BC4876BD3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AF670-CC04-494D-A711-061C83A79535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27470-C12C-45BE-905D-B3C5608DE3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71A33-07FC-45A8-8DF2-DB20537133D1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E34E6-0602-451A-972C-2362CFE355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85FC3-0B2D-4977-ACE8-928EB1E7122D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E7E4C-EAF1-4AF6-9CB3-DFA90D974A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843D5-A55A-4F18-8878-A4AFC933332D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E7570-A33D-4BA3-B9C7-2913CD0DF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 rtlCol="0">
            <a:normAutofit/>
          </a:bodyPr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E8F4C-6680-44A7-9A59-99E4969E5B0D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EA230-40F9-4AA0-A4AA-03FCE74E75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CFD23-6AF4-4A9B-971E-2558B161D24E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BE32C-BB5C-4F36-9449-FE5ECA1204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0BF9D-CC90-4610-A2C2-5AB3F6A153AE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07D03-254B-4D72-869A-BE926D008D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78FE7DE-88E0-42A7-B5DE-0277B00DA0D6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2C2767-FD43-4CD3-BE9F-3519309C6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sym typeface="微软雅黑" pitchFamily="34" charset="-122"/>
              </a:rPr>
              <a:t>细菌</a:t>
            </a:r>
          </a:p>
          <a:p>
            <a:pPr eaLnBrk="1" hangingPunct="1">
              <a:defRPr/>
            </a:pPr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>
            <a:spLocks noChangeArrowheads="1"/>
          </p:cNvSpPr>
          <p:nvPr/>
        </p:nvSpPr>
        <p:spPr bwMode="auto">
          <a:xfrm>
            <a:off x="738188" y="1336675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细菌的结构</a:t>
            </a:r>
          </a:p>
        </p:txBody>
      </p:sp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/>
          <a:srcRect t="5254"/>
          <a:stretch>
            <a:fillRect/>
          </a:stretch>
        </p:blipFill>
        <p:spPr bwMode="auto">
          <a:xfrm>
            <a:off x="1593850" y="1790700"/>
            <a:ext cx="4922838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6465888" y="23129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遗传物质</a:t>
            </a:r>
          </a:p>
        </p:txBody>
      </p:sp>
      <p:sp>
        <p:nvSpPr>
          <p:cNvPr id="21508" name="矩形 5"/>
          <p:cNvSpPr>
            <a:spLocks noChangeArrowheads="1"/>
          </p:cNvSpPr>
          <p:nvPr/>
        </p:nvSpPr>
        <p:spPr bwMode="auto">
          <a:xfrm>
            <a:off x="6465888" y="56483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纤毛</a:t>
            </a:r>
          </a:p>
        </p:txBody>
      </p: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6465888" y="3981450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细胞壁</a:t>
            </a:r>
          </a:p>
        </p:txBody>
      </p:sp>
      <p:sp>
        <p:nvSpPr>
          <p:cNvPr id="21510" name="矩形 7"/>
          <p:cNvSpPr>
            <a:spLocks noChangeArrowheads="1"/>
          </p:cNvSpPr>
          <p:nvPr/>
        </p:nvSpPr>
        <p:spPr bwMode="auto">
          <a:xfrm>
            <a:off x="6465888" y="48148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细胞膜</a:t>
            </a:r>
          </a:p>
        </p:txBody>
      </p:sp>
      <p:sp>
        <p:nvSpPr>
          <p:cNvPr id="21511" name="矩形 8"/>
          <p:cNvSpPr>
            <a:spLocks noChangeArrowheads="1"/>
          </p:cNvSpPr>
          <p:nvPr/>
        </p:nvSpPr>
        <p:spPr bwMode="auto">
          <a:xfrm>
            <a:off x="1014413" y="4651375"/>
            <a:ext cx="801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鞭毛</a:t>
            </a:r>
          </a:p>
        </p:txBody>
      </p:sp>
      <p:sp>
        <p:nvSpPr>
          <p:cNvPr id="21512" name="矩形 9"/>
          <p:cNvSpPr>
            <a:spLocks noChangeArrowheads="1"/>
          </p:cNvSpPr>
          <p:nvPr/>
        </p:nvSpPr>
        <p:spPr bwMode="auto">
          <a:xfrm>
            <a:off x="819150" y="35861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细胞质</a:t>
            </a:r>
          </a:p>
        </p:txBody>
      </p:sp>
      <p:sp>
        <p:nvSpPr>
          <p:cNvPr id="21513" name="矩形 10"/>
          <p:cNvSpPr>
            <a:spLocks noChangeArrowheads="1"/>
          </p:cNvSpPr>
          <p:nvPr/>
        </p:nvSpPr>
        <p:spPr bwMode="auto">
          <a:xfrm>
            <a:off x="6465888" y="31464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荚膜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5035550" y="2543175"/>
            <a:ext cx="1481138" cy="67786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21513" idx="1"/>
          </p:cNvCxnSpPr>
          <p:nvPr/>
        </p:nvCxnSpPr>
        <p:spPr>
          <a:xfrm flipV="1">
            <a:off x="5213350" y="3378200"/>
            <a:ext cx="1252538" cy="66992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21509" idx="1"/>
          </p:cNvCxnSpPr>
          <p:nvPr/>
        </p:nvCxnSpPr>
        <p:spPr>
          <a:xfrm flipV="1">
            <a:off x="5213350" y="4211638"/>
            <a:ext cx="1252538" cy="18256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21508" idx="1"/>
          </p:cNvCxnSpPr>
          <p:nvPr/>
        </p:nvCxnSpPr>
        <p:spPr>
          <a:xfrm>
            <a:off x="5213350" y="5045075"/>
            <a:ext cx="1252538" cy="83502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21510" idx="1"/>
          </p:cNvCxnSpPr>
          <p:nvPr/>
        </p:nvCxnSpPr>
        <p:spPr>
          <a:xfrm>
            <a:off x="5035550" y="4543425"/>
            <a:ext cx="1430338" cy="50165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1512" idx="3"/>
          </p:cNvCxnSpPr>
          <p:nvPr/>
        </p:nvCxnSpPr>
        <p:spPr>
          <a:xfrm>
            <a:off x="1927225" y="3816350"/>
            <a:ext cx="1812925" cy="72707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1511" idx="3"/>
          </p:cNvCxnSpPr>
          <p:nvPr/>
        </p:nvCxnSpPr>
        <p:spPr>
          <a:xfrm>
            <a:off x="1816100" y="4881563"/>
            <a:ext cx="720725" cy="58737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1439863" y="2854325"/>
            <a:ext cx="5207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细菌的结构</a:t>
            </a: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378200" y="3824288"/>
            <a:ext cx="35702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细胞壁、细胞膜、细胞质</a:t>
            </a: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2592388" y="14430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单细胞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2592388" y="4551363"/>
            <a:ext cx="6399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有遗传物质，但没有成形的细胞核，无叶绿体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036763" y="1674813"/>
            <a:ext cx="441325" cy="4135437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92388" y="32353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基本结构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92388" y="55800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特殊结构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4164013" y="5372100"/>
            <a:ext cx="441325" cy="876300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13275" y="51911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鞭毛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13275" y="60182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荚膜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792788" y="60182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保护作用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665788" y="5180013"/>
            <a:ext cx="2030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帮助细菌运动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340100" y="1912938"/>
            <a:ext cx="50466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有些细菌虽然相互连接成团或长链，但是其中每个细菌都是独立生活的。</a:t>
            </a:r>
          </a:p>
        </p:txBody>
      </p:sp>
      <p:pic>
        <p:nvPicPr>
          <p:cNvPr id="225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00" y="4989513"/>
            <a:ext cx="1643063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" grpId="0"/>
      <p:bldP spid="6" grpId="0"/>
      <p:bldP spid="36" grpId="0" animBg="1"/>
      <p:bldP spid="7" grpId="0"/>
      <p:bldP spid="8" grpId="0"/>
      <p:bldP spid="9" grpId="0"/>
      <p:bldP spid="10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549400" y="1668463"/>
            <a:ext cx="23383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细菌没有叶绿体</a:t>
            </a: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3952875" y="2032000"/>
            <a:ext cx="1700213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宋体"/>
              <a:ea typeface="宋体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4095750" y="1574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不可进行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5653088" y="1646238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光合作用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790575" y="47910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异养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85913" y="2335213"/>
            <a:ext cx="6435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不能直接利用无机物制造有机物，必须以外界环境中现成的有机物为“食物”。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933575" y="3759200"/>
            <a:ext cx="4940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腐生生活：依靠分解动物尸体、粪便和植物的枯枝落叶等获得有机物。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33575" y="5084763"/>
            <a:ext cx="4940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寄生生活：依靠从活的动植物体和人体内吸取有机养料。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620838" y="4359275"/>
            <a:ext cx="312737" cy="1325563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5400000">
            <a:off x="6295019" y="4012123"/>
            <a:ext cx="2982039" cy="18846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3563" name="矩形 26"/>
          <p:cNvSpPr>
            <a:spLocks noChangeArrowheads="1"/>
          </p:cNvSpPr>
          <p:nvPr/>
        </p:nvSpPr>
        <p:spPr bwMode="auto">
          <a:xfrm>
            <a:off x="698500" y="1668463"/>
            <a:ext cx="59531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细菌的生命活动</a:t>
            </a:r>
          </a:p>
        </p:txBody>
      </p:sp>
      <p:sp>
        <p:nvSpPr>
          <p:cNvPr id="23564" name="矩形 24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3565" name="矩形 27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3566" name="矩形 28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18" grpId="0"/>
      <p:bldP spid="2" grpId="0"/>
      <p:bldP spid="26" grpId="0"/>
      <p:bldP spid="3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819150" y="140652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细菌的生命活动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31863" y="2192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腐生生活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31863" y="29146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寄生生活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90813" y="2178050"/>
            <a:ext cx="3262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腐生菌，如枯草杆菌等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90813" y="2914650"/>
            <a:ext cx="3878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寄生菌，如结核分枝杆菌等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667500" y="2454275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角色：分解者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04342" y="3464078"/>
            <a:ext cx="3411680" cy="254511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/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70088" y="60118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枯草杆菌</a:t>
            </a:r>
            <a:endParaRPr lang="zh-CN" altLang="en-US">
              <a:latin typeface="Calibri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582253" y="3466310"/>
            <a:ext cx="3927644" cy="254511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/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40375" y="6008688"/>
            <a:ext cx="2030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结核分枝杆菌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>
            <a:spLocks noChangeArrowheads="1"/>
          </p:cNvSpPr>
          <p:nvPr/>
        </p:nvSpPr>
        <p:spPr bwMode="auto">
          <a:xfrm>
            <a:off x="819150" y="1501775"/>
            <a:ext cx="2622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细菌获得能量方式</a:t>
            </a:r>
          </a:p>
        </p:txBody>
      </p:sp>
      <p:grpSp>
        <p:nvGrpSpPr>
          <p:cNvPr id="25" name="Group 45"/>
          <p:cNvGrpSpPr>
            <a:grpSpLocks/>
          </p:cNvGrpSpPr>
          <p:nvPr/>
        </p:nvGrpSpPr>
        <p:grpSpPr bwMode="auto">
          <a:xfrm>
            <a:off x="881063" y="2160588"/>
            <a:ext cx="5032375" cy="3230562"/>
            <a:chOff x="793" y="2812"/>
            <a:chExt cx="3170" cy="2035"/>
          </a:xfrm>
        </p:grpSpPr>
        <p:sp>
          <p:nvSpPr>
            <p:cNvPr id="26" name="AutoShape 40"/>
            <p:cNvSpPr>
              <a:spLocks/>
            </p:cNvSpPr>
            <p:nvPr/>
          </p:nvSpPr>
          <p:spPr bwMode="auto">
            <a:xfrm>
              <a:off x="1985" y="2830"/>
              <a:ext cx="136" cy="1946"/>
            </a:xfrm>
            <a:prstGeom prst="leftBrace">
              <a:avLst>
                <a:gd name="adj1" fmla="val 38909"/>
                <a:gd name="adj2" fmla="val 50000"/>
              </a:avLst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kern="0">
                <a:solidFill>
                  <a:srgbClr val="C00000"/>
                </a:solidFill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endParaRPr>
            </a:p>
          </p:txBody>
        </p:sp>
        <p:grpSp>
          <p:nvGrpSpPr>
            <p:cNvPr id="25611" name="Group 44"/>
            <p:cNvGrpSpPr>
              <a:grpSpLocks/>
            </p:cNvGrpSpPr>
            <p:nvPr/>
          </p:nvGrpSpPr>
          <p:grpSpPr bwMode="auto">
            <a:xfrm>
              <a:off x="793" y="2812"/>
              <a:ext cx="3170" cy="2035"/>
              <a:chOff x="793" y="2812"/>
              <a:chExt cx="3170" cy="2035"/>
            </a:xfrm>
          </p:grpSpPr>
          <p:sp>
            <p:nvSpPr>
              <p:cNvPr id="25612" name="Text Box 39"/>
              <p:cNvSpPr txBox="1">
                <a:spLocks noChangeArrowheads="1"/>
              </p:cNvSpPr>
              <p:nvPr/>
            </p:nvSpPr>
            <p:spPr bwMode="auto">
              <a:xfrm>
                <a:off x="793" y="3294"/>
                <a:ext cx="1094" cy="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>
                    <a:latin typeface="微软雅黑" pitchFamily="34" charset="-122"/>
                    <a:ea typeface="微软雅黑" pitchFamily="34" charset="-122"/>
                  </a:rPr>
                  <a:t>分解有机物，获得能量</a:t>
                </a:r>
              </a:p>
            </p:txBody>
          </p:sp>
          <p:sp>
            <p:nvSpPr>
              <p:cNvPr id="25613" name="Text Box 41"/>
              <p:cNvSpPr txBox="1">
                <a:spLocks noChangeArrowheads="1"/>
              </p:cNvSpPr>
              <p:nvPr/>
            </p:nvSpPr>
            <p:spPr bwMode="auto">
              <a:xfrm>
                <a:off x="2238" y="2812"/>
                <a:ext cx="108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latin typeface="微软雅黑" pitchFamily="34" charset="-122"/>
                    <a:ea typeface="微软雅黑" pitchFamily="34" charset="-122"/>
                  </a:rPr>
                  <a:t>有氧条件下</a:t>
                </a:r>
              </a:p>
            </p:txBody>
          </p:sp>
          <p:sp>
            <p:nvSpPr>
              <p:cNvPr id="25614" name="Text Box 42"/>
              <p:cNvSpPr txBox="1">
                <a:spLocks noChangeArrowheads="1"/>
              </p:cNvSpPr>
              <p:nvPr/>
            </p:nvSpPr>
            <p:spPr bwMode="auto">
              <a:xfrm>
                <a:off x="2238" y="3657"/>
                <a:ext cx="108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latin typeface="微软雅黑" pitchFamily="34" charset="-122"/>
                    <a:ea typeface="微软雅黑" pitchFamily="34" charset="-122"/>
                  </a:rPr>
                  <a:t>无氧条件下</a:t>
                </a:r>
              </a:p>
            </p:txBody>
          </p:sp>
          <p:sp>
            <p:nvSpPr>
              <p:cNvPr id="25615" name="Text Box 43"/>
              <p:cNvSpPr txBox="1">
                <a:spLocks noChangeArrowheads="1"/>
              </p:cNvSpPr>
              <p:nvPr/>
            </p:nvSpPr>
            <p:spPr bwMode="auto">
              <a:xfrm>
                <a:off x="2238" y="4556"/>
                <a:ext cx="172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latin typeface="微软雅黑" pitchFamily="34" charset="-122"/>
                    <a:ea typeface="微软雅黑" pitchFamily="34" charset="-122"/>
                  </a:rPr>
                  <a:t>有氧、无氧条件下</a:t>
                </a:r>
              </a:p>
            </p:txBody>
          </p:sp>
        </p:grpSp>
      </p:grp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912813" y="5791200"/>
            <a:ext cx="6648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作用：能将有机物分解成无机物，同时放出能量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t="31212"/>
          <a:stretch/>
        </p:blipFill>
        <p:spPr bwMode="auto">
          <a:xfrm>
            <a:off x="5788684" y="1507108"/>
            <a:ext cx="2381250" cy="1362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t="28969"/>
          <a:stretch/>
        </p:blipFill>
        <p:spPr bwMode="auto">
          <a:xfrm>
            <a:off x="5788684" y="2990576"/>
            <a:ext cx="2381250" cy="12685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b="21501"/>
          <a:stretch/>
        </p:blipFill>
        <p:spPr bwMode="auto">
          <a:xfrm>
            <a:off x="5830073" y="4413193"/>
            <a:ext cx="2339861" cy="11978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25607" name="矩形 32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608" name="矩形 33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609" name="矩形 34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"/>
          <p:cNvSpPr>
            <a:spLocks noChangeArrowheads="1"/>
          </p:cNvSpPr>
          <p:nvPr/>
        </p:nvSpPr>
        <p:spPr bwMode="auto">
          <a:xfrm>
            <a:off x="915988" y="14906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分裂繁殖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77963" y="5962650"/>
            <a:ext cx="44180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每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20〜30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分钟就能繁殖一次。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 b="23148"/>
          <a:stretch>
            <a:fillRect/>
          </a:stretch>
        </p:blipFill>
        <p:spPr bwMode="auto">
          <a:xfrm>
            <a:off x="558800" y="2970213"/>
            <a:ext cx="1695450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图片3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9688" y="1504950"/>
            <a:ext cx="1792287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 descr="图片3_副本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76525" y="2470150"/>
            <a:ext cx="912813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图片3_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75325" y="752475"/>
            <a:ext cx="194151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 descr="图片3_副本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75325" y="3390900"/>
            <a:ext cx="1941513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>
            <a:spLocks noChangeArrowheads="1"/>
          </p:cNvSpPr>
          <p:nvPr/>
        </p:nvSpPr>
        <p:spPr bwMode="auto">
          <a:xfrm>
            <a:off x="1039813" y="128905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芽孢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/>
          <a:srcRect l="1329" r="2172" b="16635"/>
          <a:stretch/>
        </p:blipFill>
        <p:spPr bwMode="auto">
          <a:xfrm>
            <a:off x="819150" y="2263775"/>
            <a:ext cx="7785100" cy="2252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55888" y="5375275"/>
            <a:ext cx="6057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快速繁殖和形成芽孢的特性，它们无处不在</a:t>
            </a:r>
          </a:p>
        </p:txBody>
      </p:sp>
      <p:pic>
        <p:nvPicPr>
          <p:cNvPr id="25" name="Picture 6" descr="ta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37455" y="4976584"/>
            <a:ext cx="1833673" cy="12738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2649538" y="6019800"/>
            <a:ext cx="3262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灭菌的标准：杀死芽孢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4675" y="1751013"/>
            <a:ext cx="81391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有些细菌在其生长发育后期能够形成圆形或椭圆形的休眠体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28900" y="4792663"/>
            <a:ext cx="60848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对恶劣环境有很强的抵抗力可度过不良环境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"/>
          <p:cNvSpPr>
            <a:spLocks noChangeArrowheads="1"/>
          </p:cNvSpPr>
          <p:nvPr/>
        </p:nvSpPr>
        <p:spPr bwMode="auto">
          <a:xfrm>
            <a:off x="1244600" y="1231900"/>
            <a:ext cx="2646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细菌与人类的关系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55600" y="1968500"/>
            <a:ext cx="5889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对人类有益的细菌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114837" y="1969254"/>
            <a:ext cx="3155349" cy="2131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93564" y="1969253"/>
            <a:ext cx="3092067" cy="21316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01700" y="4090988"/>
            <a:ext cx="3822700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大肠杆菌 人体肠道内最主要且数量最多的一种细菌，主要生活在大肠内。正常状况下，能帮助人体抵御病菌的侵入，同时还能合成某些维生素。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954588" y="4117975"/>
            <a:ext cx="3570287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双歧杆菌 生活在人体肠道内，可以改善肠道环境、抑制肠道有害细菌的生长，能合成维生素等，有益于人体对营养物质的吸收，能预防便秘。</a:t>
            </a:r>
          </a:p>
        </p:txBody>
      </p:sp>
      <p:sp>
        <p:nvSpPr>
          <p:cNvPr id="28679" name="矩形 16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680" name="矩形 17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681" name="矩形 24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71070" y="1898073"/>
            <a:ext cx="3515693" cy="2875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852302" y="1898074"/>
            <a:ext cx="3490555" cy="2875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650875" y="4773613"/>
            <a:ext cx="37687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结核分枝杆菌 能引起人患结核病，可侵染全身各器官，以肺结核最为常见。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146675" y="4773613"/>
            <a:ext cx="30273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肺炎链球菌 侵入人体后，会导致人患细菌性脑膜炎和肺炎。</a:t>
            </a:r>
          </a:p>
        </p:txBody>
      </p:sp>
      <p:sp>
        <p:nvSpPr>
          <p:cNvPr id="29701" name="矩形 5"/>
          <p:cNvSpPr>
            <a:spLocks noChangeArrowheads="1"/>
          </p:cNvSpPr>
          <p:nvPr/>
        </p:nvSpPr>
        <p:spPr bwMode="auto">
          <a:xfrm>
            <a:off x="649288" y="1262063"/>
            <a:ext cx="2647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引起人患病的细菌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1"/>
          <p:cNvSpPr>
            <a:spLocks noChangeArrowheads="1"/>
          </p:cNvSpPr>
          <p:nvPr/>
        </p:nvSpPr>
        <p:spPr bwMode="auto">
          <a:xfrm>
            <a:off x="823913" y="1462088"/>
            <a:ext cx="2646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人类对细菌的利用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57488" y="1997817"/>
            <a:ext cx="3837102" cy="28647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38255" y="1997816"/>
            <a:ext cx="3709750" cy="28647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0724" name="矩形 2"/>
          <p:cNvSpPr>
            <a:spLocks noChangeArrowheads="1"/>
          </p:cNvSpPr>
          <p:nvPr/>
        </p:nvSpPr>
        <p:spPr bwMode="auto">
          <a:xfrm>
            <a:off x="623888" y="4816475"/>
            <a:ext cx="361156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甲烷细菌 能在无氧条件下产生甲烷，是生产沼气不可缺少的一类细菌。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54613" y="4813300"/>
            <a:ext cx="329406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苏云金杆菌 能用来制造生物杀虫剂，有效杀死菜青虫、蚊子等害虫。</a:t>
            </a:r>
          </a:p>
        </p:txBody>
      </p:sp>
      <p:sp>
        <p:nvSpPr>
          <p:cNvPr id="30726" name="矩形 15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0727" name="矩形 16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0728" name="矩形 17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u=4237078924,2415641233&amp;fm=52&amp;gp=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/>
            </a:extLst>
          </a:blip>
          <a:srcRect/>
          <a:stretch/>
        </p:blipFill>
        <p:spPr bwMode="auto">
          <a:xfrm>
            <a:off x="543535" y="1700867"/>
            <a:ext cx="3848355" cy="35775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928688" y="5349875"/>
            <a:ext cx="27384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林黛玉死于结核病 </a:t>
            </a:r>
          </a:p>
        </p:txBody>
      </p:sp>
      <p:pic>
        <p:nvPicPr>
          <p:cNvPr id="25" name="Picture 2" descr="7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27313" y="1698205"/>
            <a:ext cx="3632005" cy="35801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5241925" y="5349875"/>
            <a:ext cx="3003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炭疽病幸存者杜樟林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1046163" y="5961063"/>
            <a:ext cx="7264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你们知道结核病、炭疽病是由什么微生物引起的吗？</a:t>
            </a:r>
          </a:p>
        </p:txBody>
      </p:sp>
      <p:sp>
        <p:nvSpPr>
          <p:cNvPr id="13318" name="矩形 15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319" name="矩形 27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320" name="矩形 28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321" name="矩形 29"/>
          <p:cNvSpPr>
            <a:spLocks noChangeArrowheads="1"/>
          </p:cNvSpPr>
          <p:nvPr/>
        </p:nvSpPr>
        <p:spPr bwMode="auto">
          <a:xfrm>
            <a:off x="4062413" y="903288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ChangeArrowheads="1"/>
          </p:cNvSpPr>
          <p:nvPr/>
        </p:nvSpPr>
        <p:spPr bwMode="auto">
          <a:xfrm>
            <a:off x="819150" y="1295400"/>
            <a:ext cx="6002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细菌的那些特点和它们的分布广泛有关？</a:t>
            </a:r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819150" y="3532188"/>
            <a:ext cx="7562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外科大夫在给病人做手术之前，要进行严格的消毒，手术时还要戴上口罩和手套，这样做有哪些好处？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819150" y="4743450"/>
            <a:ext cx="79644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防止细菌进入病人体内带手套，防止手消毒不干净而留有细菌戴口罩，防止医生呼气时将细菌带入病人体内防止细菌感染病人，反之，也可以防止病人身体的细菌感染医生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19150" y="1768475"/>
            <a:ext cx="77295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个体微小，极易为各种媒介携带，分裂生殖，繁殖速度快，数量多。有些细菌在生长发育后期形成芽孢，抵抗外界不良环境，易扩散。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8"/>
          <p:cNvSpPr>
            <a:spLocks noChangeArrowheads="1"/>
          </p:cNvSpPr>
          <p:nvPr/>
        </p:nvSpPr>
        <p:spPr bwMode="auto">
          <a:xfrm>
            <a:off x="685800" y="1663700"/>
            <a:ext cx="6643688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细菌的生殖方式和营养方式分别是（  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营养生殖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自养  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孢子生殖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自养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出芽生殖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共生  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分裂生殖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异养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芽孢的作用是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        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．繁殖后代　　　       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．生殖方式　　　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 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通过休眠度过恶劣环境　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．贮藏养料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芽孢是细菌的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        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分泌物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休眠体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后代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生殖细胞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940425" y="1773238"/>
            <a:ext cx="425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265488" y="3463925"/>
            <a:ext cx="388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170238" y="5099050"/>
            <a:ext cx="392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0613" y="4327525"/>
            <a:ext cx="1703387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 txBox="1">
            <a:spLocks noChangeArrowheads="1"/>
          </p:cNvSpPr>
          <p:nvPr/>
        </p:nvSpPr>
        <p:spPr bwMode="auto">
          <a:xfrm>
            <a:off x="457200" y="1346200"/>
            <a:ext cx="8285163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与洋葱表皮细胞相比，细菌的细胞里缺少的结构是（ 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细胞壁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细胞膜     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细胞质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成形的细胞核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关于细菌的错误论述是 （ 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没有成形的细胞核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都是单细胞个体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都对人有害         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一般不含叶绿素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细菌进行生殖时的方式通常是（ 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孢子生殖    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出芽生殖    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分裂生殖         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有性生殖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956550" y="1412875"/>
            <a:ext cx="425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284663" y="3141663"/>
            <a:ext cx="388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219700" y="4724400"/>
            <a:ext cx="388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0613" y="4327525"/>
            <a:ext cx="1703387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/>
      <p:bldP spid="1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3905250" y="3595688"/>
            <a:ext cx="1362075" cy="987425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>
              <a:defRPr/>
            </a:pPr>
            <a:endParaRPr lang="zh-CN" altLang="en-US" sz="2400" b="1" ker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4232275" y="3868738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801813" y="5935663"/>
            <a:ext cx="567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依靠现成有机物生活，有腐生菌和寄生菌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3832225" y="4670425"/>
            <a:ext cx="1674813" cy="1087438"/>
            <a:chOff x="0" y="0"/>
            <a:chExt cx="2094" cy="1361"/>
          </a:xfrm>
        </p:grpSpPr>
        <p:sp>
          <p:nvSpPr>
            <p:cNvPr id="18" name="AutoShape 8"/>
            <p:cNvSpPr>
              <a:spLocks noChangeArrowheads="1"/>
            </p:cNvSpPr>
            <p:nvPr/>
          </p:nvSpPr>
          <p:spPr bwMode="auto">
            <a:xfrm>
              <a:off x="907" y="0"/>
              <a:ext cx="228" cy="1361"/>
            </a:xfrm>
            <a:prstGeom prst="downArrow">
              <a:avLst>
                <a:gd name="adj1" fmla="val 50000"/>
                <a:gd name="adj2" fmla="val 149890"/>
              </a:avLst>
            </a:prstGeom>
            <a:solidFill>
              <a:srgbClr val="BBE0E3"/>
            </a:solidFill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vert="eaVert" anchor="ctr"/>
            <a:lstStyle/>
            <a:p>
              <a:pPr>
                <a:defRPr/>
              </a:pPr>
              <a:endParaRPr lang="zh-CN" altLang="en-US" sz="2400" b="1" kern="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834" name="Text Box 9"/>
            <p:cNvSpPr txBox="1">
              <a:spLocks noChangeArrowheads="1"/>
            </p:cNvSpPr>
            <p:nvPr/>
          </p:nvSpPr>
          <p:spPr bwMode="auto">
            <a:xfrm>
              <a:off x="0" y="227"/>
              <a:ext cx="2094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营养   方式</a:t>
              </a:r>
            </a:p>
          </p:txBody>
        </p:sp>
      </p:grpSp>
      <p:grpSp>
        <p:nvGrpSpPr>
          <p:cNvPr id="26" name="Group 10"/>
          <p:cNvGrpSpPr>
            <a:grpSpLocks/>
          </p:cNvGrpSpPr>
          <p:nvPr/>
        </p:nvGrpSpPr>
        <p:grpSpPr bwMode="auto">
          <a:xfrm>
            <a:off x="4103688" y="2328863"/>
            <a:ext cx="1298575" cy="1090612"/>
            <a:chOff x="0" y="0"/>
            <a:chExt cx="1396" cy="1389"/>
          </a:xfrm>
        </p:grpSpPr>
        <p:sp>
          <p:nvSpPr>
            <p:cNvPr id="27" name="AutoShape 11"/>
            <p:cNvSpPr>
              <a:spLocks noChangeArrowheads="1"/>
            </p:cNvSpPr>
            <p:nvPr/>
          </p:nvSpPr>
          <p:spPr bwMode="auto">
            <a:xfrm>
              <a:off x="490" y="0"/>
              <a:ext cx="227" cy="1361"/>
            </a:xfrm>
            <a:prstGeom prst="upArrow">
              <a:avLst>
                <a:gd name="adj1" fmla="val 50000"/>
                <a:gd name="adj2" fmla="val 149890"/>
              </a:avLst>
            </a:prstGeom>
            <a:solidFill>
              <a:srgbClr val="BBE0E3"/>
            </a:solidFill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vert="eaVert" anchor="ctr"/>
            <a:lstStyle/>
            <a:p>
              <a:pPr>
                <a:defRPr/>
              </a:pPr>
              <a:endParaRPr lang="zh-CN" altLang="en-US" sz="2400" b="1" kern="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0" y="807"/>
              <a:ext cx="1396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   态</a:t>
              </a:r>
            </a:p>
          </p:txBody>
        </p:sp>
      </p:grp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2352675" y="1758950"/>
            <a:ext cx="475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个体微小，杆菌、球菌、螺旋菌等</a:t>
            </a:r>
          </a:p>
        </p:txBody>
      </p:sp>
      <p:grpSp>
        <p:nvGrpSpPr>
          <p:cNvPr id="30" name="Group 14"/>
          <p:cNvGrpSpPr>
            <a:grpSpLocks/>
          </p:cNvGrpSpPr>
          <p:nvPr/>
        </p:nvGrpSpPr>
        <p:grpSpPr bwMode="auto">
          <a:xfrm>
            <a:off x="3059113" y="3640138"/>
            <a:ext cx="793750" cy="641350"/>
            <a:chOff x="928" y="56"/>
            <a:chExt cx="993" cy="801"/>
          </a:xfrm>
        </p:grpSpPr>
        <p:sp>
          <p:nvSpPr>
            <p:cNvPr id="34829" name="Text Box 15"/>
            <p:cNvSpPr txBox="1">
              <a:spLocks noChangeArrowheads="1"/>
            </p:cNvSpPr>
            <p:nvPr/>
          </p:nvSpPr>
          <p:spPr bwMode="auto">
            <a:xfrm>
              <a:off x="928" y="56"/>
              <a:ext cx="993" cy="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结构</a:t>
              </a:r>
            </a:p>
          </p:txBody>
        </p:sp>
        <p:sp>
          <p:nvSpPr>
            <p:cNvPr id="32" name="AutoShape 16"/>
            <p:cNvSpPr>
              <a:spLocks noChangeArrowheads="1"/>
            </p:cNvSpPr>
            <p:nvPr/>
          </p:nvSpPr>
          <p:spPr bwMode="auto">
            <a:xfrm>
              <a:off x="962" y="591"/>
              <a:ext cx="933" cy="266"/>
            </a:xfrm>
            <a:prstGeom prst="leftArrow">
              <a:avLst>
                <a:gd name="adj1" fmla="val 50000"/>
                <a:gd name="adj2" fmla="val 162335"/>
              </a:avLst>
            </a:prstGeom>
            <a:solidFill>
              <a:srgbClr val="BBE0E3"/>
            </a:solidFill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 kern="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709613" y="2344738"/>
            <a:ext cx="2116137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单细胞生物，具有细胞壁、细胞膜、细胞质和遗传物质，有些细菌还有荚膜和鞭毛</a:t>
            </a: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6638925" y="3222625"/>
            <a:ext cx="1774825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分裂生殖，能形成休眠体——芽孢。</a:t>
            </a:r>
          </a:p>
        </p:txBody>
      </p:sp>
      <p:grpSp>
        <p:nvGrpSpPr>
          <p:cNvPr id="35" name="Group 19"/>
          <p:cNvGrpSpPr>
            <a:grpSpLocks/>
          </p:cNvGrpSpPr>
          <p:nvPr/>
        </p:nvGrpSpPr>
        <p:grpSpPr bwMode="auto">
          <a:xfrm>
            <a:off x="5589588" y="3617913"/>
            <a:ext cx="928687" cy="712787"/>
            <a:chOff x="-14" y="0"/>
            <a:chExt cx="1159" cy="889"/>
          </a:xfrm>
        </p:grpSpPr>
        <p:sp>
          <p:nvSpPr>
            <p:cNvPr id="36" name="AutoShape 20"/>
            <p:cNvSpPr>
              <a:spLocks noChangeArrowheads="1"/>
            </p:cNvSpPr>
            <p:nvPr/>
          </p:nvSpPr>
          <p:spPr bwMode="auto">
            <a:xfrm rot="5340000">
              <a:off x="420" y="164"/>
              <a:ext cx="291" cy="1159"/>
            </a:xfrm>
            <a:prstGeom prst="upArrow">
              <a:avLst>
                <a:gd name="adj1" fmla="val 50000"/>
                <a:gd name="adj2" fmla="val 150000"/>
              </a:avLst>
            </a:prstGeom>
            <a:solidFill>
              <a:srgbClr val="BBE0E3"/>
            </a:solidFill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vert="eaVert" anchor="ctr"/>
            <a:lstStyle/>
            <a:p>
              <a:pPr>
                <a:defRPr/>
              </a:pPr>
              <a:endParaRPr lang="zh-CN" altLang="en-US" sz="2400" b="1" kern="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828" name="Text Box 21"/>
            <p:cNvSpPr txBox="1">
              <a:spLocks noChangeArrowheads="1"/>
            </p:cNvSpPr>
            <p:nvPr/>
          </p:nvSpPr>
          <p:spPr bwMode="auto">
            <a:xfrm>
              <a:off x="65" y="0"/>
              <a:ext cx="991" cy="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生殖</a:t>
              </a: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14425" y="5861050"/>
            <a:ext cx="7264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细菌是生物圈中数量最多、分布最广的一类微生物。</a:t>
            </a:r>
          </a:p>
        </p:txBody>
      </p:sp>
      <p:sp>
        <p:nvSpPr>
          <p:cNvPr id="14338" name="矩形 12"/>
          <p:cNvSpPr>
            <a:spLocks noChangeArrowheads="1"/>
          </p:cNvSpPr>
          <p:nvPr/>
        </p:nvSpPr>
        <p:spPr bwMode="auto">
          <a:xfrm>
            <a:off x="492125" y="4727575"/>
            <a:ext cx="4276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食物如果保存不当， 就会腐败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630950" y="2540724"/>
            <a:ext cx="1821882" cy="18678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  <p:pic>
        <p:nvPicPr>
          <p:cNvPr id="15" name="Picture 4" descr="针尖上的细菌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91542" y="1865942"/>
            <a:ext cx="4014788" cy="3267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519738" y="5241925"/>
            <a:ext cx="2030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细菌无处不在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74180" y="2540724"/>
            <a:ext cx="1908962" cy="19175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  <p:sp>
        <p:nvSpPr>
          <p:cNvPr id="14343" name="矩形 16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344" name="矩形 17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345" name="矩形 24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1316038" y="143192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细菌的形态结构</a:t>
            </a:r>
          </a:p>
        </p:txBody>
      </p:sp>
      <p:sp>
        <p:nvSpPr>
          <p:cNvPr id="15362" name="Text Box 8"/>
          <p:cNvSpPr txBox="1">
            <a:spLocks noChangeArrowheads="1"/>
          </p:cNvSpPr>
          <p:nvPr/>
        </p:nvSpPr>
        <p:spPr bwMode="auto">
          <a:xfrm>
            <a:off x="1828800" y="4770438"/>
            <a:ext cx="184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800" b="1">
              <a:solidFill>
                <a:srgbClr val="000000"/>
              </a:solidFill>
              <a:latin typeface="宋体" charset="-122"/>
            </a:endParaRPr>
          </a:p>
        </p:txBody>
      </p:sp>
      <p:grpSp>
        <p:nvGrpSpPr>
          <p:cNvPr id="15363" name="Group 11"/>
          <p:cNvGrpSpPr>
            <a:grpSpLocks/>
          </p:cNvGrpSpPr>
          <p:nvPr/>
        </p:nvGrpSpPr>
        <p:grpSpPr bwMode="auto">
          <a:xfrm>
            <a:off x="574675" y="2125663"/>
            <a:ext cx="7932738" cy="2305050"/>
            <a:chOff x="-58" y="828"/>
            <a:chExt cx="3966" cy="1537"/>
          </a:xfrm>
        </p:grpSpPr>
        <p:pic>
          <p:nvPicPr>
            <p:cNvPr id="18" name="Picture 2" descr="Bact6"/>
            <p:cNvPicPr>
              <a:picLocks noChangeAspect="1" noChangeArrowheads="1"/>
            </p:cNvPicPr>
            <p:nvPr/>
          </p:nvPicPr>
          <p:blipFill rotWithShape="1">
            <a:blip r:embed="rId2"/>
            <a:srcRect r="23150" b="8944"/>
            <a:stretch/>
          </p:blipFill>
          <p:spPr bwMode="auto">
            <a:xfrm>
              <a:off x="-58" y="828"/>
              <a:ext cx="1715" cy="15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  <p:pic>
          <p:nvPicPr>
            <p:cNvPr id="25" name="Picture 2" descr="Bact8"/>
            <p:cNvPicPr>
              <a:picLocks noChangeAspect="1" noChangeArrowheads="1"/>
            </p:cNvPicPr>
            <p:nvPr/>
          </p:nvPicPr>
          <p:blipFill rotWithShape="1">
            <a:blip r:embed="rId3"/>
            <a:srcRect r="29273" b="28249"/>
            <a:stretch/>
          </p:blipFill>
          <p:spPr bwMode="auto">
            <a:xfrm>
              <a:off x="1880" y="828"/>
              <a:ext cx="2003" cy="15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  <p:sp>
          <p:nvSpPr>
            <p:cNvPr id="15371" name="Text Box 9"/>
            <p:cNvSpPr txBox="1">
              <a:spLocks noChangeArrowheads="1"/>
            </p:cNvSpPr>
            <p:nvPr/>
          </p:nvSpPr>
          <p:spPr bwMode="auto">
            <a:xfrm>
              <a:off x="725" y="2038"/>
              <a:ext cx="93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放大</a:t>
              </a:r>
              <a:r>
                <a:rPr lang="en-US" altLang="zh-CN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1000</a:t>
              </a:r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倍</a:t>
              </a:r>
            </a:p>
          </p:txBody>
        </p:sp>
        <p:sp>
          <p:nvSpPr>
            <p:cNvPr id="15372" name="Text Box 10"/>
            <p:cNvSpPr txBox="1">
              <a:spLocks noChangeArrowheads="1"/>
            </p:cNvSpPr>
            <p:nvPr/>
          </p:nvSpPr>
          <p:spPr bwMode="auto">
            <a:xfrm>
              <a:off x="2881" y="2057"/>
              <a:ext cx="1027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放大</a:t>
              </a:r>
              <a:r>
                <a:rPr lang="en-US" altLang="zh-CN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15000</a:t>
              </a:r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倍</a:t>
              </a:r>
            </a:p>
          </p:txBody>
        </p:sp>
      </p:grp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50938" y="5105400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细菌个体微小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49400" y="5853113"/>
            <a:ext cx="66484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只有用高倍显微镜或电镜才能观察到细菌的形态</a:t>
            </a:r>
          </a:p>
        </p:txBody>
      </p:sp>
      <p:sp>
        <p:nvSpPr>
          <p:cNvPr id="15366" name="矩形 28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67" name="矩形 29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68" name="矩形 30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823913" y="1357313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细菌的形态结构</a:t>
            </a: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252413" y="3910013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细菌的形态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2495550" y="22383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球状</a:t>
            </a: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2495550" y="38814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杆状</a:t>
            </a: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2424113" y="55387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螺旋状</a:t>
            </a: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6259513" y="20351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球菌</a:t>
            </a: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6105525" y="53387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螺旋菌</a:t>
            </a: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6259513" y="365125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杆菌</a:t>
            </a:r>
          </a:p>
        </p:txBody>
      </p:sp>
      <p:pic>
        <p:nvPicPr>
          <p:cNvPr id="39" name="图片 38" descr="屏幕剪辑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736137" y="1490256"/>
            <a:ext cx="2003872" cy="1551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0" name="图片 39" descr="屏幕剪辑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/>
            </a:extLst>
          </a:blip>
          <a:srcRect r="22526" b="6523"/>
          <a:stretch/>
        </p:blipFill>
        <p:spPr>
          <a:xfrm>
            <a:off x="3736137" y="3182452"/>
            <a:ext cx="2003872" cy="1561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1" name="图片 40" descr="屏幕剪辑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736137" y="4857636"/>
            <a:ext cx="2003870" cy="1528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左大括号 9"/>
          <p:cNvSpPr/>
          <p:nvPr/>
        </p:nvSpPr>
        <p:spPr>
          <a:xfrm>
            <a:off x="1982788" y="2479675"/>
            <a:ext cx="411162" cy="3321050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97214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85552" y="4204246"/>
            <a:ext cx="2408157" cy="1765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4863" y="604361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金黄葡萄球菌</a:t>
            </a:r>
          </a:p>
        </p:txBody>
      </p:sp>
      <p:pic>
        <p:nvPicPr>
          <p:cNvPr id="16" name="Picture 12" descr="球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6200000">
            <a:off x="882426" y="1583813"/>
            <a:ext cx="1676401" cy="24081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165225" y="3671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肺炎球菌</a:t>
            </a:r>
          </a:p>
        </p:txBody>
      </p:sp>
      <p:sp>
        <p:nvSpPr>
          <p:cNvPr id="17413" name="矩形 17"/>
          <p:cNvSpPr>
            <a:spLocks noChangeArrowheads="1"/>
          </p:cNvSpPr>
          <p:nvPr/>
        </p:nvSpPr>
        <p:spPr bwMode="auto">
          <a:xfrm>
            <a:off x="1127125" y="1344613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球菌</a:t>
            </a:r>
          </a:p>
        </p:txBody>
      </p:sp>
      <p:pic>
        <p:nvPicPr>
          <p:cNvPr id="26" name="Picture 9" descr="引起炭疽热的棒状杆菌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15C57"/>
              </a:clrFrom>
              <a:clrTo>
                <a:srgbClr val="015C57">
                  <a:alpha val="0"/>
                </a:srgbClr>
              </a:clrTo>
            </a:clrChange>
            <a:extLst>
              <a:ext uri="{28A0092B-C50C-407E-A947-70E740481C1C}"/>
            </a:extLst>
          </a:blip>
          <a:srcRect r="-75"/>
          <a:stretch>
            <a:fillRect/>
          </a:stretch>
        </p:blipFill>
        <p:spPr bwMode="auto">
          <a:xfrm>
            <a:off x="3291426" y="2070353"/>
            <a:ext cx="2479203" cy="167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3890963" y="3746500"/>
            <a:ext cx="14144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炭疽杆菌</a:t>
            </a:r>
          </a:p>
        </p:txBody>
      </p:sp>
      <p:pic>
        <p:nvPicPr>
          <p:cNvPr id="29" name="Picture 12" descr="乳酸杆菌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3A4811"/>
              </a:clrFrom>
              <a:clrTo>
                <a:srgbClr val="3A4811">
                  <a:alpha val="0"/>
                </a:srgbClr>
              </a:clrTo>
            </a:clrChange>
            <a:extLst>
              <a:ext uri="{28A0092B-C50C-407E-A947-70E740481C1C}"/>
            </a:extLst>
          </a:blip>
          <a:srcRect r="-37"/>
          <a:stretch>
            <a:fillRect/>
          </a:stretch>
        </p:blipFill>
        <p:spPr bwMode="auto">
          <a:xfrm>
            <a:off x="3291426" y="4278869"/>
            <a:ext cx="2454992" cy="1765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3930650" y="60436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乳酸杆菌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3851275" y="1341438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杆菌</a:t>
            </a:r>
          </a:p>
        </p:txBody>
      </p:sp>
      <p:pic>
        <p:nvPicPr>
          <p:cNvPr id="33" name="Picture 6" descr="螺旋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984639" y="1978174"/>
            <a:ext cx="2249372" cy="1647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6397625" y="35941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霍乱弧菌</a:t>
            </a: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6345238" y="1341438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螺旋菌</a:t>
            </a:r>
          </a:p>
        </p:txBody>
      </p:sp>
      <p:pic>
        <p:nvPicPr>
          <p:cNvPr id="37" name="Picture 20" descr="1_110819094626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984639" y="4278869"/>
            <a:ext cx="2249372" cy="1778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8" name="Text Box 21"/>
          <p:cNvSpPr txBox="1">
            <a:spLocks noChangeArrowheads="1"/>
          </p:cNvSpPr>
          <p:nvPr/>
        </p:nvSpPr>
        <p:spPr bwMode="auto">
          <a:xfrm>
            <a:off x="6510338" y="6053138"/>
            <a:ext cx="17240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幽门螺旋菌</a:t>
            </a:r>
          </a:p>
        </p:txBody>
      </p:sp>
      <p:sp>
        <p:nvSpPr>
          <p:cNvPr id="17424" name="矩形 27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25" name="矩形 31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26" name="矩形 35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7" grpId="0"/>
      <p:bldP spid="30" grpId="0"/>
      <p:bldP spid="31" grpId="0"/>
      <p:bldP spid="34" grpId="0"/>
      <p:bldP spid="35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2393950" y="1247775"/>
            <a:ext cx="2338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观察细菌的形态</a:t>
            </a: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819150" y="18589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目的要求</a:t>
            </a:r>
          </a:p>
        </p:txBody>
      </p:sp>
      <p:sp>
        <p:nvSpPr>
          <p:cNvPr id="18435" name="矩形 5"/>
          <p:cNvSpPr>
            <a:spLocks noChangeArrowheads="1"/>
          </p:cNvSpPr>
          <p:nvPr/>
        </p:nvSpPr>
        <p:spPr bwMode="auto">
          <a:xfrm>
            <a:off x="1814513" y="2490788"/>
            <a:ext cx="4246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初步学会使用高倍显微镜。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描述细菌的形态特点。</a:t>
            </a:r>
          </a:p>
        </p:txBody>
      </p:sp>
      <p:sp>
        <p:nvSpPr>
          <p:cNvPr id="18436" name="矩形 6"/>
          <p:cNvSpPr>
            <a:spLocks noChangeArrowheads="1"/>
          </p:cNvSpPr>
          <p:nvPr/>
        </p:nvSpPr>
        <p:spPr bwMode="auto">
          <a:xfrm>
            <a:off x="819150" y="3860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材料器具</a:t>
            </a:r>
          </a:p>
        </p:txBody>
      </p:sp>
      <p:sp>
        <p:nvSpPr>
          <p:cNvPr id="18437" name="矩形 7"/>
          <p:cNvSpPr>
            <a:spLocks noChangeArrowheads="1"/>
          </p:cNvSpPr>
          <p:nvPr/>
        </p:nvSpPr>
        <p:spPr bwMode="auto">
          <a:xfrm>
            <a:off x="1814513" y="4492625"/>
            <a:ext cx="3878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细菌的永久装片；显微镜。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/>
          <a:srcRect l="3383" t="39811" r="47673" b="36690"/>
          <a:stretch/>
        </p:blipFill>
        <p:spPr bwMode="auto">
          <a:xfrm>
            <a:off x="1323975" y="5132388"/>
            <a:ext cx="3663950" cy="121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312988"/>
            <a:ext cx="2708275" cy="4008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771525" y="1431925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方法步骤</a:t>
            </a:r>
          </a:p>
        </p:txBody>
      </p:sp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949325" y="2039938"/>
            <a:ext cx="43576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将细菌的永久装片安放在显微镜上，用低倍镜观察。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移动装片，将欲观察的对象移到视野中央。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转动转换器，换上高倍物镜。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慢慢转动细准焦螺旋，使物像清晰。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观察细菌的形态。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3244" r="52072"/>
          <a:stretch/>
        </p:blipFill>
        <p:spPr bwMode="auto">
          <a:xfrm>
            <a:off x="5306292" y="1745342"/>
            <a:ext cx="3380508" cy="45800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9460" name="矩形 13"/>
          <p:cNvSpPr>
            <a:spLocks noChangeArrowheads="1"/>
          </p:cNvSpPr>
          <p:nvPr/>
        </p:nvSpPr>
        <p:spPr bwMode="auto">
          <a:xfrm>
            <a:off x="4381500" y="911225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61" name="矩形 14"/>
          <p:cNvSpPr>
            <a:spLocks noChangeArrowheads="1"/>
          </p:cNvSpPr>
          <p:nvPr/>
        </p:nvSpPr>
        <p:spPr bwMode="auto">
          <a:xfrm>
            <a:off x="5221288" y="938213"/>
            <a:ext cx="1841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62" name="矩形 15"/>
          <p:cNvSpPr>
            <a:spLocks noChangeArrowheads="1"/>
          </p:cNvSpPr>
          <p:nvPr/>
        </p:nvSpPr>
        <p:spPr bwMode="auto">
          <a:xfrm>
            <a:off x="3300413" y="977900"/>
            <a:ext cx="184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>
            <a:spLocks noChangeArrowheads="1"/>
          </p:cNvSpPr>
          <p:nvPr/>
        </p:nvSpPr>
        <p:spPr bwMode="auto">
          <a:xfrm rot="1123812">
            <a:off x="7631113" y="895350"/>
            <a:ext cx="892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讨 论</a:t>
            </a:r>
          </a:p>
        </p:txBody>
      </p:sp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774700" y="1431925"/>
            <a:ext cx="7115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使用高倍镜观察时，为什么要先在低倍镜下找到观察的物像？</a:t>
            </a:r>
          </a:p>
        </p:txBody>
      </p:sp>
      <p:sp>
        <p:nvSpPr>
          <p:cNvPr id="20483" name="矩形 5"/>
          <p:cNvSpPr>
            <a:spLocks noChangeArrowheads="1"/>
          </p:cNvSpPr>
          <p:nvPr/>
        </p:nvSpPr>
        <p:spPr bwMode="auto">
          <a:xfrm>
            <a:off x="774700" y="3121025"/>
            <a:ext cx="74660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转换高倍物镜时，为什么要转动转换器而不能直接扳动物镜？</a:t>
            </a:r>
          </a:p>
        </p:txBody>
      </p:sp>
      <p:sp>
        <p:nvSpPr>
          <p:cNvPr id="20484" name="矩形 6"/>
          <p:cNvSpPr>
            <a:spLocks noChangeArrowheads="1"/>
          </p:cNvSpPr>
          <p:nvPr/>
        </p:nvSpPr>
        <p:spPr bwMode="auto">
          <a:xfrm>
            <a:off x="774700" y="5546725"/>
            <a:ext cx="4787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你观察到的细菌有哪几种形态？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74700" y="2646363"/>
            <a:ext cx="7246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低倍物镜放大倍数小</a:t>
            </a:r>
            <a:r>
              <a:rPr lang="en-US" altLang="zh-CN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视野宽</a:t>
            </a:r>
            <a:r>
              <a:rPr lang="en-US" altLang="zh-CN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容易找到要观察的目标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74700" y="4333875"/>
            <a:ext cx="7091363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易造成物镜的损坏，还有就是可能会导制转换器偏位，使的显微镜光路不居中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74700" y="6021388"/>
            <a:ext cx="2955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球状、杆状、螺旋状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1590</Words>
  <Paragraphs>142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Calibri Light</vt:lpstr>
      <vt:lpstr>Calibri</vt:lpstr>
      <vt:lpstr>微软雅黑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2017-03-01T06:40:00Z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