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2"/>
  </p:notesMasterIdLst>
  <p:sldIdLst>
    <p:sldId id="256" r:id="rId3"/>
    <p:sldId id="629" r:id="rId4"/>
    <p:sldId id="628" r:id="rId5"/>
    <p:sldId id="722" r:id="rId6"/>
    <p:sldId id="724" r:id="rId7"/>
    <p:sldId id="630" r:id="rId8"/>
    <p:sldId id="726" r:id="rId9"/>
    <p:sldId id="727" r:id="rId10"/>
    <p:sldId id="725" r:id="rId11"/>
    <p:sldId id="394" r:id="rId12"/>
    <p:sldId id="465" r:id="rId13"/>
    <p:sldId id="728" r:id="rId14"/>
    <p:sldId id="730" r:id="rId15"/>
    <p:sldId id="731" r:id="rId16"/>
    <p:sldId id="542" r:id="rId17"/>
    <p:sldId id="732" r:id="rId18"/>
    <p:sldId id="733" r:id="rId19"/>
    <p:sldId id="543" r:id="rId20"/>
    <p:sldId id="258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1AA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54" y="-84"/>
      </p:cViewPr>
      <p:guideLst>
        <p:guide orient="horz" pos="212"/>
        <p:guide pos="2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7CB552C-0A3B-4925-A943-9ACEF562110D}" type="datetimeFigureOut">
              <a:rPr lang="zh-CN" altLang="en-US"/>
              <a:pPr>
                <a:defRPr/>
              </a:pPr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678C45-03E0-422E-A8FB-9936A2319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049" descr="green1"/>
          <p:cNvPicPr>
            <a:picLocks noChangeAspect="1"/>
          </p:cNvPicPr>
          <p:nvPr/>
        </p:nvPicPr>
        <p:blipFill>
          <a:blip r:embed="rId2"/>
          <a:srcRect l="3510"/>
          <a:stretch>
            <a:fillRect/>
          </a:stretch>
        </p:blipFill>
        <p:spPr bwMode="auto">
          <a:xfrm>
            <a:off x="9525" y="0"/>
            <a:ext cx="9183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1116013" y="2133600"/>
            <a:ext cx="6621462" cy="9779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2413000" y="3141663"/>
            <a:ext cx="5321300" cy="7191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5" name="日期占位符 2052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053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054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fld id="{5122D7CE-6FA4-4CD5-8084-89DE4B23A946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403AB-C299-4985-8135-E20E810609EE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30219" y="274638"/>
            <a:ext cx="1856581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60475" y="274638"/>
            <a:ext cx="5462116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4077-5E67-4CB0-B4CC-CBE55830C690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65459472-BED2-4B50-A970-5590E1FDDA90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AD4EEB4A-87ED-4A13-AF8B-24AEF13A024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A6202A-BE84-4E0C-9A09-434B2B84F537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0EE865-11D9-462C-AE9F-E95FB04DDDA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482D3B-D6FB-4F78-8949-470747FA57DF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8A124-CB06-4342-A065-EBEE1E06FF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FFC158-D387-4D9B-BAD7-3989857D824E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4BF93-1661-41C9-8EB1-199BC2C9997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849E3A-D380-4DBB-9479-DD65760FB78E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D6A6F-D0B5-4C72-A508-0FC116FDCD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18A14F-209D-42D0-83BE-A13A33599623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440C6-51C2-49B9-951D-A037B291ED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AA7B9A-E97A-429B-BF1B-8D547788698F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C4385-0854-4A11-910D-CA7223DBC7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F042BE-3F4E-4864-A108-980DD6B0D947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B8F5C-4DD5-406C-9D20-E7DCF3E2A63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2FAD8-A574-4BE0-B473-DD67798F01C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CFAA96-2F5A-46C9-80DB-D7C9E3EC708C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63577-FE0D-4839-9DC6-02E866B18EE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AE0171-2045-4E05-B685-4A4983FD688D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A041D7-2243-4ABA-8FD2-86F295AA952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21CB59-8D02-4204-8EE2-50938AC0EAF3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61941-E835-45AA-9F35-BFDC03E6B20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FD98C-CEE5-4055-8E4E-C649BE497BB1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60475" y="1600200"/>
            <a:ext cx="3638899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7901" y="1600200"/>
            <a:ext cx="3638899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4E1F8-F406-4324-844F-91A697D56A24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5724A-305E-4FC3-B5BE-A0E7EBFB451E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78C6A-1F4A-4242-A735-AA9D90707BAB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27DBC-965D-43C6-81FB-D96D326316FF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6A4AA-7DF2-4631-BFF1-A54854EF838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461E6-8B59-48D8-B97D-F05FBDB94048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green"/>
          <p:cNvPicPr>
            <a:picLocks noChangeAspect="1"/>
          </p:cNvPicPr>
          <p:nvPr/>
        </p:nvPicPr>
        <p:blipFill>
          <a:blip r:embed="rId13"/>
          <a:srcRect l="26314"/>
          <a:stretch>
            <a:fillRect/>
          </a:stretch>
        </p:blipFill>
        <p:spPr bwMode="auto">
          <a:xfrm>
            <a:off x="0" y="0"/>
            <a:ext cx="7040563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 bwMode="auto">
          <a:xfrm>
            <a:off x="1260475" y="274638"/>
            <a:ext cx="7426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 bwMode="auto">
          <a:xfrm>
            <a:off x="1260475" y="1600200"/>
            <a:ext cx="74263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DB42D4-6C35-4C39-A56D-5E4AF4BF1BB9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Clr>
          <a:srgbClr val="000000"/>
        </a:buClr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3600">
          <a:solidFill>
            <a:schemeClr val="tx2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07490D1-A666-4E27-A737-9667BB7B7CB0}" type="datetimeFigureOut">
              <a:rPr lang="zh-CN" altLang="en-US"/>
              <a:pPr/>
              <a:t>2017/3/21</a:t>
            </a:fld>
            <a:endParaRPr lang="en-US" altLang="zh-CN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4DC952-358E-494D-AF3E-DE098C24512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/>
        </p:nvSpPr>
        <p:spPr>
          <a:xfrm>
            <a:off x="1692275" y="1125538"/>
            <a:ext cx="6586538" cy="7778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36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2800" noProof="1">
                <a:solidFill>
                  <a:schemeClr val="accent4"/>
                </a:solidFill>
                <a:latin typeface="Times New Roman" panose="02020603050405020304" pitchFamily="18" charset="0"/>
              </a:rPr>
              <a:t>七年级上册生物第二单元第三章第四节</a:t>
            </a:r>
          </a:p>
        </p:txBody>
      </p:sp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3405188" y="2982913"/>
            <a:ext cx="7743825" cy="1041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文本框 1"/>
          <p:cNvSpPr txBox="1">
            <a:spLocks noChangeArrowheads="1"/>
          </p:cNvSpPr>
          <p:nvPr/>
        </p:nvSpPr>
        <p:spPr bwMode="auto">
          <a:xfrm>
            <a:off x="1838325" y="3241675"/>
            <a:ext cx="63579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宋体" charset="-122"/>
              </a:rPr>
              <a:t>微生物在生物圈中的作用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123950"/>
            <a:ext cx="6708775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47850"/>
            <a:ext cx="9144000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/>
        </p:nvSpPr>
        <p:spPr bwMode="auto">
          <a:xfrm>
            <a:off x="471488" y="3762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zh-CN" altLang="en-US" sz="3600" b="1">
                <a:solidFill>
                  <a:schemeClr val="tx2"/>
                </a:solidFill>
                <a:latin typeface="华文楷体"/>
                <a:ea typeface="华文楷体"/>
                <a:cs typeface="华文楷体"/>
              </a:rPr>
              <a:t>微生物在氮循环中的作用</a:t>
            </a:r>
          </a:p>
        </p:txBody>
      </p:sp>
      <p:sp>
        <p:nvSpPr>
          <p:cNvPr id="25602" name="内容占位符 2"/>
          <p:cNvSpPr>
            <a:spLocks noGrp="1"/>
          </p:cNvSpPr>
          <p:nvPr/>
        </p:nvSpPr>
        <p:spPr bwMode="auto">
          <a:xfrm>
            <a:off x="471488" y="14398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植物是不能直接利用空气中的氮气的，而是从土壤中吸收铵根离子和硝酸根离子，从而利用。固氮菌可以把空气中的氮气固定下来转化植物能吸收的氮肥。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动物、植物的遗体、遗物含有蛋白质被硝化细菌变成氮气。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植物的根部能把土壤中的含氮化合物吸收转换为储存在植物体内。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zh-CN" altLang="en-US" sz="28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2"/>
          <p:cNvSpPr txBox="1">
            <a:spLocks noChangeArrowheads="1"/>
          </p:cNvSpPr>
          <p:nvPr/>
        </p:nvSpPr>
        <p:spPr bwMode="auto">
          <a:xfrm>
            <a:off x="742950" y="1949450"/>
            <a:ext cx="7940675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生物圈中的一些微生物，能够把空气中植物不能吸收利用的氮气固定下来，转变成可以被植物利用的氮肥，这个过程叫做固氮作用，这样的微生物叫做固氮微生物。</a:t>
            </a:r>
          </a:p>
        </p:txBody>
      </p:sp>
      <p:sp>
        <p:nvSpPr>
          <p:cNvPr id="2" name="矩形 1"/>
          <p:cNvSpPr/>
          <p:nvPr/>
        </p:nvSpPr>
        <p:spPr>
          <a:xfrm>
            <a:off x="476885" y="323215"/>
            <a:ext cx="2019300" cy="6400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>
              <a:defRPr/>
            </a:pPr>
            <a:r>
              <a:rPr lang="zh-CN" altLang="en-US" sz="36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知识延伸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6" descr="根瘤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914400"/>
            <a:ext cx="31242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8" descr="根瘤和根瘤菌"/>
          <p:cNvPicPr>
            <a:picLocks noChangeAspect="1"/>
          </p:cNvPicPr>
          <p:nvPr/>
        </p:nvPicPr>
        <p:blipFill>
          <a:blip r:embed="rId3"/>
          <a:srcRect b="15228"/>
          <a:stretch>
            <a:fillRect/>
          </a:stretch>
        </p:blipFill>
        <p:spPr bwMode="auto">
          <a:xfrm>
            <a:off x="1127125" y="4038600"/>
            <a:ext cx="3184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9"/>
          <p:cNvSpPr txBox="1">
            <a:spLocks noChangeArrowheads="1"/>
          </p:cNvSpPr>
          <p:nvPr/>
        </p:nvSpPr>
        <p:spPr bwMode="auto">
          <a:xfrm>
            <a:off x="4997450" y="966788"/>
            <a:ext cx="327977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华文楷体"/>
                <a:ea typeface="华文楷体"/>
                <a:cs typeface="华文楷体"/>
              </a:rPr>
              <a:t>大豆、花生等属于豆科植物。在豆科植物的根瘤中，有能够固氮的</a:t>
            </a:r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根瘤菌</a:t>
            </a:r>
            <a:r>
              <a:rPr lang="zh-CN" altLang="en-US" sz="2800" b="1">
                <a:latin typeface="华文楷体"/>
                <a:ea typeface="华文楷体"/>
                <a:cs typeface="华文楷体"/>
              </a:rPr>
              <a:t>与</a:t>
            </a:r>
            <a:r>
              <a:rPr lang="zh-CN" altLang="en-US" sz="28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植物</a:t>
            </a:r>
            <a:r>
              <a:rPr lang="zh-CN" altLang="en-US" sz="2800" b="1">
                <a:solidFill>
                  <a:srgbClr val="FF0066"/>
                </a:solidFill>
                <a:latin typeface="华文楷体"/>
                <a:ea typeface="华文楷体"/>
                <a:cs typeface="华文楷体"/>
              </a:rPr>
              <a:t>共生</a:t>
            </a:r>
            <a:r>
              <a:rPr lang="zh-CN" altLang="en-US" sz="2800" b="1">
                <a:latin typeface="华文楷体"/>
                <a:ea typeface="华文楷体"/>
                <a:cs typeface="华文楷体"/>
              </a:rPr>
              <a:t>。根瘤菌将空气中的氮转化为植物能吸收的含氮物质，而植物则为根瘤菌提供有机物。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355" y="10795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lstStyle/>
          <a:p>
            <a:pPr algn="ctr">
              <a:defRPr/>
            </a:pPr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思考</a:t>
            </a:r>
          </a:p>
        </p:txBody>
      </p:sp>
      <p:sp>
        <p:nvSpPr>
          <p:cNvPr id="28674" name="文本框 99"/>
          <p:cNvSpPr txBox="1">
            <a:spLocks noChangeArrowheads="1"/>
          </p:cNvSpPr>
          <p:nvPr/>
        </p:nvSpPr>
        <p:spPr bwMode="auto">
          <a:xfrm>
            <a:off x="1225550" y="2266950"/>
            <a:ext cx="715645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农业上怎样利用细菌的固氮作用增加产量呢？</a:t>
            </a:r>
          </a:p>
          <a:p>
            <a:endParaRPr lang="zh-CN" altLang="en-US" sz="36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5"/>
          <p:cNvSpPr>
            <a:spLocks noChangeArrowheads="1"/>
          </p:cNvSpPr>
          <p:nvPr/>
        </p:nvSpPr>
        <p:spPr bwMode="auto">
          <a:xfrm>
            <a:off x="4643438" y="5214938"/>
            <a:ext cx="3181350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玉米间作大豆套种</a:t>
            </a:r>
          </a:p>
        </p:txBody>
      </p:sp>
      <p:pic>
        <p:nvPicPr>
          <p:cNvPr id="29698" name="图片 5" descr="u=2345211214,2610478604&amp;fm=23&amp;gp=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844675"/>
            <a:ext cx="30226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7" descr="u=3279403280,2235237084&amp;fm=23&amp;gp=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989138"/>
            <a:ext cx="2897187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3"/>
          <p:cNvSpPr>
            <a:spLocks noChangeArrowheads="1"/>
          </p:cNvSpPr>
          <p:nvPr/>
        </p:nvSpPr>
        <p:spPr bwMode="auto">
          <a:xfrm>
            <a:off x="-71438" y="5214938"/>
            <a:ext cx="4354513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玉米间作花生套种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ChangeArrowheads="1"/>
          </p:cNvSpPr>
          <p:nvPr/>
        </p:nvSpPr>
        <p:spPr bwMode="auto">
          <a:xfrm>
            <a:off x="1619250" y="5516563"/>
            <a:ext cx="435451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花生和小麦间轮作换茬</a:t>
            </a:r>
          </a:p>
        </p:txBody>
      </p:sp>
      <p:pic>
        <p:nvPicPr>
          <p:cNvPr id="30722" name="图片 6" descr="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981075"/>
            <a:ext cx="46799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428750" y="5097463"/>
            <a:ext cx="62738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FF"/>
                </a:solidFill>
                <a:latin typeface="宋体" charset="-122"/>
              </a:rPr>
              <a:t>固氮作用</a:t>
            </a:r>
            <a:r>
              <a:rPr lang="en-US" altLang="zh-CN" sz="2800" b="1">
                <a:solidFill>
                  <a:srgbClr val="CC00FF"/>
                </a:solidFill>
                <a:latin typeface="宋体" charset="-122"/>
              </a:rPr>
              <a:t>: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固氮微生物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（根瘤菌）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822325" y="4587875"/>
            <a:ext cx="53975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FF"/>
                </a:solidFill>
                <a:latin typeface="宋体" charset="-122"/>
              </a:rPr>
              <a:t>2</a:t>
            </a: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促进生物圈中的氮循环</a:t>
            </a:r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>
            <a:off x="3800475" y="2349500"/>
            <a:ext cx="914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 flipH="1">
            <a:off x="4940300" y="2574925"/>
            <a:ext cx="381000" cy="533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3568700" y="2651125"/>
            <a:ext cx="6096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4635500" y="356552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H="1">
            <a:off x="2838450" y="4260850"/>
            <a:ext cx="6826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6103938" y="4260850"/>
            <a:ext cx="1219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7378700" y="3565525"/>
            <a:ext cx="0" cy="685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V="1">
            <a:off x="7367588" y="1889125"/>
            <a:ext cx="0" cy="1143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 flipH="1">
            <a:off x="3187700" y="1889125"/>
            <a:ext cx="41910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3200400" y="1946275"/>
            <a:ext cx="0" cy="228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V="1">
            <a:off x="2443163" y="2609850"/>
            <a:ext cx="0" cy="1371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8" name="Text Box 15"/>
          <p:cNvSpPr txBox="1">
            <a:spLocks noChangeArrowheads="1"/>
          </p:cNvSpPr>
          <p:nvPr/>
        </p:nvSpPr>
        <p:spPr bwMode="auto">
          <a:xfrm>
            <a:off x="860425" y="1228725"/>
            <a:ext cx="53244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促进生物圈中的碳循环</a:t>
            </a: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1981200" y="2174875"/>
            <a:ext cx="1987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绿色植物 </a:t>
            </a: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870450" y="2085975"/>
            <a:ext cx="1030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动物</a:t>
            </a: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3829050" y="3095625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生物遗体</a:t>
            </a: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6713538" y="3040063"/>
            <a:ext cx="1816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二氧化碳</a:t>
            </a:r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3508375" y="3989388"/>
            <a:ext cx="2800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腐生细菌、真菌</a:t>
            </a:r>
          </a:p>
        </p:txBody>
      </p:sp>
      <p:sp>
        <p:nvSpPr>
          <p:cNvPr id="14357" name="Rectangle 21"/>
          <p:cNvSpPr>
            <a:spLocks noChangeArrowheads="1"/>
          </p:cNvSpPr>
          <p:nvPr/>
        </p:nvSpPr>
        <p:spPr bwMode="auto">
          <a:xfrm>
            <a:off x="923925" y="3908425"/>
            <a:ext cx="2112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charset="-122"/>
              </a:rPr>
              <a:t>水和无机盐</a:t>
            </a:r>
          </a:p>
        </p:txBody>
      </p:sp>
      <p:sp>
        <p:nvSpPr>
          <p:cNvPr id="3" name="矩形 2"/>
          <p:cNvSpPr/>
          <p:nvPr/>
        </p:nvSpPr>
        <p:spPr>
          <a:xfrm>
            <a:off x="46355" y="394970"/>
            <a:ext cx="2019300" cy="6400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>
              <a:defRPr/>
            </a:pPr>
            <a:r>
              <a:rPr lang="zh-CN" altLang="en-US" sz="36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知识归纳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2" grpId="0"/>
      <p:bldP spid="14353" grpId="0"/>
      <p:bldP spid="14354" grpId="0"/>
      <p:bldP spid="14355" grpId="0"/>
      <p:bldP spid="14356" grpId="0"/>
      <p:bldP spid="143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8193"/>
          <p:cNvSpPr>
            <a:spLocks noGrp="1"/>
          </p:cNvSpPr>
          <p:nvPr>
            <p:ph type="ctrTitle" idx="4294967295"/>
          </p:nvPr>
        </p:nvSpPr>
        <p:spPr>
          <a:xfrm>
            <a:off x="1116013" y="2133600"/>
            <a:ext cx="6621462" cy="977900"/>
          </a:xfrm>
        </p:spPr>
        <p:txBody>
          <a:bodyPr/>
          <a:lstStyle/>
          <a:p>
            <a:pPr algn="r"/>
            <a:r>
              <a:rPr lang="zh-CN" altLang="en-US" i="1"/>
              <a:t>感谢您的观赏 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2"/>
          <p:cNvSpPr txBox="1">
            <a:spLocks noChangeArrowheads="1"/>
          </p:cNvSpPr>
          <p:nvPr/>
        </p:nvSpPr>
        <p:spPr bwMode="auto">
          <a:xfrm>
            <a:off x="912813" y="1725613"/>
            <a:ext cx="75374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charset="-122"/>
              </a:rPr>
              <a:t>在动植物的体内外，在土壤、空气、冰川、大海、沙漠中，到处都有微生物存在。微生物在生物圈中的作用有哪些？</a:t>
            </a:r>
          </a:p>
        </p:txBody>
      </p:sp>
      <p:pic>
        <p:nvPicPr>
          <p:cNvPr id="1536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3263" y="3817938"/>
            <a:ext cx="24606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7338" y="3848100"/>
            <a:ext cx="22098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27"/>
          <p:cNvSpPr>
            <a:spLocks noChangeArrowheads="1"/>
          </p:cNvSpPr>
          <p:nvPr/>
        </p:nvSpPr>
        <p:spPr bwMode="auto">
          <a:xfrm>
            <a:off x="1682750" y="280988"/>
            <a:ext cx="56927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一、生物圈中的</a:t>
            </a:r>
            <a:r>
              <a:rPr lang="en-US" altLang="zh-CN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清洁工</a:t>
            </a:r>
            <a:r>
              <a:rPr lang="en-US" altLang="zh-CN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”</a:t>
            </a:r>
          </a:p>
        </p:txBody>
      </p:sp>
      <p:pic>
        <p:nvPicPr>
          <p:cNvPr id="1638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8" y="1103313"/>
            <a:ext cx="8813800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ctrTitle" idx="4294967295"/>
          </p:nvPr>
        </p:nvSpPr>
        <p:spPr>
          <a:xfrm>
            <a:off x="1116013" y="2133600"/>
            <a:ext cx="6621462" cy="977900"/>
          </a:xfrm>
        </p:spPr>
        <p:txBody>
          <a:bodyPr/>
          <a:lstStyle/>
          <a:p>
            <a:pPr algn="r"/>
            <a:endParaRPr lang="zh-CN" altLang="zh-CN"/>
          </a:p>
        </p:txBody>
      </p:sp>
      <p:sp>
        <p:nvSpPr>
          <p:cNvPr id="17410" name="Rectangle 3"/>
          <p:cNvSpPr>
            <a:spLocks noGrp="1"/>
          </p:cNvSpPr>
          <p:nvPr>
            <p:ph type="subTitle" idx="4294967295"/>
          </p:nvPr>
        </p:nvSpPr>
        <p:spPr>
          <a:xfrm>
            <a:off x="1630363" y="3305175"/>
            <a:ext cx="6119812" cy="617538"/>
          </a:xfrm>
        </p:spPr>
        <p:txBody>
          <a:bodyPr/>
          <a:lstStyle/>
          <a:p>
            <a:pPr marL="0" indent="0" algn="r">
              <a:buFont typeface="Wingdings" pitchFamily="2" charset="2"/>
              <a:buNone/>
            </a:pPr>
            <a:endParaRPr lang="zh-CN" altLang="zh-CN"/>
          </a:p>
        </p:txBody>
      </p:sp>
      <p:pic>
        <p:nvPicPr>
          <p:cNvPr id="17411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550" y="1268413"/>
            <a:ext cx="8183563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865" y="39497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>
              <a:defRPr/>
            </a:pPr>
            <a:r>
              <a:rPr lang="zh-CN" altLang="en-US" sz="7200" b="1">
                <a:blipFill>
                  <a:blip r:embed="rId2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讨论</a:t>
            </a:r>
          </a:p>
        </p:txBody>
      </p:sp>
      <p:sp>
        <p:nvSpPr>
          <p:cNvPr id="18434" name="文本框 5"/>
          <p:cNvSpPr txBox="1">
            <a:spLocks noChangeArrowheads="1"/>
          </p:cNvSpPr>
          <p:nvPr/>
        </p:nvSpPr>
        <p:spPr bwMode="auto">
          <a:xfrm>
            <a:off x="962025" y="1473200"/>
            <a:ext cx="7783513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>
                <a:solidFill>
                  <a:srgbClr val="311AA5"/>
                </a:solidFill>
                <a:latin typeface="华文楷体"/>
                <a:ea typeface="华文楷体"/>
                <a:cs typeface="华文楷体"/>
                <a:sym typeface="+mn-ea"/>
              </a:rPr>
              <a:t>1.为什么自然界中动植物尸体、粪便等会消失？</a:t>
            </a:r>
          </a:p>
          <a:p>
            <a:pPr>
              <a:lnSpc>
                <a:spcPct val="180000"/>
              </a:lnSpc>
            </a:pPr>
            <a:r>
              <a:rPr lang="zh-CN" altLang="en-US" sz="2400" b="1">
                <a:solidFill>
                  <a:srgbClr val="311AA5"/>
                </a:solidFill>
                <a:latin typeface="华文楷体"/>
                <a:ea typeface="华文楷体"/>
                <a:cs typeface="华文楷体"/>
                <a:sym typeface="+mn-ea"/>
              </a:rPr>
              <a:t>2.绿色植物生活所需要的二氧化碳</a:t>
            </a:r>
            <a:r>
              <a:rPr lang="en-US" sz="2400" b="1">
                <a:solidFill>
                  <a:srgbClr val="311AA5"/>
                </a:solidFill>
                <a:latin typeface="华文楷体"/>
                <a:ea typeface="华文楷体"/>
                <a:cs typeface="华文楷体"/>
                <a:sym typeface="+mn-ea"/>
              </a:rPr>
              <a:t>、水、无机盐等物质来自处？</a:t>
            </a:r>
          </a:p>
        </p:txBody>
      </p:sp>
      <p:sp>
        <p:nvSpPr>
          <p:cNvPr id="18435" name="文本框 6"/>
          <p:cNvSpPr txBox="1">
            <a:spLocks noChangeArrowheads="1"/>
          </p:cNvSpPr>
          <p:nvPr/>
        </p:nvSpPr>
        <p:spPr bwMode="auto">
          <a:xfrm>
            <a:off x="922338" y="3378200"/>
            <a:ext cx="7145337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311AA5"/>
                </a:solidFill>
                <a:latin typeface="华文楷体"/>
                <a:ea typeface="华文楷体"/>
                <a:cs typeface="华文楷体"/>
                <a:sym typeface="+mn-ea"/>
              </a:rPr>
              <a:t>3.</a:t>
            </a:r>
            <a:r>
              <a:rPr lang="zh-CN" altLang="en-US" sz="2400" b="1">
                <a:solidFill>
                  <a:srgbClr val="311AA5"/>
                </a:solidFill>
                <a:latin typeface="华文楷体"/>
                <a:ea typeface="华文楷体"/>
                <a:cs typeface="华文楷体"/>
                <a:sym typeface="+mn-ea"/>
              </a:rPr>
              <a:t>微生物在自然界中是如何扮演“清洁工”角色的？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311AA5"/>
                </a:solidFill>
                <a:latin typeface="华文楷体"/>
                <a:ea typeface="华文楷体"/>
                <a:cs typeface="华文楷体"/>
                <a:sym typeface="+mn-ea"/>
              </a:rPr>
              <a:t>4.</a:t>
            </a:r>
            <a:r>
              <a:rPr lang="zh-CN" altLang="en-US" sz="2400" b="1">
                <a:solidFill>
                  <a:srgbClr val="311AA5"/>
                </a:solidFill>
                <a:latin typeface="华文楷体"/>
                <a:ea typeface="华文楷体"/>
                <a:cs typeface="华文楷体"/>
                <a:sym typeface="+mn-ea"/>
              </a:rPr>
              <a:t>病毒在生物圈的物质循环中起到什么样的作用？</a:t>
            </a:r>
          </a:p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311AA5"/>
              </a:solidFill>
              <a:latin typeface="华文楷体"/>
              <a:ea typeface="华文楷体"/>
              <a:cs typeface="华文楷体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18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788" y="3852863"/>
            <a:ext cx="78486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12800" y="1793875"/>
            <a:ext cx="27051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动植物尸体、粪便等含有的有机物</a:t>
            </a:r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3395663" y="2506663"/>
            <a:ext cx="1679575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300413" y="2043113"/>
            <a:ext cx="2163762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细菌、真菌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113338" y="1900238"/>
            <a:ext cx="24447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二氧化碳、水、无机盐等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5729288" y="2998788"/>
            <a:ext cx="0" cy="14462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914900" y="4476750"/>
            <a:ext cx="15351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绿色植物</a:t>
            </a: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H="1">
            <a:off x="2678113" y="4741863"/>
            <a:ext cx="2033587" cy="158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1641475" y="4449763"/>
            <a:ext cx="9509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动物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3327400" y="4130675"/>
            <a:ext cx="9509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charset="-122"/>
              </a:rPr>
              <a:t>食物</a:t>
            </a:r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H="1" flipV="1">
            <a:off x="2284413" y="2990850"/>
            <a:ext cx="11112" cy="1430338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 flipH="1" flipV="1">
            <a:off x="2357438" y="2944813"/>
            <a:ext cx="2927350" cy="1531937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9" name="文本框 2"/>
          <p:cNvSpPr txBox="1">
            <a:spLocks noChangeArrowheads="1"/>
          </p:cNvSpPr>
          <p:nvPr/>
        </p:nvSpPr>
        <p:spPr bwMode="auto">
          <a:xfrm>
            <a:off x="95250" y="1001713"/>
            <a:ext cx="4102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微生物在碳循环中的作用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10245" grpId="0" animBg="1"/>
      <p:bldP spid="10246" grpId="0"/>
      <p:bldP spid="10247" grpId="0"/>
      <p:bldP spid="10248" grpId="0" animBg="1"/>
      <p:bldP spid="10249" grpId="0"/>
      <p:bldP spid="10250" grpId="0" animBg="1"/>
      <p:bldP spid="10251" grpId="0"/>
      <p:bldP spid="10252" grpId="0"/>
      <p:bldP spid="10253" grpId="0" animBg="1"/>
      <p:bldP spid="102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8290" y="523240"/>
            <a:ext cx="1808480" cy="5791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学以致用</a:t>
            </a:r>
          </a:p>
        </p:txBody>
      </p:sp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1108075" y="1557338"/>
            <a:ext cx="42735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ahoma" pitchFamily="34" charset="0"/>
              </a:rPr>
              <a:t>你知道人们怎么处理落叶吗？</a:t>
            </a:r>
          </a:p>
        </p:txBody>
      </p:sp>
      <p:pic>
        <p:nvPicPr>
          <p:cNvPr id="20483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0538" y="2232025"/>
            <a:ext cx="59690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06425" y="3159125"/>
            <a:ext cx="39655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b="1">
              <a:solidFill>
                <a:srgbClr val="FF0000"/>
              </a:solidFill>
              <a:latin typeface="Tahoma" pitchFamily="34" charset="0"/>
              <a:ea typeface="楷体_GB2312"/>
              <a:cs typeface="楷体_GB2312"/>
            </a:endParaRPr>
          </a:p>
        </p:txBody>
      </p:sp>
      <p:pic>
        <p:nvPicPr>
          <p:cNvPr id="21506" name="Picture 2" descr="http://news.cnhubei.com/xw/hb/sz/201211/W020121126320963021839.bmp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1825" y="3444875"/>
            <a:ext cx="50482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83856" y="1038363"/>
            <a:ext cx="4716356" cy="5626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en-US" sz="32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微生物对白色污染的降解</a:t>
            </a:r>
          </a:p>
        </p:txBody>
      </p:sp>
      <p:sp>
        <p:nvSpPr>
          <p:cNvPr id="5" name="矩形 4"/>
          <p:cNvSpPr/>
          <p:nvPr/>
        </p:nvSpPr>
        <p:spPr>
          <a:xfrm>
            <a:off x="303210" y="1738570"/>
            <a:ext cx="8347302" cy="8679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zh-CN" altLang="en-US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目前有些餐盒采用植物纤维制作，在微生物的分解作用下，使之从土壤中消失。</a:t>
            </a:r>
            <a:endParaRPr lang="zh-CN" altLang="en-US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27"/>
          <p:cNvSpPr>
            <a:spLocks noChangeArrowheads="1"/>
          </p:cNvSpPr>
          <p:nvPr/>
        </p:nvSpPr>
        <p:spPr bwMode="auto">
          <a:xfrm>
            <a:off x="1682750" y="280988"/>
            <a:ext cx="56927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二、生物圈中的</a:t>
            </a:r>
            <a:r>
              <a:rPr lang="en-US" altLang="zh-CN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氮肥厂</a:t>
            </a:r>
            <a:r>
              <a:rPr lang="en-US" altLang="zh-CN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”</a:t>
            </a:r>
          </a:p>
        </p:txBody>
      </p:sp>
      <p:pic>
        <p:nvPicPr>
          <p:cNvPr id="22530" name="Picture 6" descr="C:\Users\lenovo\Desktop\图2.3-17 微生物的固氮作用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774825"/>
            <a:ext cx="877252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B8CC1"/>
      </a:accent1>
      <a:accent2>
        <a:srgbClr val="2A5682"/>
      </a:accent2>
      <a:accent3>
        <a:srgbClr val="FFFFFF"/>
      </a:accent3>
      <a:accent4>
        <a:srgbClr val="000000"/>
      </a:accent4>
      <a:accent5>
        <a:srgbClr val="B6C5DC"/>
      </a:accent5>
      <a:accent6>
        <a:srgbClr val="254C74"/>
      </a:accent6>
      <a:hlink>
        <a:srgbClr val="002850"/>
      </a:hlink>
      <a:folHlink>
        <a:srgbClr val="2A94FE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0000F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E4AAAA"/>
        </a:accent5>
        <a:accent6>
          <a:srgbClr val="AA000B"/>
        </a:accent6>
        <a:hlink>
          <a:srgbClr val="3A0004"/>
        </a:hlink>
        <a:folHlink>
          <a:srgbClr val="DA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9E0BE"/>
        </a:accent1>
        <a:accent2>
          <a:srgbClr val="D1D467"/>
        </a:accent2>
        <a:accent3>
          <a:srgbClr val="FFFFFF"/>
        </a:accent3>
        <a:accent4>
          <a:srgbClr val="000000"/>
        </a:accent4>
        <a:accent5>
          <a:srgbClr val="F2EDDB"/>
        </a:accent5>
        <a:accent6>
          <a:srgbClr val="BDC05D"/>
        </a:accent6>
        <a:hlink>
          <a:srgbClr val="3A3B11"/>
        </a:hlink>
        <a:folHlink>
          <a:srgbClr val="C4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3A3B11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6FCC00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E2AA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</Words>
  <Paragraphs>37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微软雅黑</vt:lpstr>
      <vt:lpstr>Calibri</vt:lpstr>
      <vt:lpstr>Wingdings</vt:lpstr>
      <vt:lpstr>Times New Roman</vt:lpstr>
      <vt:lpstr>华文楷体</vt:lpstr>
      <vt:lpstr>+mn-ea</vt:lpstr>
      <vt:lpstr>Tahoma</vt:lpstr>
      <vt:lpstr>楷体_GB2312</vt:lpstr>
      <vt:lpstr>楷体</vt:lpstr>
      <vt:lpstr>默认设计模板</vt:lpstr>
      <vt:lpstr>默认设计模板</vt:lpstr>
      <vt:lpstr>古瓶荷花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感谢您的观赏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2010-08-26T17:14:00Z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