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9"/>
  </p:notesMasterIdLst>
  <p:sldIdLst>
    <p:sldId id="256" r:id="rId3"/>
    <p:sldId id="809" r:id="rId4"/>
    <p:sldId id="629" r:id="rId5"/>
    <p:sldId id="810" r:id="rId6"/>
    <p:sldId id="811" r:id="rId7"/>
    <p:sldId id="824" r:id="rId8"/>
    <p:sldId id="825" r:id="rId9"/>
    <p:sldId id="826" r:id="rId10"/>
    <p:sldId id="827" r:id="rId11"/>
    <p:sldId id="828" r:id="rId12"/>
    <p:sldId id="820" r:id="rId13"/>
    <p:sldId id="821" r:id="rId14"/>
    <p:sldId id="822" r:id="rId15"/>
    <p:sldId id="823" r:id="rId16"/>
    <p:sldId id="630" r:id="rId17"/>
    <p:sldId id="258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636" y="-84"/>
      </p:cViewPr>
      <p:guideLst>
        <p:guide orient="horz" pos="253"/>
        <p:guide pos="2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98915AD-4083-42DB-B9F0-69CB5A099B6D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C4AE62-A30F-4DD9-B50F-9BAE872E1E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049" descr="green1"/>
          <p:cNvPicPr>
            <a:picLocks noChangeAspect="1"/>
          </p:cNvPicPr>
          <p:nvPr/>
        </p:nvPicPr>
        <p:blipFill>
          <a:blip r:embed="rId2"/>
          <a:srcRect l="3510"/>
          <a:stretch>
            <a:fillRect/>
          </a:stretch>
        </p:blipFill>
        <p:spPr bwMode="auto">
          <a:xfrm>
            <a:off x="9525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1116013" y="2133600"/>
            <a:ext cx="6621462" cy="977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2413000" y="3141663"/>
            <a:ext cx="5321300" cy="719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5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fld id="{4AC1F6C0-538A-4DCE-BB72-244AC46CE614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73403-266F-45D8-95B7-D2553046818F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0219" y="274638"/>
            <a:ext cx="185658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60475" y="274638"/>
            <a:ext cx="5462116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75FF9-A375-4144-8F97-5AFF9AA9D28C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zh-CN"/>
              <a:t>单击此处编辑母版标题样式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en-US" altLang="zh-CN"/>
              <a:t>单击此处编辑母版副标题样式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752E62A5-DB92-42F8-8CB1-7201ECA11F3C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7E9712A-24C3-4F4E-A4D9-2B1117CF3B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4824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34825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6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7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8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9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0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1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2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3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4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5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6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7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8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9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0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1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2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3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4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5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6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7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8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9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50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51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52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53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54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55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4856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EB1953-94F3-41F6-8D0A-046044DDB27D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280FD-8B6F-4389-9C40-CA2D71987E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2BFBF-60AF-42F6-8EC1-FB7FE1F5192C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CDC90-CA62-48BD-AF43-E8FAF4C2CD6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AA22DB-E35D-471E-AD37-14C295A4A57A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C2E0C-2AF2-4E43-8F04-15E759AAD79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BE7EB-218C-44DD-BA35-01F37E1C1F15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5E4DBC-765A-42A7-88D5-37FA12DBFDD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1EBFBB-EE4A-4157-99BF-C46AC48E9E0E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2F28C-FD05-44BD-8A8B-72D7D72A27F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B13A4-6273-4A71-8AA9-EF2BFCDAFE06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9E75-9424-4129-A074-57E4DA1FFFC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4DBF5-9625-49D6-AB3F-86F33FF3FBC9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303C5-1F69-4111-831E-3C1E6832E02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AB57E-2464-49D3-B104-1358C551EDB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008B73-0DD5-4DA1-B7CD-A4EDC2A63B4C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6FD12-A1C0-427D-BB69-7E1E53FAF70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BC0BCD-2DAB-4FE1-8520-4508DC48B506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4B5EE-64D7-472D-A607-68A69E520A1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1EC624-BE25-4D8C-B733-62006349B962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55EFB5-1045-4DB6-A3EA-4BEDC6D0366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9CD4F-DB54-4A50-BB65-4FD7E3C9D8AC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60475" y="1600200"/>
            <a:ext cx="3638899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7901" y="1600200"/>
            <a:ext cx="3638899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18B22-B26A-45FC-AA3B-29C7B8C90D7F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42F61-681E-400A-8BBA-18553E08815F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66F31-8FC3-40A5-A9FD-F1BBE7B50B11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17A63-95EE-45C1-834A-A8B61B1D53A4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E6E17-1786-4EDA-A11D-9955095A343E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F84A3-690A-45C0-A597-C263AA022D97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green"/>
          <p:cNvPicPr>
            <a:picLocks noChangeAspect="1"/>
          </p:cNvPicPr>
          <p:nvPr/>
        </p:nvPicPr>
        <p:blipFill>
          <a:blip r:embed="rId13"/>
          <a:srcRect l="26314"/>
          <a:stretch>
            <a:fillRect/>
          </a:stretch>
        </p:blipFill>
        <p:spPr bwMode="auto">
          <a:xfrm>
            <a:off x="0" y="0"/>
            <a:ext cx="704056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 bwMode="auto">
          <a:xfrm>
            <a:off x="1260475" y="274638"/>
            <a:ext cx="7426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 bwMode="auto">
          <a:xfrm>
            <a:off x="1260475" y="1600200"/>
            <a:ext cx="7426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072E0C0-8712-4EF1-8254-C1C194378170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单击此处编辑母版标题样式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单击此处编辑母版文本样式</a:t>
            </a:r>
          </a:p>
          <a:p>
            <a:pPr lvl="1"/>
            <a:r>
              <a:rPr lang="en-US" altLang="zh-CN" smtClean="0"/>
              <a:t>第二级</a:t>
            </a:r>
          </a:p>
          <a:p>
            <a:pPr lvl="2"/>
            <a:r>
              <a:rPr lang="en-US" altLang="zh-CN" smtClean="0"/>
              <a:t>第三级</a:t>
            </a:r>
          </a:p>
          <a:p>
            <a:pPr lvl="3"/>
            <a:r>
              <a:rPr lang="en-US" altLang="zh-CN" smtClean="0"/>
              <a:t>第四级</a:t>
            </a:r>
          </a:p>
          <a:p>
            <a:pPr lvl="4"/>
            <a:r>
              <a:rPr lang="en-US" altLang="zh-CN" smtClean="0"/>
              <a:t>第五级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25D7AC0C-654F-4539-8EC3-938361BA628A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US" altLang="zh-CN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48F2744F-4BE7-4570-B301-F2B96681F31D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3800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3380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/>
        </p:nvSpPr>
        <p:spPr>
          <a:xfrm>
            <a:off x="1692275" y="1125538"/>
            <a:ext cx="6586538" cy="7778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noProof="1">
                <a:solidFill>
                  <a:schemeClr val="accent4"/>
                </a:solidFill>
                <a:latin typeface="Times New Roman" panose="02020603050405020304" pitchFamily="18" charset="0"/>
              </a:rPr>
              <a:t>七年级上册生物第二单元第四章第一节</a:t>
            </a:r>
          </a:p>
        </p:txBody>
      </p:sp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2471738" y="2982913"/>
            <a:ext cx="7745412" cy="1041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生物的分类方法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872038"/>
            <a:ext cx="19050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斑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3195638"/>
            <a:ext cx="1676400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驴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4719638"/>
            <a:ext cx="14906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犀牛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3271838"/>
            <a:ext cx="2425700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2819400" y="26622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3558" name="Oval 7"/>
          <p:cNvSpPr>
            <a:spLocks noChangeArrowheads="1"/>
          </p:cNvSpPr>
          <p:nvPr/>
        </p:nvSpPr>
        <p:spPr bwMode="auto">
          <a:xfrm>
            <a:off x="228600" y="2738438"/>
            <a:ext cx="4038600" cy="3886200"/>
          </a:xfrm>
          <a:prstGeom prst="ellipse">
            <a:avLst/>
          </a:pr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3559" name="Rectangle 8"/>
          <p:cNvSpPr>
            <a:spLocks noChangeArrowheads="1"/>
          </p:cNvSpPr>
          <p:nvPr/>
        </p:nvSpPr>
        <p:spPr bwMode="auto">
          <a:xfrm>
            <a:off x="228600" y="2662238"/>
            <a:ext cx="8610600" cy="3962400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pic>
        <p:nvPicPr>
          <p:cNvPr id="23560" name="Picture 9" descr="蝙蝠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0400" y="3500438"/>
            <a:ext cx="175260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0" descr="狗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43400" y="4719638"/>
            <a:ext cx="1944688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1" descr="虎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72200" y="5176838"/>
            <a:ext cx="24384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Text Box 12"/>
          <p:cNvSpPr txBox="1">
            <a:spLocks noChangeArrowheads="1"/>
          </p:cNvSpPr>
          <p:nvPr/>
        </p:nvSpPr>
        <p:spPr bwMode="auto">
          <a:xfrm>
            <a:off x="1371600" y="2509838"/>
            <a:ext cx="16002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奇蹄</a:t>
            </a:r>
            <a:r>
              <a:rPr lang="zh-CN" altLang="en-US" sz="48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目</a:t>
            </a: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4495800" y="2738438"/>
            <a:ext cx="9159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幼圆"/>
                <a:ea typeface="幼圆"/>
                <a:cs typeface="幼圆"/>
              </a:rPr>
              <a:t>哺乳动物</a:t>
            </a:r>
            <a:r>
              <a:rPr lang="zh-CN" altLang="en-US" sz="4800" b="1">
                <a:solidFill>
                  <a:srgbClr val="000066"/>
                </a:solidFill>
                <a:latin typeface="幼圆"/>
                <a:ea typeface="幼圆"/>
                <a:cs typeface="幼圆"/>
              </a:rPr>
              <a:t>纲</a:t>
            </a:r>
          </a:p>
        </p:txBody>
      </p:sp>
      <p:pic>
        <p:nvPicPr>
          <p:cNvPr id="45070" name="Picture 14" descr="企鹅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71438"/>
            <a:ext cx="12985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71" name="Picture 15" descr="蛇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86000" y="1671638"/>
            <a:ext cx="18288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72" name="Picture 16" descr="蛙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629400" y="985838"/>
            <a:ext cx="16764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838200" y="833438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幼圆"/>
                <a:cs typeface="幼圆"/>
              </a:rPr>
              <a:t>鸟</a:t>
            </a:r>
            <a:r>
              <a:rPr lang="zh-CN" altLang="en-US" sz="4000" b="1">
                <a:solidFill>
                  <a:srgbClr val="000066"/>
                </a:solidFill>
                <a:latin typeface="Times New Roman" pitchFamily="18" charset="0"/>
                <a:ea typeface="幼圆"/>
                <a:cs typeface="幼圆"/>
              </a:rPr>
              <a:t>纲</a:t>
            </a:r>
          </a:p>
        </p:txBody>
      </p:sp>
      <p:sp>
        <p:nvSpPr>
          <p:cNvPr id="45074" name="Oval 18"/>
          <p:cNvSpPr>
            <a:spLocks noChangeArrowheads="1"/>
          </p:cNvSpPr>
          <p:nvPr/>
        </p:nvSpPr>
        <p:spPr bwMode="auto">
          <a:xfrm>
            <a:off x="0" y="71438"/>
            <a:ext cx="1981200" cy="2362200"/>
          </a:xfrm>
          <a:prstGeom prst="ellips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5075" name="Oval 19"/>
          <p:cNvSpPr>
            <a:spLocks noChangeArrowheads="1"/>
          </p:cNvSpPr>
          <p:nvPr/>
        </p:nvSpPr>
        <p:spPr bwMode="auto">
          <a:xfrm>
            <a:off x="6629400" y="71438"/>
            <a:ext cx="2514600" cy="2286000"/>
          </a:xfrm>
          <a:prstGeom prst="ellips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5076" name="Text Box 20"/>
          <p:cNvSpPr txBox="1">
            <a:spLocks noChangeArrowheads="1"/>
          </p:cNvSpPr>
          <p:nvPr/>
        </p:nvSpPr>
        <p:spPr bwMode="auto">
          <a:xfrm>
            <a:off x="8350250" y="604838"/>
            <a:ext cx="7937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幼圆"/>
                <a:cs typeface="幼圆"/>
              </a:rPr>
              <a:t>两栖</a:t>
            </a:r>
            <a:r>
              <a:rPr lang="zh-CN" altLang="en-US" sz="4000" b="1">
                <a:solidFill>
                  <a:srgbClr val="000066"/>
                </a:solidFill>
                <a:latin typeface="Times New Roman" pitchFamily="18" charset="0"/>
                <a:ea typeface="幼圆"/>
                <a:cs typeface="幼圆"/>
              </a:rPr>
              <a:t>纲</a:t>
            </a:r>
          </a:p>
        </p:txBody>
      </p:sp>
      <p:sp>
        <p:nvSpPr>
          <p:cNvPr id="45077" name="AutoShape 21"/>
          <p:cNvSpPr>
            <a:spLocks noChangeArrowheads="1"/>
          </p:cNvSpPr>
          <p:nvPr/>
        </p:nvSpPr>
        <p:spPr bwMode="auto">
          <a:xfrm>
            <a:off x="1828800" y="71438"/>
            <a:ext cx="2590800" cy="22860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5078" name="Text Box 22"/>
          <p:cNvSpPr txBox="1">
            <a:spLocks noChangeArrowheads="1"/>
          </p:cNvSpPr>
          <p:nvPr/>
        </p:nvSpPr>
        <p:spPr bwMode="auto">
          <a:xfrm>
            <a:off x="2819400" y="452438"/>
            <a:ext cx="671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66"/>
                </a:solidFill>
                <a:latin typeface="Times New Roman" pitchFamily="18" charset="0"/>
                <a:ea typeface="幼圆"/>
                <a:cs typeface="幼圆"/>
              </a:rPr>
              <a:t>爬行</a:t>
            </a: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  <a:ea typeface="幼圆"/>
                <a:cs typeface="幼圆"/>
              </a:rPr>
              <a:t>纲</a:t>
            </a:r>
          </a:p>
        </p:txBody>
      </p:sp>
      <p:sp>
        <p:nvSpPr>
          <p:cNvPr id="45079" name="AutoShape 23"/>
          <p:cNvSpPr>
            <a:spLocks/>
          </p:cNvSpPr>
          <p:nvPr/>
        </p:nvSpPr>
        <p:spPr bwMode="auto">
          <a:xfrm>
            <a:off x="3657600" y="376238"/>
            <a:ext cx="3200400" cy="1981200"/>
          </a:xfrm>
          <a:custGeom>
            <a:avLst/>
            <a:gdLst>
              <a:gd name="T0" fmla="*/ 414918523 w 21600"/>
              <a:gd name="T1" fmla="*/ 90860023 h 21600"/>
              <a:gd name="T2" fmla="*/ 237096288 w 21600"/>
              <a:gd name="T3" fmla="*/ 181720047 h 21600"/>
              <a:gd name="T4" fmla="*/ 59274072 w 21600"/>
              <a:gd name="T5" fmla="*/ 90860023 h 21600"/>
              <a:gd name="T6" fmla="*/ 2370962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28575" cap="flat" cmpd="sng">
            <a:solidFill>
              <a:srgbClr val="00008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5080" name="Picture 24" descr="金鱼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95800" y="1214438"/>
            <a:ext cx="152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81" name="Text Box 25"/>
          <p:cNvSpPr txBox="1">
            <a:spLocks noChangeArrowheads="1"/>
          </p:cNvSpPr>
          <p:nvPr/>
        </p:nvSpPr>
        <p:spPr bwMode="auto">
          <a:xfrm>
            <a:off x="4191000" y="376238"/>
            <a:ext cx="213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itchFamily="18" charset="0"/>
                <a:ea typeface="幼圆"/>
                <a:cs typeface="幼圆"/>
              </a:rPr>
              <a:t>   </a:t>
            </a: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  <a:ea typeface="幼圆"/>
                <a:cs typeface="幼圆"/>
              </a:rPr>
              <a:t>鱼    </a:t>
            </a:r>
            <a:r>
              <a:rPr lang="zh-CN" altLang="en-US" sz="4000" b="1">
                <a:solidFill>
                  <a:srgbClr val="000066"/>
                </a:solidFill>
                <a:latin typeface="Times New Roman" pitchFamily="18" charset="0"/>
                <a:ea typeface="幼圆"/>
                <a:cs typeface="幼圆"/>
              </a:rPr>
              <a:t>纲</a:t>
            </a:r>
          </a:p>
        </p:txBody>
      </p:sp>
      <p:pic>
        <p:nvPicPr>
          <p:cNvPr id="23577" name="Picture 26" descr="羊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562600" y="3043238"/>
            <a:ext cx="13716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5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9" grpId="0"/>
      <p:bldP spid="45073" grpId="0"/>
      <p:bldP spid="45074" grpId="0" bldLvl="0" animBg="1"/>
      <p:bldP spid="45075" grpId="0" bldLvl="0" animBg="1"/>
      <p:bldP spid="45076" grpId="0"/>
      <p:bldP spid="45077" grpId="0" bldLvl="0" animBg="1"/>
      <p:bldP spid="45078" grpId="0"/>
      <p:bldP spid="45079" grpId="0" animBg="1"/>
      <p:bldP spid="450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1"/>
          <p:cNvSpPr txBox="1">
            <a:spLocks noChangeArrowheads="1"/>
          </p:cNvSpPr>
          <p:nvPr/>
        </p:nvSpPr>
        <p:spPr bwMode="auto">
          <a:xfrm>
            <a:off x="2692400" y="1701800"/>
            <a:ext cx="645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尝试鉴别生物</a:t>
            </a:r>
          </a:p>
        </p:txBody>
      </p:sp>
      <p:sp>
        <p:nvSpPr>
          <p:cNvPr id="135173" name="Rectangle 5"/>
          <p:cNvSpPr>
            <a:spLocks noChangeArrowheads="1"/>
          </p:cNvSpPr>
          <p:nvPr/>
        </p:nvSpPr>
        <p:spPr bwMode="auto">
          <a:xfrm>
            <a:off x="1819275" y="1658938"/>
            <a:ext cx="7172325" cy="1219200"/>
          </a:xfrm>
          <a:prstGeom prst="rect">
            <a:avLst/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a typeface="华文行楷"/>
                <a:cs typeface="华文行楷"/>
              </a:rPr>
              <a:t>哺乳动物检索表</a:t>
            </a:r>
          </a:p>
          <a:p>
            <a:pPr algn="ctr"/>
            <a:endParaRPr lang="zh-CN" altLang="en-US" sz="2800" b="1">
              <a:solidFill>
                <a:srgbClr val="990000"/>
              </a:solidFill>
              <a:ea typeface="华文行楷"/>
              <a:cs typeface="华文行楷"/>
            </a:endParaRPr>
          </a:p>
          <a:p>
            <a:pPr algn="ctr"/>
            <a:endParaRPr lang="en-US" altLang="zh-CN" sz="2400" b="1">
              <a:solidFill>
                <a:srgbClr val="990000"/>
              </a:solidFill>
              <a:ea typeface="华文行楷"/>
              <a:cs typeface="华文行楷"/>
            </a:endParaRPr>
          </a:p>
        </p:txBody>
      </p:sp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1743075" y="2039938"/>
            <a:ext cx="7400925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lain"/>
            </a:pP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四肢上都有五个指，且有灵活的拇指           灵长类</a:t>
            </a:r>
          </a:p>
          <a:p>
            <a:pPr marL="342900" indent="-342900"/>
            <a:r>
              <a:rPr lang="en-US" altLang="zh-CN" sz="2400" b="1">
                <a:solidFill>
                  <a:schemeClr val="bg1"/>
                </a:solidFill>
                <a:ea typeface="微软雅黑" pitchFamily="34" charset="-122"/>
              </a:rPr>
              <a:t>1  </a:t>
            </a: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四肢上没有五个指</a:t>
            </a:r>
          </a:p>
        </p:txBody>
      </p:sp>
      <p:sp>
        <p:nvSpPr>
          <p:cNvPr id="135175" name="Line 7"/>
          <p:cNvSpPr>
            <a:spLocks noChangeShapeType="1"/>
          </p:cNvSpPr>
          <p:nvPr/>
        </p:nvSpPr>
        <p:spPr bwMode="auto">
          <a:xfrm>
            <a:off x="7008813" y="2268538"/>
            <a:ext cx="992187" cy="1587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141288" y="3022600"/>
            <a:ext cx="8850312" cy="2438400"/>
          </a:xfrm>
          <a:prstGeom prst="rect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四肢上有蹄，没有爪或趾甲</a:t>
            </a:r>
          </a:p>
          <a:p>
            <a:pPr marL="342900" indent="-342900"/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ea typeface="微软雅黑" pitchFamily="34" charset="-122"/>
              </a:rPr>
              <a:t>3  </a:t>
            </a: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四肢的蹄趾数为偶数                                                  偶蹄目 </a:t>
            </a:r>
          </a:p>
          <a:p>
            <a:pPr marL="342900" indent="-342900"/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ea typeface="微软雅黑" pitchFamily="34" charset="-122"/>
              </a:rPr>
              <a:t>3  </a:t>
            </a: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四肢的蹄趾数为奇数                                                  奇蹄目</a:t>
            </a:r>
          </a:p>
          <a:p>
            <a:pPr marL="342900" indent="-342900"/>
            <a:r>
              <a:rPr lang="en-US" altLang="zh-CN" sz="2400" b="1">
                <a:solidFill>
                  <a:schemeClr val="bg1"/>
                </a:solidFill>
                <a:ea typeface="微软雅黑" pitchFamily="34" charset="-122"/>
              </a:rPr>
              <a:t>2   </a:t>
            </a: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四肢上有爪或趾甲，没有蹄</a:t>
            </a:r>
          </a:p>
          <a:p>
            <a:pPr marL="342900" indent="-342900"/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ea typeface="微软雅黑" pitchFamily="34" charset="-122"/>
              </a:rPr>
              <a:t>4  </a:t>
            </a: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具有长而有力的象鼻                                                  长鼻目</a:t>
            </a:r>
          </a:p>
          <a:p>
            <a:pPr marL="342900" indent="-342900"/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ea typeface="微软雅黑" pitchFamily="34" charset="-122"/>
              </a:rPr>
              <a:t>4  </a:t>
            </a:r>
            <a:r>
              <a:rPr lang="zh-CN" altLang="en-US" sz="2400" b="1">
                <a:solidFill>
                  <a:schemeClr val="bg1"/>
                </a:solidFill>
                <a:ea typeface="微软雅黑" pitchFamily="34" charset="-122"/>
              </a:rPr>
              <a:t>具有能撕咬肉的尖牙                                                  食肉目</a:t>
            </a:r>
          </a:p>
        </p:txBody>
      </p:sp>
      <p:sp>
        <p:nvSpPr>
          <p:cNvPr id="135177" name="Line 9"/>
          <p:cNvSpPr>
            <a:spLocks noChangeShapeType="1"/>
          </p:cNvSpPr>
          <p:nvPr/>
        </p:nvSpPr>
        <p:spPr bwMode="auto">
          <a:xfrm>
            <a:off x="3576638" y="2057400"/>
            <a:ext cx="4271962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78" name="Line 10"/>
          <p:cNvSpPr>
            <a:spLocks noChangeShapeType="1"/>
          </p:cNvSpPr>
          <p:nvPr/>
        </p:nvSpPr>
        <p:spPr bwMode="auto">
          <a:xfrm>
            <a:off x="3576638" y="2438400"/>
            <a:ext cx="4195762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79" name="Line 11"/>
          <p:cNvSpPr>
            <a:spLocks noChangeShapeType="1"/>
          </p:cNvSpPr>
          <p:nvPr/>
        </p:nvSpPr>
        <p:spPr bwMode="auto">
          <a:xfrm>
            <a:off x="3576638" y="3124200"/>
            <a:ext cx="4195762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80" name="Line 12"/>
          <p:cNvSpPr>
            <a:spLocks noChangeShapeType="1"/>
          </p:cNvSpPr>
          <p:nvPr/>
        </p:nvSpPr>
        <p:spPr bwMode="auto">
          <a:xfrm>
            <a:off x="3576638" y="3505200"/>
            <a:ext cx="4271962" cy="0"/>
          </a:xfrm>
          <a:prstGeom prst="line">
            <a:avLst/>
          </a:prstGeom>
          <a:noFill/>
          <a:ln w="38100" cap="rnd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6" name="文本框 3"/>
          <p:cNvSpPr txBox="1">
            <a:spLocks noChangeArrowheads="1"/>
          </p:cNvSpPr>
          <p:nvPr/>
        </p:nvSpPr>
        <p:spPr bwMode="auto">
          <a:xfrm>
            <a:off x="2089150" y="512763"/>
            <a:ext cx="3032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华文楷体"/>
                <a:ea typeface="华文楷体"/>
                <a:cs typeface="华文楷体"/>
              </a:rPr>
              <a:t>哺乳动物检索表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 bldLvl="0" animBg="1"/>
      <p:bldP spid="135174" grpId="0"/>
      <p:bldP spid="135175" grpId="0" animBg="1"/>
      <p:bldP spid="135176" grpId="0" bldLvl="0" animBg="1"/>
      <p:bldP spid="135177" grpId="0" animBg="1"/>
      <p:bldP spid="135178" grpId="0" animBg="1"/>
      <p:bldP spid="135179" grpId="0" animBg="1"/>
      <p:bldP spid="13518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95" name="Picture 2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063" y="2493963"/>
            <a:ext cx="4062412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81" name="Text Box 13"/>
          <p:cNvSpPr txBox="1">
            <a:spLocks noChangeArrowheads="1"/>
          </p:cNvSpPr>
          <p:nvPr/>
        </p:nvSpPr>
        <p:spPr bwMode="auto">
          <a:xfrm>
            <a:off x="4159250" y="2078038"/>
            <a:ext cx="5013325" cy="1371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、图中的五种哺乳动物分别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属于什么目？</a:t>
            </a:r>
          </a:p>
          <a:p>
            <a:r>
              <a:rPr lang="en-US" altLang="zh-CN" sz="28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、怎样利用检索表鉴别生物？</a:t>
            </a:r>
          </a:p>
        </p:txBody>
      </p:sp>
      <p:sp>
        <p:nvSpPr>
          <p:cNvPr id="135182" name="Text Box 14"/>
          <p:cNvSpPr txBox="1">
            <a:spLocks noChangeArrowheads="1"/>
          </p:cNvSpPr>
          <p:nvPr/>
        </p:nvSpPr>
        <p:spPr bwMode="auto">
          <a:xfrm>
            <a:off x="123825" y="2667000"/>
            <a:ext cx="547688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ea typeface="华文行楷"/>
                <a:cs typeface="华文行楷"/>
              </a:rPr>
              <a:t>灵长目</a:t>
            </a:r>
          </a:p>
        </p:txBody>
      </p:sp>
      <p:sp>
        <p:nvSpPr>
          <p:cNvPr id="135183" name="Text Box 15"/>
          <p:cNvSpPr txBox="1">
            <a:spLocks noChangeArrowheads="1"/>
          </p:cNvSpPr>
          <p:nvPr/>
        </p:nvSpPr>
        <p:spPr bwMode="auto">
          <a:xfrm>
            <a:off x="150813" y="5108575"/>
            <a:ext cx="1100137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ea typeface="华文行楷"/>
                <a:cs typeface="华文行楷"/>
              </a:rPr>
              <a:t>偶蹄目</a:t>
            </a:r>
          </a:p>
        </p:txBody>
      </p:sp>
      <p:sp>
        <p:nvSpPr>
          <p:cNvPr id="135185" name="Text Box 17"/>
          <p:cNvSpPr txBox="1">
            <a:spLocks noChangeArrowheads="1"/>
          </p:cNvSpPr>
          <p:nvPr/>
        </p:nvSpPr>
        <p:spPr bwMode="auto">
          <a:xfrm>
            <a:off x="1574800" y="44196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ea typeface="华文行楷"/>
                <a:cs typeface="华文行楷"/>
              </a:rPr>
              <a:t>奇蹄目</a:t>
            </a:r>
          </a:p>
        </p:txBody>
      </p:sp>
      <p:sp>
        <p:nvSpPr>
          <p:cNvPr id="135186" name="Text Box 18"/>
          <p:cNvSpPr txBox="1">
            <a:spLocks noChangeArrowheads="1"/>
          </p:cNvSpPr>
          <p:nvPr/>
        </p:nvSpPr>
        <p:spPr bwMode="auto">
          <a:xfrm>
            <a:off x="2860675" y="4879975"/>
            <a:ext cx="1100138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ea typeface="华文行楷"/>
                <a:cs typeface="华文行楷"/>
              </a:rPr>
              <a:t>长鼻目</a:t>
            </a:r>
          </a:p>
        </p:txBody>
      </p:sp>
      <p:sp>
        <p:nvSpPr>
          <p:cNvPr id="135187" name="Text Box 19"/>
          <p:cNvSpPr txBox="1">
            <a:spLocks noChangeArrowheads="1"/>
          </p:cNvSpPr>
          <p:nvPr/>
        </p:nvSpPr>
        <p:spPr bwMode="auto">
          <a:xfrm>
            <a:off x="4098925" y="3435350"/>
            <a:ext cx="5067300" cy="3079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利用检索表中特征的描述，对照生物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的特征进行鉴别，逐条对照，选择符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合的项目，最终将得到该生物的名字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，或者知道它属于哪一大类。</a:t>
            </a:r>
          </a:p>
        </p:txBody>
      </p:sp>
      <p:sp>
        <p:nvSpPr>
          <p:cNvPr id="25608" name="文本框 4"/>
          <p:cNvSpPr txBox="1">
            <a:spLocks noChangeArrowheads="1"/>
          </p:cNvSpPr>
          <p:nvPr/>
        </p:nvSpPr>
        <p:spPr bwMode="auto">
          <a:xfrm>
            <a:off x="1857375" y="2574925"/>
            <a:ext cx="54768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ea typeface="华文行楷"/>
                <a:cs typeface="华文行楷"/>
                <a:sym typeface="+mn-ea"/>
              </a:rPr>
              <a:t>食肉目</a:t>
            </a:r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382270" y="323215"/>
            <a:ext cx="1203960" cy="70104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>
              <a:defRPr/>
            </a:pPr>
            <a:r>
              <a:rPr lang="zh-CN" altLang="en-US" sz="4000" b="1">
                <a:blipFill>
                  <a:blip r:embed="rId3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5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13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13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5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81" grpId="0" bldLvl="0" animBg="1"/>
      <p:bldP spid="135182" grpId="0"/>
      <p:bldP spid="135183" grpId="0" bldLvl="0" animBg="1"/>
      <p:bldP spid="135185" grpId="0"/>
      <p:bldP spid="135186" grpId="0" bldLvl="0" animBg="1"/>
      <p:bldP spid="13518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占位符 21506"/>
          <p:cNvSpPr>
            <a:spLocks noGrp="1"/>
          </p:cNvSpPr>
          <p:nvPr>
            <p:ph type="body" idx="4294967295"/>
          </p:nvPr>
        </p:nvSpPr>
        <p:spPr>
          <a:xfrm>
            <a:off x="1116013" y="1196975"/>
            <a:ext cx="6594475" cy="4525963"/>
          </a:xfrm>
        </p:spPr>
        <p:txBody>
          <a:bodyPr anchor="ctr"/>
          <a:lstStyle/>
          <a:p>
            <a:pPr marL="0" indent="0" algn="ctr">
              <a:spcBef>
                <a:spcPct val="0"/>
              </a:spcBef>
              <a:buClr>
                <a:srgbClr val="000000"/>
              </a:buClr>
              <a:buFont typeface="Wingdings" pitchFamily="2" charset="2"/>
              <a:buNone/>
            </a:pPr>
            <a:r>
              <a:rPr lang="en-US" altLang="zh-CN" sz="3900" b="1">
                <a:solidFill>
                  <a:schemeClr val="tx2"/>
                </a:solidFill>
                <a:latin typeface="华文楷体"/>
                <a:ea typeface="华文楷体"/>
                <a:cs typeface="华文楷体"/>
              </a:rPr>
              <a:t>   </a:t>
            </a:r>
            <a:r>
              <a:rPr lang="zh-CN" altLang="en-US" sz="3900" b="1">
                <a:solidFill>
                  <a:schemeClr val="tx2"/>
                </a:solidFill>
                <a:latin typeface="华文楷体"/>
                <a:ea typeface="华文楷体"/>
                <a:cs typeface="华文楷体"/>
              </a:rPr>
              <a:t>生物的分类单位越</a:t>
            </a:r>
            <a:r>
              <a:rPr lang="zh-CN" altLang="en-US" sz="39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大</a:t>
            </a:r>
            <a:r>
              <a:rPr lang="zh-CN" altLang="en-US" sz="3900" b="1">
                <a:solidFill>
                  <a:schemeClr val="tx2"/>
                </a:solidFill>
                <a:latin typeface="华文楷体"/>
                <a:ea typeface="华文楷体"/>
                <a:cs typeface="华文楷体"/>
              </a:rPr>
              <a:t>，包含的生物物种就越</a:t>
            </a:r>
            <a:r>
              <a:rPr lang="zh-CN" altLang="en-US" sz="39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多</a:t>
            </a:r>
            <a:r>
              <a:rPr lang="zh-CN" altLang="en-US" sz="3900" b="1">
                <a:solidFill>
                  <a:schemeClr val="tx2"/>
                </a:solidFill>
                <a:latin typeface="华文楷体"/>
                <a:ea typeface="华文楷体"/>
                <a:cs typeface="华文楷体"/>
              </a:rPr>
              <a:t>，生物之间的共同特征就越</a:t>
            </a:r>
            <a:r>
              <a:rPr lang="zh-CN" altLang="en-US" sz="39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少</a:t>
            </a:r>
            <a:r>
              <a:rPr lang="zh-CN" altLang="en-US" sz="3900" b="1">
                <a:solidFill>
                  <a:schemeClr val="tx2"/>
                </a:solidFill>
                <a:latin typeface="华文楷体"/>
                <a:ea typeface="华文楷体"/>
                <a:cs typeface="华文楷体"/>
              </a:rPr>
              <a:t>，生物的分类单位越</a:t>
            </a:r>
            <a:r>
              <a:rPr lang="zh-CN" altLang="en-US" sz="39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小</a:t>
            </a:r>
            <a:r>
              <a:rPr lang="zh-CN" altLang="en-US" sz="3900" b="1">
                <a:solidFill>
                  <a:schemeClr val="tx2"/>
                </a:solidFill>
                <a:latin typeface="华文楷体"/>
                <a:ea typeface="华文楷体"/>
                <a:cs typeface="华文楷体"/>
              </a:rPr>
              <a:t>，包含的生物物种就越</a:t>
            </a:r>
            <a:r>
              <a:rPr lang="zh-CN" altLang="en-US" sz="39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少</a:t>
            </a:r>
            <a:r>
              <a:rPr lang="zh-CN" altLang="en-US" sz="3900" b="1">
                <a:solidFill>
                  <a:schemeClr val="tx2"/>
                </a:solidFill>
                <a:latin typeface="华文楷体"/>
                <a:ea typeface="华文楷体"/>
                <a:cs typeface="华文楷体"/>
              </a:rPr>
              <a:t>，生物之间的共同特征就越</a:t>
            </a:r>
            <a:r>
              <a:rPr lang="zh-CN" altLang="en-US" sz="39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多</a:t>
            </a:r>
            <a:r>
              <a:rPr lang="zh-CN" altLang="en-US" sz="3900" b="1">
                <a:solidFill>
                  <a:schemeClr val="tx2"/>
                </a:solidFill>
                <a:latin typeface="华文楷体"/>
                <a:ea typeface="华文楷体"/>
                <a:cs typeface="华文楷体"/>
              </a:rPr>
              <a:t>，根据分类就可以知道生物之间的亲缘关系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2530"/>
          <p:cNvSpPr txBox="1">
            <a:spLocks noChangeArrowheads="1"/>
          </p:cNvSpPr>
          <p:nvPr/>
        </p:nvSpPr>
        <p:spPr bwMode="auto">
          <a:xfrm>
            <a:off x="457200" y="1443038"/>
            <a:ext cx="8534400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微软雅黑" pitchFamily="34" charset="-122"/>
              </a:rPr>
              <a:t>门     种子植物门       种子植物门         种子植物门</a:t>
            </a:r>
          </a:p>
          <a:p>
            <a:r>
              <a:rPr lang="zh-CN" altLang="en-US" sz="2800" b="1">
                <a:ea typeface="微软雅黑" pitchFamily="34" charset="-122"/>
              </a:rPr>
              <a:t>纲     单子叶植物纲    单子叶植物纲     双子叶植物纲</a:t>
            </a:r>
          </a:p>
          <a:p>
            <a:r>
              <a:rPr lang="zh-CN" altLang="en-US" sz="2800" b="1">
                <a:ea typeface="微软雅黑" pitchFamily="34" charset="-122"/>
              </a:rPr>
              <a:t>目     禾本目               禾本目                锦葵目</a:t>
            </a:r>
          </a:p>
          <a:p>
            <a:r>
              <a:rPr lang="zh-CN" altLang="en-US" sz="2800" b="1">
                <a:ea typeface="微软雅黑" pitchFamily="34" charset="-122"/>
              </a:rPr>
              <a:t>科     禾本科               禾本科                 锦葵科</a:t>
            </a:r>
          </a:p>
          <a:p>
            <a:r>
              <a:rPr lang="zh-CN" altLang="en-US" sz="2800" b="1">
                <a:ea typeface="微软雅黑" pitchFamily="34" charset="-122"/>
              </a:rPr>
              <a:t>属     小麦属               稻属                     锦属</a:t>
            </a:r>
          </a:p>
          <a:p>
            <a:r>
              <a:rPr lang="zh-CN" altLang="en-US" sz="2800" b="1">
                <a:ea typeface="微软雅黑" pitchFamily="34" charset="-122"/>
              </a:rPr>
              <a:t>种      小麦                  水稻                     陆地棉</a:t>
            </a:r>
          </a:p>
          <a:p>
            <a:endParaRPr lang="zh-CN" altLang="en-US" sz="2800" b="1">
              <a:ea typeface="微软雅黑" pitchFamily="34" charset="-122"/>
            </a:endParaRPr>
          </a:p>
          <a:p>
            <a:r>
              <a:rPr lang="zh-CN" altLang="en-US" sz="4800" b="1">
                <a:solidFill>
                  <a:srgbClr val="FF0000"/>
                </a:solidFill>
                <a:ea typeface="华文行楷"/>
                <a:cs typeface="华文行楷"/>
              </a:rPr>
              <a:t>对于小麦、水稻和陆地棉，你认为哪两类生物之间的共同特征较多？</a:t>
            </a:r>
          </a:p>
        </p:txBody>
      </p:sp>
      <p:sp>
        <p:nvSpPr>
          <p:cNvPr id="22532" name="矩形 22531"/>
          <p:cNvSpPr>
            <a:spLocks noChangeArrowheads="1"/>
          </p:cNvSpPr>
          <p:nvPr/>
        </p:nvSpPr>
        <p:spPr bwMode="auto">
          <a:xfrm>
            <a:off x="1371600" y="2349500"/>
            <a:ext cx="3657600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rnd">
            <a:solidFill>
              <a:srgbClr val="993366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矩形 22532"/>
          <p:cNvSpPr>
            <a:spLocks noChangeArrowheads="1"/>
          </p:cNvSpPr>
          <p:nvPr/>
        </p:nvSpPr>
        <p:spPr bwMode="auto">
          <a:xfrm>
            <a:off x="1152525" y="1412875"/>
            <a:ext cx="7162800" cy="5334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rnd">
            <a:solidFill>
              <a:srgbClr val="993366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620" y="323215"/>
            <a:ext cx="2019300" cy="6400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>
              <a:defRPr/>
            </a:pPr>
            <a:r>
              <a:rPr lang="zh-CN" altLang="en-US" sz="36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拓展提高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椭圆 36866"/>
          <p:cNvSpPr>
            <a:spLocks noChangeArrowheads="1"/>
          </p:cNvSpPr>
          <p:nvPr/>
        </p:nvSpPr>
        <p:spPr bwMode="auto">
          <a:xfrm>
            <a:off x="3733800" y="2667000"/>
            <a:ext cx="1905000" cy="1219200"/>
          </a:xfrm>
          <a:prstGeom prst="ellipse">
            <a:avLst/>
          </a:prstGeom>
          <a:solidFill>
            <a:srgbClr val="8000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a typeface="华文行楷"/>
                <a:cs typeface="华文行楷"/>
              </a:rPr>
              <a:t>生物的分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ea typeface="华文行楷"/>
                <a:cs typeface="华文行楷"/>
              </a:rPr>
              <a:t>类单位</a:t>
            </a:r>
          </a:p>
        </p:txBody>
      </p:sp>
      <p:sp>
        <p:nvSpPr>
          <p:cNvPr id="28674" name="直接连接符 36867"/>
          <p:cNvSpPr>
            <a:spLocks noChangeShapeType="1"/>
          </p:cNvSpPr>
          <p:nvPr/>
        </p:nvSpPr>
        <p:spPr bwMode="auto">
          <a:xfrm>
            <a:off x="3124200" y="3276600"/>
            <a:ext cx="60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5" name="矩形 36868"/>
          <p:cNvSpPr>
            <a:spLocks noChangeArrowheads="1"/>
          </p:cNvSpPr>
          <p:nvPr/>
        </p:nvSpPr>
        <p:spPr bwMode="auto">
          <a:xfrm>
            <a:off x="1905000" y="2057400"/>
            <a:ext cx="1219200" cy="2514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a typeface="华文行楷"/>
                <a:cs typeface="华文行楷"/>
              </a:rPr>
              <a:t>分类单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ea typeface="华文行楷"/>
                <a:cs typeface="华文行楷"/>
              </a:rPr>
              <a:t>位：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ea typeface="华文行楷"/>
                <a:cs typeface="华文行楷"/>
              </a:rPr>
              <a:t>界、门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ea typeface="华文行楷"/>
                <a:cs typeface="华文行楷"/>
              </a:rPr>
              <a:t>纲、目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ea typeface="华文行楷"/>
                <a:cs typeface="华文行楷"/>
              </a:rPr>
              <a:t>科、属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ea typeface="华文行楷"/>
                <a:cs typeface="华文行楷"/>
              </a:rPr>
              <a:t>种</a:t>
            </a:r>
          </a:p>
        </p:txBody>
      </p:sp>
      <p:sp>
        <p:nvSpPr>
          <p:cNvPr id="28676" name="直接连接符 36869"/>
          <p:cNvSpPr>
            <a:spLocks noChangeShapeType="1"/>
          </p:cNvSpPr>
          <p:nvPr/>
        </p:nvSpPr>
        <p:spPr bwMode="auto">
          <a:xfrm>
            <a:off x="1371600" y="32766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7" name="矩形 36870"/>
          <p:cNvSpPr>
            <a:spLocks noChangeArrowheads="1"/>
          </p:cNvSpPr>
          <p:nvPr/>
        </p:nvSpPr>
        <p:spPr bwMode="auto">
          <a:xfrm>
            <a:off x="228600" y="2209800"/>
            <a:ext cx="1143000" cy="2209800"/>
          </a:xfrm>
          <a:prstGeom prst="rect">
            <a:avLst/>
          </a:prstGeom>
          <a:solidFill>
            <a:srgbClr val="FF9900"/>
          </a:soli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ea typeface="华文行楷"/>
                <a:cs typeface="华文行楷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种”是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最基本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的分类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单位</a:t>
            </a:r>
          </a:p>
        </p:txBody>
      </p:sp>
      <p:sp>
        <p:nvSpPr>
          <p:cNvPr id="28678" name="直接连接符 36871"/>
          <p:cNvSpPr>
            <a:spLocks noChangeShapeType="1"/>
          </p:cNvSpPr>
          <p:nvPr/>
        </p:nvSpPr>
        <p:spPr bwMode="auto">
          <a:xfrm>
            <a:off x="5638800" y="3276600"/>
            <a:ext cx="457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9" name="矩形 36872"/>
          <p:cNvSpPr>
            <a:spLocks noChangeArrowheads="1"/>
          </p:cNvSpPr>
          <p:nvPr/>
        </p:nvSpPr>
        <p:spPr bwMode="auto">
          <a:xfrm>
            <a:off x="6096000" y="1752600"/>
            <a:ext cx="1219200" cy="3124200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从分类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地位判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断生物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亲缘关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系的远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近</a:t>
            </a:r>
          </a:p>
        </p:txBody>
      </p:sp>
      <p:sp>
        <p:nvSpPr>
          <p:cNvPr id="28680" name="直接连接符 36873"/>
          <p:cNvSpPr>
            <a:spLocks noChangeShapeType="1"/>
          </p:cNvSpPr>
          <p:nvPr/>
        </p:nvSpPr>
        <p:spPr bwMode="auto">
          <a:xfrm>
            <a:off x="7315200" y="3276600"/>
            <a:ext cx="381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1" name="矩形 36874"/>
          <p:cNvSpPr>
            <a:spLocks noChangeArrowheads="1"/>
          </p:cNvSpPr>
          <p:nvPr/>
        </p:nvSpPr>
        <p:spPr bwMode="auto">
          <a:xfrm>
            <a:off x="7620000" y="1600200"/>
            <a:ext cx="1295400" cy="3429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分类单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位越小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，生物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间的亲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缘关系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ea typeface="华文行楷"/>
                <a:cs typeface="华文行楷"/>
              </a:rPr>
              <a:t>越近</a:t>
            </a:r>
          </a:p>
        </p:txBody>
      </p:sp>
      <p:sp>
        <p:nvSpPr>
          <p:cNvPr id="2" name="矩形 1"/>
          <p:cNvSpPr/>
          <p:nvPr/>
        </p:nvSpPr>
        <p:spPr>
          <a:xfrm>
            <a:off x="189865" y="323215"/>
            <a:ext cx="2019300" cy="6400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>
              <a:defRPr/>
            </a:pPr>
            <a:r>
              <a:rPr lang="zh-CN" altLang="en-US" sz="3600" b="1">
                <a:blipFill>
                  <a:blip r:embed="rId2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归纳总结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8193"/>
          <p:cNvSpPr>
            <a:spLocks noGrp="1"/>
          </p:cNvSpPr>
          <p:nvPr>
            <p:ph type="ctrTitle" idx="4294967295"/>
          </p:nvPr>
        </p:nvSpPr>
        <p:spPr>
          <a:xfrm>
            <a:off x="1116013" y="2133600"/>
            <a:ext cx="6621462" cy="977900"/>
          </a:xfrm>
        </p:spPr>
        <p:txBody>
          <a:bodyPr anchor="ctr"/>
          <a:lstStyle/>
          <a:p>
            <a:pPr algn="r"/>
            <a:r>
              <a:rPr lang="zh-CN" altLang="en-US" sz="4800" i="1"/>
              <a:t>感谢您的观赏 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097" descr="g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836613"/>
            <a:ext cx="6286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圆角矩形标注 4098"/>
          <p:cNvSpPr>
            <a:spLocks noChangeArrowheads="1"/>
          </p:cNvSpPr>
          <p:nvPr/>
        </p:nvSpPr>
        <p:spPr bwMode="auto">
          <a:xfrm>
            <a:off x="2124075" y="260350"/>
            <a:ext cx="6943725" cy="1223963"/>
          </a:xfrm>
          <a:prstGeom prst="wedgeRoundRectCallout">
            <a:avLst>
              <a:gd name="adj1" fmla="val -59745"/>
              <a:gd name="adj2" fmla="val 28208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solidFill>
                  <a:srgbClr val="FF0000"/>
                </a:solidFill>
                <a:ea typeface="仿宋_GB2312"/>
                <a:cs typeface="仿宋_GB2312"/>
              </a:rPr>
              <a:t>生物圈中有许多的生物，通常我们可说的出一些常见的生物的名字。</a:t>
            </a:r>
          </a:p>
        </p:txBody>
      </p:sp>
      <p:sp>
        <p:nvSpPr>
          <p:cNvPr id="4100" name="矩形标注 4099"/>
          <p:cNvSpPr>
            <a:spLocks noChangeArrowheads="1"/>
          </p:cNvSpPr>
          <p:nvPr/>
        </p:nvSpPr>
        <p:spPr bwMode="auto">
          <a:xfrm>
            <a:off x="323850" y="2781300"/>
            <a:ext cx="3311525" cy="2952750"/>
          </a:xfrm>
          <a:prstGeom prst="wedgeRectCallout">
            <a:avLst>
              <a:gd name="adj1" fmla="val -31449"/>
              <a:gd name="adj2" fmla="val -89245"/>
            </a:avLst>
          </a:prstGeom>
          <a:solidFill>
            <a:srgbClr val="DFF6FD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>
                <a:ea typeface="仿宋_GB2312"/>
                <a:cs typeface="仿宋_GB231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ea typeface="仿宋_GB2312"/>
                <a:cs typeface="仿宋_GB2312"/>
              </a:rPr>
              <a:t>这些名字方便我们沟通或交谈，称为「俗名」，但渐渐的出现了一些问题</a:t>
            </a:r>
            <a:r>
              <a:rPr lang="en-US" sz="3200" b="1">
                <a:solidFill>
                  <a:srgbClr val="0000FF"/>
                </a:solidFill>
                <a:ea typeface="仿宋_GB2312"/>
                <a:cs typeface="仿宋_GB2312"/>
              </a:rPr>
              <a:t>!</a:t>
            </a:r>
            <a:endParaRPr lang="zh-CN" altLang="en-US" sz="3200" b="1">
              <a:solidFill>
                <a:srgbClr val="0000FF"/>
              </a:solidFill>
              <a:ea typeface="仿宋_GB2312"/>
              <a:cs typeface="仿宋_GB2312"/>
            </a:endParaRPr>
          </a:p>
        </p:txBody>
      </p:sp>
      <p:pic>
        <p:nvPicPr>
          <p:cNvPr id="15364" name="图片 41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752600"/>
            <a:ext cx="381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410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4419600"/>
            <a:ext cx="33147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文本框 4102"/>
          <p:cNvSpPr txBox="1">
            <a:spLocks noChangeArrowheads="1"/>
          </p:cNvSpPr>
          <p:nvPr/>
        </p:nvSpPr>
        <p:spPr bwMode="auto">
          <a:xfrm>
            <a:off x="6934200" y="1828800"/>
            <a:ext cx="1401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康乃馨</a:t>
            </a:r>
          </a:p>
        </p:txBody>
      </p:sp>
      <p:sp>
        <p:nvSpPr>
          <p:cNvPr id="15367" name="文本框 4103"/>
          <p:cNvSpPr txBox="1">
            <a:spLocks noChangeArrowheads="1"/>
          </p:cNvSpPr>
          <p:nvPr/>
        </p:nvSpPr>
        <p:spPr bwMode="auto">
          <a:xfrm>
            <a:off x="5943600" y="5029200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41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121"/>
          <p:cNvSpPr>
            <a:spLocks noChangeArrowheads="1"/>
          </p:cNvSpPr>
          <p:nvPr/>
        </p:nvSpPr>
        <p:spPr bwMode="auto">
          <a:xfrm>
            <a:off x="3132138" y="358775"/>
            <a:ext cx="37449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4000" b="1">
                <a:solidFill>
                  <a:srgbClr val="33CC33"/>
                </a:solidFill>
                <a:latin typeface="华文楷体"/>
                <a:ea typeface="华文楷体"/>
                <a:cs typeface="华文楷体"/>
              </a:rPr>
              <a:t>俗名的缺点</a:t>
            </a:r>
            <a:r>
              <a:rPr lang="zh-CN" altLang="en-US" sz="4000" b="1">
                <a:solidFill>
                  <a:srgbClr val="008000"/>
                </a:solidFill>
                <a:latin typeface="华文楷体"/>
                <a:ea typeface="华文楷体"/>
                <a:cs typeface="华文楷体"/>
              </a:rPr>
              <a:t>(1)</a:t>
            </a:r>
          </a:p>
        </p:txBody>
      </p:sp>
      <p:sp>
        <p:nvSpPr>
          <p:cNvPr id="16386" name="矩形 5122"/>
          <p:cNvSpPr>
            <a:spLocks noChangeArrowheads="1"/>
          </p:cNvSpPr>
          <p:nvPr/>
        </p:nvSpPr>
        <p:spPr bwMode="auto">
          <a:xfrm>
            <a:off x="755650" y="1050925"/>
            <a:ext cx="73453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仿宋_GB2312"/>
                <a:cs typeface="仿宋_GB2312"/>
              </a:rPr>
              <a:t>地区或语言的不同，同一种生物可能有不同的俗名</a:t>
            </a:r>
          </a:p>
        </p:txBody>
      </p:sp>
      <p:grpSp>
        <p:nvGrpSpPr>
          <p:cNvPr id="5124" name="组合 5123"/>
          <p:cNvGrpSpPr>
            <a:grpSpLocks/>
          </p:cNvGrpSpPr>
          <p:nvPr/>
        </p:nvGrpSpPr>
        <p:grpSpPr bwMode="auto">
          <a:xfrm>
            <a:off x="971550" y="2274888"/>
            <a:ext cx="5976938" cy="4154487"/>
            <a:chOff x="0" y="0"/>
            <a:chExt cx="3765" cy="2617"/>
          </a:xfrm>
        </p:grpSpPr>
        <p:sp>
          <p:nvSpPr>
            <p:cNvPr id="16390" name="文本框 5124"/>
            <p:cNvSpPr txBox="1">
              <a:spLocks noChangeArrowheads="1"/>
            </p:cNvSpPr>
            <p:nvPr/>
          </p:nvSpPr>
          <p:spPr bwMode="auto">
            <a:xfrm>
              <a:off x="0" y="0"/>
              <a:ext cx="90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ea typeface="DFKai-SB" pitchFamily="65" charset="-120"/>
                </a:rPr>
                <a:t>例如：</a:t>
              </a:r>
            </a:p>
          </p:txBody>
        </p:sp>
        <p:pic>
          <p:nvPicPr>
            <p:cNvPr id="16391" name="图片 5125" descr="蟑螂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1" y="1224"/>
              <a:ext cx="1724" cy="1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7" name="圆角矩形标注 5126"/>
          <p:cNvSpPr/>
          <p:nvPr/>
        </p:nvSpPr>
        <p:spPr>
          <a:xfrm>
            <a:off x="3995738" y="1916113"/>
            <a:ext cx="4824412" cy="1584325"/>
          </a:xfrm>
          <a:prstGeom prst="wedgeRoundRectCallout">
            <a:avLst>
              <a:gd name="adj1" fmla="val -29597"/>
              <a:gd name="adj2" fmla="val 113028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在台湾，大家叫我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蟑螂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看到我，通常大家会赶快拿起拖鞋，准备攻击我！</a:t>
            </a:r>
          </a:p>
        </p:txBody>
      </p:sp>
      <p:sp>
        <p:nvSpPr>
          <p:cNvPr id="5128" name="圆角矩形标注 5127"/>
          <p:cNvSpPr/>
          <p:nvPr/>
        </p:nvSpPr>
        <p:spPr>
          <a:xfrm>
            <a:off x="468313" y="3571875"/>
            <a:ext cx="3455987" cy="1943100"/>
          </a:xfrm>
          <a:prstGeom prst="wedgeRoundRectCallout">
            <a:avLst>
              <a:gd name="adj1" fmla="val 71037"/>
              <a:gd name="adj2" fmla="val 7759"/>
              <a:gd name="adj3" fmla="val 16667"/>
            </a:avLst>
          </a:prstGeom>
          <a:solidFill>
            <a:srgbClr val="CCE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日本叫我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1" charset="-122"/>
                <a:ea typeface="仿宋_GB2312" pitchFamily="1" charset="-122"/>
              </a:rPr>
              <a:t>油虫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1" charset="-122"/>
                <a:ea typeface="仿宋_GB2312" pitchFamily="1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而我的英文名字是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仿宋_GB2312" pitchFamily="1" charset="-122"/>
                <a:ea typeface="仿宋_GB2312" pitchFamily="1" charset="-122"/>
              </a:rPr>
              <a:t>cockroach</a:t>
            </a:r>
            <a:r>
              <a:rPr lang="zh-CN" altLang="en-US" sz="3200" b="1" dirty="0">
                <a:solidFill>
                  <a:srgbClr val="0000FF"/>
                </a:solidFill>
                <a:latin typeface="仿宋_GB2312" pitchFamily="1" charset="-122"/>
                <a:ea typeface="仿宋_GB2312" pitchFamily="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ldLvl="0" animBg="1"/>
      <p:bldP spid="51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6145"/>
          <p:cNvSpPr>
            <a:spLocks noChangeArrowheads="1"/>
          </p:cNvSpPr>
          <p:nvPr/>
        </p:nvSpPr>
        <p:spPr bwMode="auto">
          <a:xfrm>
            <a:off x="2771775" y="692150"/>
            <a:ext cx="3744913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8000"/>
                </a:solidFill>
                <a:latin typeface="华文楷体"/>
                <a:ea typeface="华文楷体"/>
                <a:cs typeface="华文楷体"/>
              </a:rPr>
              <a:t>俗名的缺点(2)</a:t>
            </a:r>
          </a:p>
        </p:txBody>
      </p:sp>
      <p:sp>
        <p:nvSpPr>
          <p:cNvPr id="17410" name="矩形 6146"/>
          <p:cNvSpPr>
            <a:spLocks noChangeArrowheads="1"/>
          </p:cNvSpPr>
          <p:nvPr/>
        </p:nvSpPr>
        <p:spPr bwMode="auto">
          <a:xfrm>
            <a:off x="684213" y="1555750"/>
            <a:ext cx="43211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/>
                <a:cs typeface="楷体_GB2312"/>
                <a:sym typeface="Arial" charset="0"/>
              </a:rPr>
              <a:t>不同生物有同一俗名</a:t>
            </a:r>
          </a:p>
        </p:txBody>
      </p:sp>
      <p:sp>
        <p:nvSpPr>
          <p:cNvPr id="17411" name="文本框 6147"/>
          <p:cNvSpPr txBox="1">
            <a:spLocks noChangeArrowheads="1"/>
          </p:cNvSpPr>
          <p:nvPr/>
        </p:nvSpPr>
        <p:spPr bwMode="auto">
          <a:xfrm>
            <a:off x="539750" y="2492375"/>
            <a:ext cx="25923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仿宋_GB2312"/>
                <a:cs typeface="仿宋_GB2312"/>
              </a:rPr>
              <a:t>例如：</a:t>
            </a:r>
          </a:p>
        </p:txBody>
      </p:sp>
      <p:sp>
        <p:nvSpPr>
          <p:cNvPr id="6149" name="文本框 6148"/>
          <p:cNvSpPr txBox="1">
            <a:spLocks noChangeArrowheads="1"/>
          </p:cNvSpPr>
          <p:nvPr/>
        </p:nvSpPr>
        <p:spPr bwMode="auto">
          <a:xfrm>
            <a:off x="539750" y="3716338"/>
            <a:ext cx="4319588" cy="14636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/>
                <a:cs typeface="楷体_GB2312"/>
              </a:rPr>
              <a:t>植物中有花名为杜鹃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/>
                <a:cs typeface="楷体_GB2312"/>
              </a:rPr>
              <a:t>鸟类中有鸟名为杜鹃</a:t>
            </a:r>
            <a:endParaRPr lang="en-US" sz="36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grpSp>
        <p:nvGrpSpPr>
          <p:cNvPr id="6150" name="组合 6149"/>
          <p:cNvGrpSpPr>
            <a:grpSpLocks/>
          </p:cNvGrpSpPr>
          <p:nvPr/>
        </p:nvGrpSpPr>
        <p:grpSpPr bwMode="auto">
          <a:xfrm>
            <a:off x="5219700" y="2995613"/>
            <a:ext cx="3240088" cy="2967037"/>
            <a:chOff x="0" y="0"/>
            <a:chExt cx="2041" cy="1869"/>
          </a:xfrm>
        </p:grpSpPr>
        <p:pic>
          <p:nvPicPr>
            <p:cNvPr id="17416" name="图片 6150" descr="杜鵑花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6"/>
              <a:ext cx="2041" cy="1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7" name="文本框 6151"/>
            <p:cNvSpPr txBox="1">
              <a:spLocks noChangeArrowheads="1"/>
            </p:cNvSpPr>
            <p:nvPr/>
          </p:nvSpPr>
          <p:spPr bwMode="auto">
            <a:xfrm>
              <a:off x="0" y="0"/>
              <a:ext cx="69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0000FF"/>
                  </a:solidFill>
                  <a:ea typeface="楷体_GB2312"/>
                  <a:cs typeface="楷体_GB2312"/>
                </a:rPr>
                <a:t>杜鹃</a:t>
              </a:r>
            </a:p>
          </p:txBody>
        </p:sp>
      </p:grpSp>
      <p:sp>
        <p:nvSpPr>
          <p:cNvPr id="17414" name="文本框 6152"/>
          <p:cNvSpPr txBox="1">
            <a:spLocks noChangeArrowheads="1"/>
          </p:cNvSpPr>
          <p:nvPr/>
        </p:nvSpPr>
        <p:spPr bwMode="auto">
          <a:xfrm>
            <a:off x="2032000" y="3632200"/>
            <a:ext cx="5080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00" b="1">
                <a:solidFill>
                  <a:srgbClr val="FFFFFF"/>
                </a:solidFill>
                <a:latin typeface="宋体" charset="-122"/>
                <a:sym typeface="宋体" charset="-122"/>
              </a:rPr>
              <a:t>Z.x.x. K </a:t>
            </a:r>
            <a:endParaRPr lang="en-US" altLang="zh-CN"/>
          </a:p>
        </p:txBody>
      </p:sp>
      <p:sp>
        <p:nvSpPr>
          <p:cNvPr id="17415" name="文本框 6153"/>
          <p:cNvSpPr txBox="1">
            <a:spLocks noChangeArrowheads="1"/>
          </p:cNvSpPr>
          <p:nvPr/>
        </p:nvSpPr>
        <p:spPr bwMode="auto">
          <a:xfrm>
            <a:off x="2159000" y="3759200"/>
            <a:ext cx="5080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00" b="1">
                <a:solidFill>
                  <a:srgbClr val="FFFFFF"/>
                </a:solidFill>
                <a:latin typeface="宋体" charset="-122"/>
                <a:sym typeface="宋体" charset="-122"/>
              </a:rPr>
              <a:t>Z.x.x. K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8194" descr="疑问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60350"/>
            <a:ext cx="13335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文本框 8195"/>
          <p:cNvSpPr txBox="1">
            <a:spLocks noChangeArrowheads="1"/>
          </p:cNvSpPr>
          <p:nvPr/>
        </p:nvSpPr>
        <p:spPr bwMode="auto">
          <a:xfrm>
            <a:off x="2916238" y="476250"/>
            <a:ext cx="5473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800000"/>
                </a:solidFill>
                <a:latin typeface="华文楷体"/>
                <a:ea typeface="华文楷体"/>
                <a:cs typeface="华文楷体"/>
              </a:rPr>
              <a:t>分类的等级和单位是什么呢？</a:t>
            </a:r>
          </a:p>
        </p:txBody>
      </p:sp>
      <p:pic>
        <p:nvPicPr>
          <p:cNvPr id="18435" name="Picture 4" descr="图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663" y="1517650"/>
            <a:ext cx="7789862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3124200"/>
            <a:ext cx="4114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 descr="斑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07975"/>
            <a:ext cx="259080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驴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9150" y="381000"/>
            <a:ext cx="2243138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犀牛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609600"/>
            <a:ext cx="28194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Oval 6"/>
          <p:cNvSpPr>
            <a:spLocks noChangeArrowheads="1"/>
          </p:cNvSpPr>
          <p:nvPr/>
        </p:nvSpPr>
        <p:spPr bwMode="auto">
          <a:xfrm>
            <a:off x="228600" y="2743200"/>
            <a:ext cx="8610600" cy="4114800"/>
          </a:xfrm>
          <a:prstGeom prst="ellipse">
            <a:avLst/>
          </a:pr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6248400" y="4038600"/>
            <a:ext cx="2362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马</a:t>
            </a:r>
            <a:r>
              <a:rPr lang="zh-CN" altLang="en-US" sz="3600">
                <a:solidFill>
                  <a:srgbClr val="3333CC"/>
                </a:solidFill>
                <a:latin typeface="Times New Roman" pitchFamily="18" charset="0"/>
              </a:rPr>
              <a:t>  </a:t>
            </a:r>
            <a:r>
              <a:rPr lang="zh-CN" altLang="en-US" sz="44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3886200"/>
            <a:ext cx="2286000" cy="188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斑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4038600"/>
            <a:ext cx="17526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 descr="驴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533400"/>
            <a:ext cx="20875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 descr="犀牛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457200"/>
            <a:ext cx="2743200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990600" y="3429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0486" name="Oval 9"/>
          <p:cNvSpPr>
            <a:spLocks noChangeArrowheads="1"/>
          </p:cNvSpPr>
          <p:nvPr/>
        </p:nvSpPr>
        <p:spPr bwMode="auto">
          <a:xfrm>
            <a:off x="3886200" y="3276600"/>
            <a:ext cx="3505200" cy="2971800"/>
          </a:xfrm>
          <a:prstGeom prst="ellipse">
            <a:avLst/>
          </a:pr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0487" name="Text Box 10"/>
          <p:cNvSpPr txBox="1">
            <a:spLocks noChangeArrowheads="1"/>
          </p:cNvSpPr>
          <p:nvPr/>
        </p:nvSpPr>
        <p:spPr bwMode="auto">
          <a:xfrm>
            <a:off x="4876800" y="3429000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马</a:t>
            </a:r>
            <a:r>
              <a:rPr lang="zh-CN" altLang="en-US" sz="2400">
                <a:solidFill>
                  <a:srgbClr val="3333CC"/>
                </a:solidFill>
                <a:latin typeface="Times New Roman" pitchFamily="18" charset="0"/>
              </a:rPr>
              <a:t>     </a:t>
            </a:r>
            <a:r>
              <a:rPr lang="zh-CN" altLang="en-US" sz="32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种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2133600" y="2819400"/>
            <a:ext cx="2133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CC"/>
                </a:solidFill>
                <a:latin typeface="幼圆"/>
                <a:ea typeface="幼圆"/>
                <a:cs typeface="幼圆"/>
              </a:rPr>
              <a:t>马 </a:t>
            </a:r>
            <a:r>
              <a:rPr lang="zh-CN" altLang="en-US" sz="2400">
                <a:solidFill>
                  <a:srgbClr val="3333CC"/>
                </a:solidFill>
                <a:latin typeface="Times New Roman" pitchFamily="18" charset="0"/>
              </a:rPr>
              <a:t>      </a:t>
            </a:r>
            <a:r>
              <a:rPr lang="zh-CN" altLang="en-US" sz="48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026" descr="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9363" y="4038600"/>
            <a:ext cx="205740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1027" descr="斑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63" y="3810000"/>
            <a:ext cx="2090737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1028" descr="驴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3581400"/>
            <a:ext cx="163988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029" descr="犀牛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7363" y="304800"/>
            <a:ext cx="2425700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Oval 1030"/>
          <p:cNvSpPr>
            <a:spLocks noChangeArrowheads="1"/>
          </p:cNvSpPr>
          <p:nvPr/>
        </p:nvSpPr>
        <p:spPr bwMode="auto">
          <a:xfrm>
            <a:off x="157163" y="2057400"/>
            <a:ext cx="8610600" cy="4800600"/>
          </a:xfrm>
          <a:prstGeom prst="ellipse">
            <a:avLst/>
          </a:pr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1510" name="Oval 1032"/>
          <p:cNvSpPr>
            <a:spLocks noChangeArrowheads="1"/>
          </p:cNvSpPr>
          <p:nvPr/>
        </p:nvSpPr>
        <p:spPr bwMode="auto">
          <a:xfrm>
            <a:off x="2976563" y="2971800"/>
            <a:ext cx="5715000" cy="3505200"/>
          </a:xfrm>
          <a:prstGeom prst="ellipse">
            <a:avLst/>
          </a:pr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1511" name="Oval 1033"/>
          <p:cNvSpPr>
            <a:spLocks noChangeArrowheads="1"/>
          </p:cNvSpPr>
          <p:nvPr/>
        </p:nvSpPr>
        <p:spPr bwMode="auto">
          <a:xfrm>
            <a:off x="5795963" y="3429000"/>
            <a:ext cx="2819400" cy="2514600"/>
          </a:xfrm>
          <a:prstGeom prst="ellipse">
            <a:avLst/>
          </a:pr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1512" name="Text Box 1034"/>
          <p:cNvSpPr txBox="1">
            <a:spLocks noChangeArrowheads="1"/>
          </p:cNvSpPr>
          <p:nvPr/>
        </p:nvSpPr>
        <p:spPr bwMode="auto">
          <a:xfrm>
            <a:off x="6405563" y="3581400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马</a:t>
            </a:r>
            <a:r>
              <a:rPr lang="zh-CN" altLang="en-US" sz="2400">
                <a:solidFill>
                  <a:srgbClr val="3333CC"/>
                </a:solidFill>
                <a:latin typeface="Times New Roman" pitchFamily="18" charset="0"/>
              </a:rPr>
              <a:t>  </a:t>
            </a:r>
            <a:r>
              <a:rPr lang="zh-CN" altLang="en-US" sz="32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种</a:t>
            </a:r>
          </a:p>
        </p:txBody>
      </p:sp>
      <p:sp>
        <p:nvSpPr>
          <p:cNvPr id="21513" name="Text Box 1035"/>
          <p:cNvSpPr txBox="1">
            <a:spLocks noChangeArrowheads="1"/>
          </p:cNvSpPr>
          <p:nvPr/>
        </p:nvSpPr>
        <p:spPr bwMode="auto">
          <a:xfrm>
            <a:off x="3890963" y="3429000"/>
            <a:ext cx="2133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3333CC"/>
                </a:solidFill>
                <a:latin typeface="幼圆"/>
                <a:ea typeface="幼圆"/>
                <a:cs typeface="幼圆"/>
              </a:rPr>
              <a:t>  </a:t>
            </a:r>
            <a:r>
              <a:rPr lang="zh-CN" altLang="en-US" sz="3200" b="1">
                <a:solidFill>
                  <a:srgbClr val="3333CC"/>
                </a:solidFill>
                <a:latin typeface="幼圆"/>
                <a:ea typeface="幼圆"/>
                <a:cs typeface="幼圆"/>
              </a:rPr>
              <a:t>马 </a:t>
            </a:r>
            <a:r>
              <a:rPr lang="zh-CN" altLang="en-US" sz="2400">
                <a:solidFill>
                  <a:srgbClr val="3333CC"/>
                </a:solidFill>
                <a:latin typeface="Times New Roman" pitchFamily="18" charset="0"/>
              </a:rPr>
              <a:t> </a:t>
            </a:r>
            <a:r>
              <a:rPr lang="zh-CN" altLang="en-US" sz="48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属</a:t>
            </a:r>
          </a:p>
        </p:txBody>
      </p:sp>
      <p:sp>
        <p:nvSpPr>
          <p:cNvPr id="21514" name="Text Box 1036"/>
          <p:cNvSpPr txBox="1">
            <a:spLocks noChangeArrowheads="1"/>
          </p:cNvSpPr>
          <p:nvPr/>
        </p:nvSpPr>
        <p:spPr bwMode="auto">
          <a:xfrm>
            <a:off x="3890963" y="2743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41997" name="Text Box 1037"/>
          <p:cNvSpPr txBox="1">
            <a:spLocks noChangeArrowheads="1"/>
          </p:cNvSpPr>
          <p:nvPr/>
        </p:nvSpPr>
        <p:spPr bwMode="auto">
          <a:xfrm>
            <a:off x="2900363" y="2362200"/>
            <a:ext cx="2209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CC"/>
                </a:solidFill>
                <a:latin typeface="幼圆"/>
                <a:ea typeface="幼圆"/>
                <a:cs typeface="幼圆"/>
              </a:rPr>
              <a:t>马</a:t>
            </a:r>
            <a:r>
              <a:rPr lang="zh-CN" altLang="en-US" sz="3600">
                <a:solidFill>
                  <a:srgbClr val="3333CC"/>
                </a:solidFill>
                <a:latin typeface="Times New Roman" pitchFamily="18" charset="0"/>
              </a:rPr>
              <a:t> </a:t>
            </a:r>
            <a:r>
              <a:rPr lang="zh-CN" altLang="en-US" sz="48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026" descr="马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2708275"/>
            <a:ext cx="19050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1027" descr="斑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492375"/>
            <a:ext cx="1862137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1028" descr="驴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5875" y="2420938"/>
            <a:ext cx="163988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1029" descr="犀牛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590800"/>
            <a:ext cx="22098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Oval 1030"/>
          <p:cNvSpPr>
            <a:spLocks noChangeArrowheads="1"/>
          </p:cNvSpPr>
          <p:nvPr/>
        </p:nvSpPr>
        <p:spPr bwMode="auto">
          <a:xfrm>
            <a:off x="2124075" y="1484313"/>
            <a:ext cx="6705600" cy="3886200"/>
          </a:xfrm>
          <a:prstGeom prst="ellipse">
            <a:avLst/>
          </a:pr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2534" name="Oval 1031"/>
          <p:cNvSpPr>
            <a:spLocks noChangeArrowheads="1"/>
          </p:cNvSpPr>
          <p:nvPr/>
        </p:nvSpPr>
        <p:spPr bwMode="auto">
          <a:xfrm>
            <a:off x="3995738" y="1844675"/>
            <a:ext cx="4800600" cy="3124200"/>
          </a:xfrm>
          <a:prstGeom prst="ellipse">
            <a:avLst/>
          </a:pr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2535" name="Oval 1032"/>
          <p:cNvSpPr>
            <a:spLocks noChangeArrowheads="1"/>
          </p:cNvSpPr>
          <p:nvPr/>
        </p:nvSpPr>
        <p:spPr bwMode="auto">
          <a:xfrm>
            <a:off x="6227763" y="2133600"/>
            <a:ext cx="2514600" cy="2514600"/>
          </a:xfrm>
          <a:prstGeom prst="ellipse">
            <a:avLst/>
          </a:prstGeom>
          <a:noFill/>
          <a:ln w="1905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2536" name="Text Box 1033"/>
          <p:cNvSpPr txBox="1">
            <a:spLocks noChangeArrowheads="1"/>
          </p:cNvSpPr>
          <p:nvPr/>
        </p:nvSpPr>
        <p:spPr bwMode="auto">
          <a:xfrm>
            <a:off x="6781800" y="3933825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马</a:t>
            </a:r>
            <a:r>
              <a:rPr lang="zh-CN" altLang="en-US" sz="2400">
                <a:solidFill>
                  <a:srgbClr val="3333CC"/>
                </a:solidFill>
                <a:latin typeface="Times New Roman" pitchFamily="18" charset="0"/>
              </a:rPr>
              <a:t>  </a:t>
            </a:r>
            <a:r>
              <a:rPr lang="zh-CN" altLang="en-US" sz="32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种</a:t>
            </a:r>
          </a:p>
        </p:txBody>
      </p:sp>
      <p:sp>
        <p:nvSpPr>
          <p:cNvPr id="22537" name="Text Box 1034"/>
          <p:cNvSpPr txBox="1">
            <a:spLocks noChangeArrowheads="1"/>
          </p:cNvSpPr>
          <p:nvPr/>
        </p:nvSpPr>
        <p:spPr bwMode="auto">
          <a:xfrm>
            <a:off x="4859338" y="3933825"/>
            <a:ext cx="2133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CC"/>
                </a:solidFill>
                <a:latin typeface="幼圆"/>
                <a:ea typeface="幼圆"/>
                <a:cs typeface="幼圆"/>
              </a:rPr>
              <a:t>马 </a:t>
            </a:r>
            <a:r>
              <a:rPr lang="zh-CN" altLang="en-US" sz="48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属</a:t>
            </a:r>
          </a:p>
        </p:txBody>
      </p:sp>
      <p:sp>
        <p:nvSpPr>
          <p:cNvPr id="22538" name="Text Box 1035"/>
          <p:cNvSpPr txBox="1">
            <a:spLocks noChangeArrowheads="1"/>
          </p:cNvSpPr>
          <p:nvPr/>
        </p:nvSpPr>
        <p:spPr bwMode="auto">
          <a:xfrm>
            <a:off x="2819400" y="25908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2539" name="Text Box 1036"/>
          <p:cNvSpPr txBox="1">
            <a:spLocks noChangeArrowheads="1"/>
          </p:cNvSpPr>
          <p:nvPr/>
        </p:nvSpPr>
        <p:spPr bwMode="auto">
          <a:xfrm>
            <a:off x="3059113" y="3933825"/>
            <a:ext cx="2209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CC"/>
                </a:solidFill>
                <a:latin typeface="幼圆"/>
                <a:ea typeface="幼圆"/>
                <a:cs typeface="幼圆"/>
              </a:rPr>
              <a:t>马 </a:t>
            </a:r>
            <a:r>
              <a:rPr lang="zh-CN" altLang="en-US" sz="48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科</a:t>
            </a:r>
          </a:p>
        </p:txBody>
      </p:sp>
      <p:sp>
        <p:nvSpPr>
          <p:cNvPr id="22540" name="Rectangle 1037"/>
          <p:cNvSpPr>
            <a:spLocks noChangeArrowheads="1"/>
          </p:cNvSpPr>
          <p:nvPr/>
        </p:nvSpPr>
        <p:spPr bwMode="auto">
          <a:xfrm>
            <a:off x="250825" y="1341438"/>
            <a:ext cx="8534400" cy="4191000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3022" name="Text Box 1038"/>
          <p:cNvSpPr txBox="1">
            <a:spLocks noChangeArrowheads="1"/>
          </p:cNvSpPr>
          <p:nvPr/>
        </p:nvSpPr>
        <p:spPr bwMode="auto">
          <a:xfrm>
            <a:off x="304800" y="4495800"/>
            <a:ext cx="1600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奇蹄</a:t>
            </a:r>
            <a:r>
              <a:rPr lang="zh-CN" altLang="en-US" sz="4800" b="1">
                <a:solidFill>
                  <a:srgbClr val="3333CC"/>
                </a:solidFill>
                <a:latin typeface="Times New Roman" pitchFamily="18" charset="0"/>
                <a:ea typeface="幼圆"/>
                <a:cs typeface="幼圆"/>
              </a:rPr>
              <a:t>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2A5682"/>
      </a:accent2>
      <a:accent3>
        <a:srgbClr val="FFFFFF"/>
      </a:accent3>
      <a:accent4>
        <a:srgbClr val="000000"/>
      </a:accent4>
      <a:accent5>
        <a:srgbClr val="B6C5DC"/>
      </a:accent5>
      <a:accent6>
        <a:srgbClr val="254C74"/>
      </a:accent6>
      <a:hlink>
        <a:srgbClr val="002850"/>
      </a:hlink>
      <a:folHlink>
        <a:srgbClr val="2A94FE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0000F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E4AAAA"/>
        </a:accent5>
        <a:accent6>
          <a:srgbClr val="AA000B"/>
        </a:accent6>
        <a:hlink>
          <a:srgbClr val="3A0004"/>
        </a:hlink>
        <a:folHlink>
          <a:srgbClr val="D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9E0BE"/>
        </a:accent1>
        <a:accent2>
          <a:srgbClr val="D1D467"/>
        </a:accent2>
        <a:accent3>
          <a:srgbClr val="FFFFFF"/>
        </a:accent3>
        <a:accent4>
          <a:srgbClr val="000000"/>
        </a:accent4>
        <a:accent5>
          <a:srgbClr val="F2EDDB"/>
        </a:accent5>
        <a:accent6>
          <a:srgbClr val="BDC05D"/>
        </a:accent6>
        <a:hlink>
          <a:srgbClr val="3A3B11"/>
        </a:hlink>
        <a:folHlink>
          <a:srgbClr val="C4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3A3B11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FCC00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E2AA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698</Words>
  <Paragraphs>93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微软雅黑</vt:lpstr>
      <vt:lpstr>Calibri</vt:lpstr>
      <vt:lpstr>Times New Roman</vt:lpstr>
      <vt:lpstr>Wingdings</vt:lpstr>
      <vt:lpstr>仿宋_GB2312</vt:lpstr>
      <vt:lpstr>华文楷体</vt:lpstr>
      <vt:lpstr>DFKai-SB</vt:lpstr>
      <vt:lpstr>楷体_GB2312</vt:lpstr>
      <vt:lpstr>幼圆</vt:lpstr>
      <vt:lpstr>华文行楷</vt:lpstr>
      <vt:lpstr>+mn-ea</vt:lpstr>
      <vt:lpstr>默认设计模板</vt:lpstr>
      <vt:lpstr>默认设计模板</vt:lpstr>
      <vt:lpstr>Network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感谢您的观赏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2010-08-26T17:14:00Z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