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7" r:id="rId3"/>
    <p:sldId id="513" r:id="rId4"/>
    <p:sldId id="514" r:id="rId5"/>
    <p:sldId id="289" r:id="rId6"/>
    <p:sldId id="320" r:id="rId7"/>
    <p:sldId id="321" r:id="rId8"/>
    <p:sldId id="322" r:id="rId9"/>
    <p:sldId id="293" r:id="rId10"/>
    <p:sldId id="515" r:id="rId11"/>
    <p:sldId id="516" r:id="rId12"/>
    <p:sldId id="517" r:id="rId13"/>
    <p:sldId id="519" r:id="rId14"/>
    <p:sldId id="520" r:id="rId15"/>
    <p:sldId id="521" r:id="rId16"/>
    <p:sldId id="325" r:id="rId17"/>
    <p:sldId id="326" r:id="rId18"/>
    <p:sldId id="327" r:id="rId19"/>
    <p:sldId id="328" r:id="rId20"/>
    <p:sldId id="329" r:id="rId21"/>
    <p:sldId id="522" r:id="rId22"/>
    <p:sldId id="330" r:id="rId23"/>
    <p:sldId id="523" r:id="rId24"/>
    <p:sldId id="261" r:id="rId2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702" y="-228"/>
      </p:cViewPr>
      <p:guideLst>
        <p:guide orient="horz" pos="355"/>
        <p:guide pos="291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05979"/>
            <a:ext cx="8229600" cy="43886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BE9D6D-3B6C-4A72-A91C-5EA127EDCEA8}" type="slidenum"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7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7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3" Type="http://schemas.openxmlformats.org/officeDocument/2006/relationships/theme" Target="../theme/theme1.xml"/><Relationship Id="rId22" Type="http://schemas.openxmlformats.org/officeDocument/2006/relationships/image" Target="../media/image1.png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Picture 2" descr="C:\Users\wangcaixia\Desktop\2017.6.30新发模板\101智慧课堂 组合logo.png"/>
          <p:cNvPicPr>
            <a:picLocks noChangeAspect="1" noChangeArrowheads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16123"/>
            <a:ext cx="1455308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ctrTitle" idx="4294967295"/>
          </p:nvPr>
        </p:nvSpPr>
        <p:spPr>
          <a:xfrm>
            <a:off x="3851920" y="2286011"/>
            <a:ext cx="1923156" cy="381375"/>
          </a:xfrm>
        </p:spPr>
        <p:txBody>
          <a:bodyPr>
            <a:noAutofit/>
          </a:bodyPr>
          <a:lstStyle/>
          <a:p>
            <a:pPr algn="l"/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七年级上册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副标题 2"/>
          <p:cNvSpPr>
            <a:spLocks noGrp="1"/>
          </p:cNvSpPr>
          <p:nvPr>
            <p:ph type="subTitle" idx="4294967295"/>
          </p:nvPr>
        </p:nvSpPr>
        <p:spPr>
          <a:xfrm>
            <a:off x="997917" y="1491630"/>
            <a:ext cx="7102475" cy="78803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2.4.1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生物的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分类方法</a:t>
            </a:r>
            <a:endParaRPr lang="zh-CN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IMG_1028"/>
          <p:cNvPicPr>
            <a:picLocks noChangeAspect="1" noChangeArrowheads="1"/>
          </p:cNvPicPr>
          <p:nvPr/>
        </p:nvPicPr>
        <p:blipFill>
          <a:blip r:embed="rId1" cstate="print">
            <a:lum bright="18000" contrast="30000"/>
          </a:blip>
          <a:srcRect t="3268" b="6021"/>
          <a:stretch>
            <a:fillRect/>
          </a:stretch>
        </p:blipFill>
        <p:spPr bwMode="auto">
          <a:xfrm>
            <a:off x="1143000" y="890905"/>
            <a:ext cx="6858000" cy="40925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827584" y="1062494"/>
            <a:ext cx="540544" cy="64516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油松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198" name="Text Box 6"/>
          <p:cNvSpPr txBox="1"/>
          <p:nvPr/>
        </p:nvSpPr>
        <p:spPr>
          <a:xfrm>
            <a:off x="3058557" y="987266"/>
            <a:ext cx="91797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肾蕨</a:t>
            </a:r>
            <a:endParaRPr lang="zh-CN" altLang="en-US" sz="180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9" name="Text Box 7"/>
          <p:cNvSpPr txBox="1"/>
          <p:nvPr/>
        </p:nvSpPr>
        <p:spPr>
          <a:xfrm>
            <a:off x="5095637" y="890746"/>
            <a:ext cx="702469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蝗虫</a:t>
            </a:r>
            <a:r>
              <a:rPr lang="zh-CN" altLang="en-US" sz="2100" b="1" dirty="0"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endParaRPr lang="zh-CN" altLang="en-US" sz="21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200" name="Text Box 8"/>
          <p:cNvSpPr txBox="1"/>
          <p:nvPr/>
        </p:nvSpPr>
        <p:spPr>
          <a:xfrm>
            <a:off x="4427984" y="1851670"/>
            <a:ext cx="6477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鲫鱼</a:t>
            </a:r>
            <a:endParaRPr lang="zh-CN" altLang="en-US" sz="21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201" name="Text Box 9"/>
          <p:cNvSpPr txBox="1"/>
          <p:nvPr/>
        </p:nvSpPr>
        <p:spPr>
          <a:xfrm>
            <a:off x="7110561" y="3355578"/>
            <a:ext cx="4857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虎</a:t>
            </a:r>
            <a:endParaRPr lang="zh-CN" altLang="en-US" sz="21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202" name="Text Box 10"/>
          <p:cNvSpPr txBox="1"/>
          <p:nvPr/>
        </p:nvSpPr>
        <p:spPr>
          <a:xfrm>
            <a:off x="755576" y="3089910"/>
            <a:ext cx="486966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桃</a:t>
            </a:r>
            <a:endParaRPr lang="zh-CN" altLang="en-US" sz="180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3" name="Text Box 11"/>
          <p:cNvSpPr txBox="1"/>
          <p:nvPr/>
        </p:nvSpPr>
        <p:spPr>
          <a:xfrm>
            <a:off x="3167460" y="3089910"/>
            <a:ext cx="8096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海带</a:t>
            </a:r>
            <a:endParaRPr lang="zh-CN" altLang="en-US" sz="21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204" name="Text Box 12"/>
          <p:cNvSpPr txBox="1"/>
          <p:nvPr/>
        </p:nvSpPr>
        <p:spPr>
          <a:xfrm>
            <a:off x="4880213" y="3309779"/>
            <a:ext cx="91797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家鸽</a:t>
            </a:r>
            <a:endParaRPr lang="zh-CN" altLang="en-US" sz="21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205" name="Text Box 13"/>
          <p:cNvSpPr txBox="1"/>
          <p:nvPr/>
        </p:nvSpPr>
        <p:spPr>
          <a:xfrm>
            <a:off x="7487841" y="3975497"/>
            <a:ext cx="37742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蚯蚓</a:t>
            </a:r>
            <a:endParaRPr lang="zh-CN" altLang="en-US" sz="21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  <p:bldP spid="8198" grpId="0"/>
      <p:bldP spid="8199" grpId="0"/>
      <p:bldP spid="8200" grpId="0"/>
      <p:bldP spid="8201" grpId="0"/>
      <p:bldP spid="8202" grpId="0"/>
      <p:bldP spid="8203" grpId="0"/>
      <p:bldP spid="8204" grpId="0"/>
      <p:bldP spid="820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6"/>
          <p:cNvSpPr txBox="1"/>
          <p:nvPr/>
        </p:nvSpPr>
        <p:spPr>
          <a:xfrm>
            <a:off x="1226185" y="1779662"/>
            <a:ext cx="6798945" cy="162623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85725" indent="0">
              <a:lnSpc>
                <a:spcPct val="170000"/>
              </a:lnSpc>
              <a:spcBef>
                <a:spcPts val="18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这九种生物（桃、家鸽、肾蕨、虎、蚯蚓、油松、海带、蝗虫、鲫鱼）再次自主尝试用其它依据进行分类。</a:t>
            </a:r>
            <a:r>
              <a:rPr lang="zh-CN" altLang="en-US" b="1" dirty="0"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endParaRPr lang="zh-CN" altLang="en-US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Line 3"/>
          <p:cNvSpPr>
            <a:spLocks noChangeShapeType="1"/>
          </p:cNvSpPr>
          <p:nvPr/>
        </p:nvSpPr>
        <p:spPr bwMode="auto">
          <a:xfrm>
            <a:off x="4580847" y="1442199"/>
            <a:ext cx="0" cy="43219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197" name="Line 6"/>
          <p:cNvSpPr>
            <a:spLocks noChangeShapeType="1"/>
          </p:cNvSpPr>
          <p:nvPr/>
        </p:nvSpPr>
        <p:spPr bwMode="auto">
          <a:xfrm>
            <a:off x="2707993" y="1855346"/>
            <a:ext cx="35099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202" name="Line 11"/>
          <p:cNvSpPr>
            <a:spLocks noChangeShapeType="1"/>
          </p:cNvSpPr>
          <p:nvPr/>
        </p:nvSpPr>
        <p:spPr bwMode="auto">
          <a:xfrm>
            <a:off x="2632984" y="2414940"/>
            <a:ext cx="0" cy="37742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205" name="Line 14"/>
          <p:cNvSpPr>
            <a:spLocks noChangeShapeType="1"/>
          </p:cNvSpPr>
          <p:nvPr/>
        </p:nvSpPr>
        <p:spPr bwMode="auto">
          <a:xfrm>
            <a:off x="1735253" y="2774508"/>
            <a:ext cx="162044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206" name="Line 15"/>
          <p:cNvSpPr>
            <a:spLocks noChangeShapeType="1"/>
          </p:cNvSpPr>
          <p:nvPr/>
        </p:nvSpPr>
        <p:spPr bwMode="auto">
          <a:xfrm>
            <a:off x="1735625" y="2792223"/>
            <a:ext cx="0" cy="21550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210" name="Line 19"/>
          <p:cNvSpPr>
            <a:spLocks noChangeShapeType="1"/>
          </p:cNvSpPr>
          <p:nvPr/>
        </p:nvSpPr>
        <p:spPr bwMode="auto">
          <a:xfrm>
            <a:off x="1718584" y="3279333"/>
            <a:ext cx="0" cy="43219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211" name="Line 20"/>
          <p:cNvSpPr>
            <a:spLocks noChangeShapeType="1"/>
          </p:cNvSpPr>
          <p:nvPr/>
        </p:nvSpPr>
        <p:spPr bwMode="auto">
          <a:xfrm>
            <a:off x="1375585" y="3655799"/>
            <a:ext cx="0" cy="21669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212" name="Line 21"/>
          <p:cNvSpPr>
            <a:spLocks noChangeShapeType="1"/>
          </p:cNvSpPr>
          <p:nvPr/>
        </p:nvSpPr>
        <p:spPr bwMode="auto">
          <a:xfrm>
            <a:off x="2222457" y="3655799"/>
            <a:ext cx="0" cy="21669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213" name="Line 22"/>
          <p:cNvSpPr>
            <a:spLocks noChangeShapeType="1"/>
          </p:cNvSpPr>
          <p:nvPr/>
        </p:nvSpPr>
        <p:spPr bwMode="auto">
          <a:xfrm>
            <a:off x="3336643" y="3279333"/>
            <a:ext cx="0" cy="43219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214" name="Line 23"/>
          <p:cNvSpPr>
            <a:spLocks noChangeShapeType="1"/>
          </p:cNvSpPr>
          <p:nvPr/>
        </p:nvSpPr>
        <p:spPr bwMode="auto">
          <a:xfrm>
            <a:off x="6363212" y="2414940"/>
            <a:ext cx="0" cy="323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217" name="Line 26"/>
          <p:cNvSpPr>
            <a:spLocks noChangeShapeType="1"/>
          </p:cNvSpPr>
          <p:nvPr/>
        </p:nvSpPr>
        <p:spPr bwMode="auto">
          <a:xfrm>
            <a:off x="5246406" y="2719740"/>
            <a:ext cx="1835944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222" name="Line 31"/>
          <p:cNvSpPr>
            <a:spLocks noChangeShapeType="1"/>
          </p:cNvSpPr>
          <p:nvPr/>
        </p:nvSpPr>
        <p:spPr bwMode="auto">
          <a:xfrm>
            <a:off x="5279743" y="3224565"/>
            <a:ext cx="0" cy="323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223" name="Text Box 32"/>
          <p:cNvSpPr txBox="1">
            <a:spLocks noChangeArrowheads="1"/>
          </p:cNvSpPr>
          <p:nvPr/>
        </p:nvSpPr>
        <p:spPr bwMode="auto">
          <a:xfrm>
            <a:off x="4327913" y="3223751"/>
            <a:ext cx="1116330" cy="30670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生活在水中</a:t>
            </a:r>
            <a:endParaRPr kumimoji="0" lang="zh-CN" altLang="en-US" sz="15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224" name="Text Box 33"/>
          <p:cNvSpPr txBox="1">
            <a:spLocks noChangeArrowheads="1"/>
          </p:cNvSpPr>
          <p:nvPr/>
        </p:nvSpPr>
        <p:spPr bwMode="auto">
          <a:xfrm>
            <a:off x="5300222" y="3223751"/>
            <a:ext cx="1163320" cy="30670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生活在陆地</a:t>
            </a:r>
            <a:endParaRPr kumimoji="0" lang="zh-CN" altLang="en-US" sz="15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225" name="Line 34"/>
          <p:cNvSpPr>
            <a:spLocks noChangeShapeType="1"/>
          </p:cNvSpPr>
          <p:nvPr/>
        </p:nvSpPr>
        <p:spPr bwMode="auto">
          <a:xfrm>
            <a:off x="4814209" y="3529365"/>
            <a:ext cx="91797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228" name="Line 37"/>
          <p:cNvSpPr>
            <a:spLocks noChangeShapeType="1"/>
          </p:cNvSpPr>
          <p:nvPr/>
        </p:nvSpPr>
        <p:spPr bwMode="auto">
          <a:xfrm>
            <a:off x="6953762" y="3224565"/>
            <a:ext cx="0" cy="323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229" name="Line 38"/>
          <p:cNvSpPr>
            <a:spLocks noChangeShapeType="1"/>
          </p:cNvSpPr>
          <p:nvPr/>
        </p:nvSpPr>
        <p:spPr bwMode="auto">
          <a:xfrm>
            <a:off x="6595384" y="3529365"/>
            <a:ext cx="864394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231" name="Line 41"/>
          <p:cNvSpPr>
            <a:spLocks noChangeShapeType="1"/>
          </p:cNvSpPr>
          <p:nvPr/>
        </p:nvSpPr>
        <p:spPr bwMode="auto">
          <a:xfrm>
            <a:off x="4580847" y="1442199"/>
            <a:ext cx="0" cy="43219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235" name="Line 46"/>
          <p:cNvSpPr>
            <a:spLocks noChangeShapeType="1"/>
          </p:cNvSpPr>
          <p:nvPr/>
        </p:nvSpPr>
        <p:spPr bwMode="auto">
          <a:xfrm>
            <a:off x="4580847" y="1442199"/>
            <a:ext cx="0" cy="43219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237" name="Line 48"/>
          <p:cNvSpPr>
            <a:spLocks noChangeShapeType="1"/>
          </p:cNvSpPr>
          <p:nvPr/>
        </p:nvSpPr>
        <p:spPr bwMode="auto">
          <a:xfrm>
            <a:off x="6596575" y="3529365"/>
            <a:ext cx="864394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238" name="Text Box 50"/>
          <p:cNvSpPr txBox="1">
            <a:spLocks noChangeArrowheads="1"/>
          </p:cNvSpPr>
          <p:nvPr/>
        </p:nvSpPr>
        <p:spPr bwMode="auto">
          <a:xfrm>
            <a:off x="899592" y="3367767"/>
            <a:ext cx="782240" cy="30670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有果皮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239" name="Text Box 51"/>
          <p:cNvSpPr txBox="1">
            <a:spLocks noChangeArrowheads="1"/>
          </p:cNvSpPr>
          <p:nvPr/>
        </p:nvSpPr>
        <p:spPr bwMode="auto">
          <a:xfrm>
            <a:off x="1663617" y="3367767"/>
            <a:ext cx="756047" cy="30670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无果皮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240" name="Line 52"/>
          <p:cNvSpPr>
            <a:spLocks noChangeShapeType="1"/>
          </p:cNvSpPr>
          <p:nvPr/>
        </p:nvSpPr>
        <p:spPr bwMode="auto">
          <a:xfrm>
            <a:off x="1357825" y="3693671"/>
            <a:ext cx="864394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241" name="Rectangle 53"/>
          <p:cNvSpPr>
            <a:spLocks noChangeArrowheads="1"/>
          </p:cNvSpPr>
          <p:nvPr/>
        </p:nvSpPr>
        <p:spPr bwMode="auto">
          <a:xfrm>
            <a:off x="1113906" y="3961611"/>
            <a:ext cx="404813" cy="26908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桃</a:t>
            </a:r>
            <a:endParaRPr kumimoji="0" lang="zh-CN" altLang="en-US" sz="15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242" name="Rectangle 54"/>
          <p:cNvSpPr>
            <a:spLocks noChangeArrowheads="1"/>
          </p:cNvSpPr>
          <p:nvPr/>
        </p:nvSpPr>
        <p:spPr bwMode="auto">
          <a:xfrm>
            <a:off x="1883763" y="3943831"/>
            <a:ext cx="592931" cy="26908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油松</a:t>
            </a:r>
            <a:endParaRPr kumimoji="0" lang="zh-CN" altLang="en-US" sz="15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243" name="Text Box 55"/>
          <p:cNvSpPr txBox="1">
            <a:spLocks noChangeArrowheads="1"/>
          </p:cNvSpPr>
          <p:nvPr/>
        </p:nvSpPr>
        <p:spPr bwMode="auto">
          <a:xfrm>
            <a:off x="2311689" y="3367767"/>
            <a:ext cx="1081088" cy="30670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生活在水中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244" name="Text Box 56"/>
          <p:cNvSpPr txBox="1">
            <a:spLocks noChangeArrowheads="1"/>
          </p:cNvSpPr>
          <p:nvPr/>
        </p:nvSpPr>
        <p:spPr bwMode="auto">
          <a:xfrm>
            <a:off x="3319801" y="3367767"/>
            <a:ext cx="1279525" cy="30670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生活在陆地上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245" name="Line 57"/>
          <p:cNvSpPr>
            <a:spLocks noChangeShapeType="1"/>
          </p:cNvSpPr>
          <p:nvPr/>
        </p:nvSpPr>
        <p:spPr bwMode="auto">
          <a:xfrm>
            <a:off x="2923497" y="3693671"/>
            <a:ext cx="107989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246" name="Line 58"/>
          <p:cNvSpPr>
            <a:spLocks noChangeShapeType="1"/>
          </p:cNvSpPr>
          <p:nvPr/>
        </p:nvSpPr>
        <p:spPr bwMode="auto">
          <a:xfrm>
            <a:off x="2923258" y="3655799"/>
            <a:ext cx="0" cy="21669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247" name="Line 59"/>
          <p:cNvSpPr>
            <a:spLocks noChangeShapeType="1"/>
          </p:cNvSpPr>
          <p:nvPr/>
        </p:nvSpPr>
        <p:spPr bwMode="auto">
          <a:xfrm>
            <a:off x="3977835" y="3655799"/>
            <a:ext cx="0" cy="21669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248" name="Rectangle 60"/>
          <p:cNvSpPr>
            <a:spLocks noChangeArrowheads="1"/>
          </p:cNvSpPr>
          <p:nvPr/>
        </p:nvSpPr>
        <p:spPr bwMode="auto">
          <a:xfrm>
            <a:off x="2816182" y="3943831"/>
            <a:ext cx="432197" cy="26908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海带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249" name="Rectangle 61"/>
          <p:cNvSpPr>
            <a:spLocks noChangeArrowheads="1"/>
          </p:cNvSpPr>
          <p:nvPr/>
        </p:nvSpPr>
        <p:spPr bwMode="auto">
          <a:xfrm>
            <a:off x="3819799" y="3899798"/>
            <a:ext cx="485775" cy="26908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肾蕨</a:t>
            </a:r>
            <a:endParaRPr kumimoji="0" lang="zh-CN" altLang="en-US" sz="15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250" name="Rectangle 62"/>
          <p:cNvSpPr>
            <a:spLocks noChangeArrowheads="1"/>
          </p:cNvSpPr>
          <p:nvPr/>
        </p:nvSpPr>
        <p:spPr bwMode="auto">
          <a:xfrm>
            <a:off x="4490473" y="3802633"/>
            <a:ext cx="540544" cy="27027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鲫鱼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251" name="Rectangle 63"/>
          <p:cNvSpPr>
            <a:spLocks noChangeArrowheads="1"/>
          </p:cNvSpPr>
          <p:nvPr/>
        </p:nvSpPr>
        <p:spPr bwMode="auto">
          <a:xfrm>
            <a:off x="5299984" y="3817575"/>
            <a:ext cx="864394" cy="27027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家鸽、虎</a:t>
            </a:r>
            <a:endParaRPr kumimoji="0" lang="zh-CN" altLang="en-US" sz="15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252" name="Line 64"/>
          <p:cNvSpPr>
            <a:spLocks noChangeShapeType="1"/>
          </p:cNvSpPr>
          <p:nvPr/>
        </p:nvSpPr>
        <p:spPr bwMode="auto">
          <a:xfrm>
            <a:off x="5714322" y="4035380"/>
            <a:ext cx="0" cy="323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253" name="Line 65"/>
          <p:cNvSpPr>
            <a:spLocks noChangeShapeType="1"/>
          </p:cNvSpPr>
          <p:nvPr/>
        </p:nvSpPr>
        <p:spPr bwMode="auto">
          <a:xfrm>
            <a:off x="5191637" y="4342561"/>
            <a:ext cx="91797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254" name="Line 66"/>
          <p:cNvSpPr>
            <a:spLocks noChangeShapeType="1"/>
          </p:cNvSpPr>
          <p:nvPr/>
        </p:nvSpPr>
        <p:spPr bwMode="auto">
          <a:xfrm>
            <a:off x="6109292" y="4303871"/>
            <a:ext cx="0" cy="21550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255" name="Line 67"/>
          <p:cNvSpPr>
            <a:spLocks noChangeShapeType="1"/>
          </p:cNvSpPr>
          <p:nvPr/>
        </p:nvSpPr>
        <p:spPr bwMode="auto">
          <a:xfrm>
            <a:off x="5208766" y="4303871"/>
            <a:ext cx="0" cy="21550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256" name="Rectangle 68"/>
          <p:cNvSpPr>
            <a:spLocks noChangeArrowheads="1"/>
          </p:cNvSpPr>
          <p:nvPr/>
        </p:nvSpPr>
        <p:spPr bwMode="auto">
          <a:xfrm>
            <a:off x="4921588" y="4605734"/>
            <a:ext cx="702469" cy="27027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marL="0" marR="0" lvl="0" algn="ctr" defTabSz="914400" rtl="0" eaLnBrk="1" fontAlgn="base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家鸽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257" name="Rectangle 69"/>
          <p:cNvSpPr>
            <a:spLocks noChangeArrowheads="1"/>
          </p:cNvSpPr>
          <p:nvPr/>
        </p:nvSpPr>
        <p:spPr bwMode="auto">
          <a:xfrm>
            <a:off x="5906171" y="4591903"/>
            <a:ext cx="540544" cy="26908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虎</a:t>
            </a:r>
            <a:endParaRPr kumimoji="0" lang="zh-CN" altLang="en-US" sz="15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258" name="Line 70"/>
          <p:cNvSpPr>
            <a:spLocks noChangeShapeType="1"/>
          </p:cNvSpPr>
          <p:nvPr/>
        </p:nvSpPr>
        <p:spPr bwMode="auto">
          <a:xfrm>
            <a:off x="7443174" y="3560241"/>
            <a:ext cx="0" cy="21669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259" name="Rectangle 71"/>
          <p:cNvSpPr>
            <a:spLocks noChangeArrowheads="1"/>
          </p:cNvSpPr>
          <p:nvPr/>
        </p:nvSpPr>
        <p:spPr bwMode="auto">
          <a:xfrm>
            <a:off x="6373437" y="3817575"/>
            <a:ext cx="539353" cy="27027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蝗虫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260" name="Rectangle 72"/>
          <p:cNvSpPr>
            <a:spLocks noChangeArrowheads="1"/>
          </p:cNvSpPr>
          <p:nvPr/>
        </p:nvSpPr>
        <p:spPr bwMode="auto">
          <a:xfrm>
            <a:off x="7146232" y="3817575"/>
            <a:ext cx="594122" cy="27027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蚯蚓</a:t>
            </a:r>
            <a:endParaRPr kumimoji="0" lang="zh-CN" altLang="en-US" sz="15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261" name="Text Box 73"/>
          <p:cNvSpPr txBox="1">
            <a:spLocks noChangeArrowheads="1"/>
          </p:cNvSpPr>
          <p:nvPr/>
        </p:nvSpPr>
        <p:spPr bwMode="auto">
          <a:xfrm>
            <a:off x="6272129" y="3253298"/>
            <a:ext cx="809625" cy="30670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有附肢</a:t>
            </a:r>
            <a:endParaRPr kumimoji="0" lang="zh-CN" altLang="en-US" sz="15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262" name="Text Box 74"/>
          <p:cNvSpPr txBox="1">
            <a:spLocks noChangeArrowheads="1"/>
          </p:cNvSpPr>
          <p:nvPr/>
        </p:nvSpPr>
        <p:spPr bwMode="auto">
          <a:xfrm>
            <a:off x="7146073" y="3253536"/>
            <a:ext cx="782240" cy="30670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无附肢</a:t>
            </a:r>
            <a:endParaRPr kumimoji="0" lang="zh-CN" altLang="en-US" sz="140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263" name="Line 75"/>
          <p:cNvSpPr>
            <a:spLocks noChangeShapeType="1"/>
          </p:cNvSpPr>
          <p:nvPr/>
        </p:nvSpPr>
        <p:spPr bwMode="auto">
          <a:xfrm>
            <a:off x="2708311" y="1854929"/>
            <a:ext cx="0" cy="21669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264" name="Rectangle 76"/>
          <p:cNvSpPr>
            <a:spLocks noChangeArrowheads="1"/>
          </p:cNvSpPr>
          <p:nvPr/>
        </p:nvSpPr>
        <p:spPr bwMode="auto">
          <a:xfrm>
            <a:off x="1519601" y="2071623"/>
            <a:ext cx="2431256" cy="32385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桃、肾蕨、油松、海带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265" name="Rectangle 77"/>
          <p:cNvSpPr>
            <a:spLocks noChangeArrowheads="1"/>
          </p:cNvSpPr>
          <p:nvPr/>
        </p:nvSpPr>
        <p:spPr bwMode="auto">
          <a:xfrm>
            <a:off x="4759758" y="2071623"/>
            <a:ext cx="2808684" cy="32385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algn="ctr" defTabSz="914400" rtl="0" eaLnBrk="1" fontAlgn="base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家鸽、虎、蚯蚓、蝗虫、鲫鱼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266" name="Line 78"/>
          <p:cNvSpPr>
            <a:spLocks noChangeShapeType="1"/>
          </p:cNvSpPr>
          <p:nvPr/>
        </p:nvSpPr>
        <p:spPr bwMode="auto">
          <a:xfrm>
            <a:off x="2637747" y="2414940"/>
            <a:ext cx="0" cy="37742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267" name="Text Box 79"/>
          <p:cNvSpPr txBox="1">
            <a:spLocks noChangeArrowheads="1"/>
          </p:cNvSpPr>
          <p:nvPr/>
        </p:nvSpPr>
        <p:spPr bwMode="auto">
          <a:xfrm>
            <a:off x="1357904" y="2431663"/>
            <a:ext cx="1241822" cy="30670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有种子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268" name="Text Box 80"/>
          <p:cNvSpPr txBox="1">
            <a:spLocks noChangeArrowheads="1"/>
          </p:cNvSpPr>
          <p:nvPr/>
        </p:nvSpPr>
        <p:spPr bwMode="auto">
          <a:xfrm>
            <a:off x="2964692" y="2431663"/>
            <a:ext cx="744220" cy="30670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无种子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269" name="Line 81"/>
          <p:cNvSpPr>
            <a:spLocks noChangeShapeType="1"/>
          </p:cNvSpPr>
          <p:nvPr/>
        </p:nvSpPr>
        <p:spPr bwMode="auto">
          <a:xfrm>
            <a:off x="1736443" y="2774508"/>
            <a:ext cx="1620441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271" name="Line 83"/>
          <p:cNvSpPr>
            <a:spLocks noChangeShapeType="1"/>
          </p:cNvSpPr>
          <p:nvPr/>
        </p:nvSpPr>
        <p:spPr bwMode="auto">
          <a:xfrm>
            <a:off x="3319801" y="2791703"/>
            <a:ext cx="0" cy="21550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272" name="Rectangle 84"/>
          <p:cNvSpPr>
            <a:spLocks noChangeArrowheads="1"/>
          </p:cNvSpPr>
          <p:nvPr/>
        </p:nvSpPr>
        <p:spPr bwMode="auto">
          <a:xfrm>
            <a:off x="1249398" y="3007727"/>
            <a:ext cx="1079897" cy="27027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桃、油松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273" name="Rectangle 85"/>
          <p:cNvSpPr>
            <a:spLocks noChangeArrowheads="1"/>
          </p:cNvSpPr>
          <p:nvPr/>
        </p:nvSpPr>
        <p:spPr bwMode="auto">
          <a:xfrm>
            <a:off x="2664734" y="3007727"/>
            <a:ext cx="1295400" cy="27027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肾蕨、海带</a:t>
            </a:r>
            <a:endParaRPr kumimoji="0" lang="zh-CN" altLang="en-US" sz="15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274" name="Line 86"/>
          <p:cNvSpPr>
            <a:spLocks noChangeShapeType="1"/>
          </p:cNvSpPr>
          <p:nvPr/>
        </p:nvSpPr>
        <p:spPr bwMode="auto">
          <a:xfrm>
            <a:off x="6363212" y="2414940"/>
            <a:ext cx="0" cy="323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275" name="Text Box 87"/>
          <p:cNvSpPr txBox="1">
            <a:spLocks noChangeArrowheads="1"/>
          </p:cNvSpPr>
          <p:nvPr/>
        </p:nvSpPr>
        <p:spPr bwMode="auto">
          <a:xfrm>
            <a:off x="4814527" y="2431663"/>
            <a:ext cx="1403747" cy="30670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有脊椎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276" name="Text Box 88"/>
          <p:cNvSpPr txBox="1">
            <a:spLocks noChangeArrowheads="1"/>
          </p:cNvSpPr>
          <p:nvPr/>
        </p:nvSpPr>
        <p:spPr bwMode="auto">
          <a:xfrm>
            <a:off x="6651343" y="2431663"/>
            <a:ext cx="1025129" cy="30670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140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无脊椎</a:t>
            </a:r>
            <a:endParaRPr kumimoji="0" lang="zh-CN" altLang="en-US" sz="140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277" name="Line 89"/>
          <p:cNvSpPr>
            <a:spLocks noChangeShapeType="1"/>
          </p:cNvSpPr>
          <p:nvPr/>
        </p:nvSpPr>
        <p:spPr bwMode="auto">
          <a:xfrm>
            <a:off x="5247597" y="2719740"/>
            <a:ext cx="1835944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278" name="Line 90"/>
          <p:cNvSpPr>
            <a:spLocks noChangeShapeType="1"/>
          </p:cNvSpPr>
          <p:nvPr/>
        </p:nvSpPr>
        <p:spPr bwMode="auto">
          <a:xfrm>
            <a:off x="5218546" y="2754006"/>
            <a:ext cx="0" cy="21550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279" name="Line 91"/>
          <p:cNvSpPr>
            <a:spLocks noChangeShapeType="1"/>
          </p:cNvSpPr>
          <p:nvPr/>
        </p:nvSpPr>
        <p:spPr bwMode="auto">
          <a:xfrm>
            <a:off x="7029248" y="2711461"/>
            <a:ext cx="0" cy="21550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280" name="Rectangle 92"/>
          <p:cNvSpPr>
            <a:spLocks noChangeArrowheads="1"/>
          </p:cNvSpPr>
          <p:nvPr/>
        </p:nvSpPr>
        <p:spPr bwMode="auto">
          <a:xfrm>
            <a:off x="4543937" y="2968873"/>
            <a:ext cx="1348979" cy="27027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家鸽、虎、鲫鱼</a:t>
            </a:r>
            <a:endParaRPr kumimoji="0" lang="zh-CN" altLang="en-US" sz="15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281" name="Rectangle 93"/>
          <p:cNvSpPr>
            <a:spLocks noChangeArrowheads="1"/>
          </p:cNvSpPr>
          <p:nvPr/>
        </p:nvSpPr>
        <p:spPr bwMode="auto">
          <a:xfrm>
            <a:off x="6597131" y="3010783"/>
            <a:ext cx="971550" cy="27027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蚯蚓、蝗虫</a:t>
            </a:r>
            <a:endParaRPr kumimoji="0" lang="zh-CN" altLang="en-US" sz="15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284" name="Line 96"/>
          <p:cNvSpPr>
            <a:spLocks noChangeShapeType="1"/>
          </p:cNvSpPr>
          <p:nvPr/>
        </p:nvSpPr>
        <p:spPr bwMode="auto">
          <a:xfrm>
            <a:off x="4741933" y="3533869"/>
            <a:ext cx="0" cy="21669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285" name="Line 97"/>
          <p:cNvSpPr>
            <a:spLocks noChangeShapeType="1"/>
          </p:cNvSpPr>
          <p:nvPr/>
        </p:nvSpPr>
        <p:spPr bwMode="auto">
          <a:xfrm>
            <a:off x="5713925" y="3559606"/>
            <a:ext cx="0" cy="21669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286" name="Line 98"/>
          <p:cNvSpPr>
            <a:spLocks noChangeShapeType="1"/>
          </p:cNvSpPr>
          <p:nvPr/>
        </p:nvSpPr>
        <p:spPr bwMode="auto">
          <a:xfrm>
            <a:off x="6566397" y="3560241"/>
            <a:ext cx="0" cy="21669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287" name="Text Box 99"/>
          <p:cNvSpPr txBox="1">
            <a:spLocks noChangeArrowheads="1"/>
          </p:cNvSpPr>
          <p:nvPr/>
        </p:nvSpPr>
        <p:spPr bwMode="auto">
          <a:xfrm>
            <a:off x="5155595" y="1495559"/>
            <a:ext cx="2052638" cy="30670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能自由运动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288" name="Line 100"/>
          <p:cNvSpPr>
            <a:spLocks noChangeShapeType="1"/>
          </p:cNvSpPr>
          <p:nvPr/>
        </p:nvSpPr>
        <p:spPr bwMode="auto">
          <a:xfrm>
            <a:off x="6200121" y="1855599"/>
            <a:ext cx="0" cy="21669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289" name="Text Box 101"/>
          <p:cNvSpPr txBox="1">
            <a:spLocks noChangeArrowheads="1"/>
          </p:cNvSpPr>
          <p:nvPr/>
        </p:nvSpPr>
        <p:spPr bwMode="auto">
          <a:xfrm>
            <a:off x="1971254" y="1046564"/>
            <a:ext cx="5741035" cy="3683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桃、家鸽、肾蕨、虎、蚯蚓、油松、海带、蝗虫、鲫鱼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290" name="Line 102"/>
          <p:cNvSpPr>
            <a:spLocks noChangeShapeType="1"/>
          </p:cNvSpPr>
          <p:nvPr/>
        </p:nvSpPr>
        <p:spPr bwMode="auto">
          <a:xfrm>
            <a:off x="4597516" y="1388621"/>
            <a:ext cx="1190" cy="485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291" name="Text Box 103"/>
          <p:cNvSpPr txBox="1">
            <a:spLocks noChangeArrowheads="1"/>
          </p:cNvSpPr>
          <p:nvPr/>
        </p:nvSpPr>
        <p:spPr bwMode="auto">
          <a:xfrm>
            <a:off x="2671729" y="1495559"/>
            <a:ext cx="1782366" cy="30670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不能自由运动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1560" name="Group 104"/>
          <p:cNvGrpSpPr/>
          <p:nvPr/>
        </p:nvGrpSpPr>
        <p:grpSpPr>
          <a:xfrm>
            <a:off x="5191637" y="4068698"/>
            <a:ext cx="1322784" cy="307181"/>
            <a:chOff x="3447" y="2872"/>
            <a:chExt cx="1111" cy="258"/>
          </a:xfrm>
        </p:grpSpPr>
        <p:sp>
          <p:nvSpPr>
            <p:cNvPr id="8295" name="Text Box 105"/>
            <p:cNvSpPr txBox="1">
              <a:spLocks noChangeArrowheads="1"/>
            </p:cNvSpPr>
            <p:nvPr/>
          </p:nvSpPr>
          <p:spPr bwMode="auto">
            <a:xfrm>
              <a:off x="3447" y="2872"/>
              <a:ext cx="726" cy="258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会飞</a:t>
              </a:r>
              <a:endPara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296" name="Text Box 106"/>
            <p:cNvSpPr txBox="1">
              <a:spLocks noChangeArrowheads="1"/>
            </p:cNvSpPr>
            <p:nvPr/>
          </p:nvSpPr>
          <p:spPr bwMode="auto">
            <a:xfrm>
              <a:off x="3878" y="2872"/>
              <a:ext cx="680" cy="258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zh-CN" altLang="en-US" sz="140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不会飞</a:t>
              </a:r>
              <a:endParaRPr kumimoji="0" lang="zh-CN" altLang="en-US" sz="140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6" name="流程图: 可选过程 5"/>
          <p:cNvSpPr/>
          <p:nvPr/>
        </p:nvSpPr>
        <p:spPr>
          <a:xfrm>
            <a:off x="179512" y="199577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1"/>
          <p:cNvGrpSpPr/>
          <p:nvPr/>
        </p:nvGrpSpPr>
        <p:grpSpPr>
          <a:xfrm>
            <a:off x="1647190" y="623570"/>
            <a:ext cx="5614035" cy="4237990"/>
            <a:chOff x="467544" y="320738"/>
            <a:chExt cx="7848873" cy="6030720"/>
          </a:xfrm>
        </p:grpSpPr>
        <p:pic>
          <p:nvPicPr>
            <p:cNvPr id="2" name="Picture 7" descr="da6636024b8189535824de6e52ac8d1a_m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3166466" y="3276503"/>
              <a:ext cx="2665015" cy="3074955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12291" name="Picture 9" descr="p000010110"/>
            <p:cNvPicPr>
              <a:picLocks noChangeAspect="1" noChangeArrowheads="1"/>
            </p:cNvPicPr>
            <p:nvPr/>
          </p:nvPicPr>
          <p:blipFill>
            <a:blip r:embed="rId2" cstate="print"/>
            <a:srcRect l="6384" t="4723" r="6339" b="8646"/>
            <a:stretch>
              <a:fillRect/>
            </a:stretch>
          </p:blipFill>
          <p:spPr bwMode="auto">
            <a:xfrm>
              <a:off x="491479" y="3245273"/>
              <a:ext cx="2651052" cy="309679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12292" name="Picture 10" descr="haidai_image002"/>
            <p:cNvPicPr>
              <a:picLocks noChangeAspect="1" noChangeArrowheads="1"/>
            </p:cNvPicPr>
            <p:nvPr/>
          </p:nvPicPr>
          <p:blipFill>
            <a:blip r:embed="rId3" cstate="print"/>
            <a:srcRect l="7057" r="5864"/>
            <a:stretch>
              <a:fillRect/>
            </a:stretch>
          </p:blipFill>
          <p:spPr bwMode="auto">
            <a:xfrm>
              <a:off x="5831481" y="3284538"/>
              <a:ext cx="2440184" cy="306692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12296" name="Picture 19" descr="2006111616233597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787901" y="320738"/>
              <a:ext cx="3528516" cy="2963799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12298" name="Picture 21" descr="103439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67544" y="320738"/>
              <a:ext cx="4320356" cy="2963799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</p:grpSp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4967560" y="3291830"/>
            <a:ext cx="540544" cy="64516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spcBef>
                <a:spcPct val="50000"/>
              </a:spcBef>
              <a:defRPr sz="2800" b="1">
                <a:solidFill>
                  <a:srgbClr val="0000FF"/>
                </a:solidFill>
                <a:latin typeface="+mn-ea"/>
                <a:ea typeface="+mn-ea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玉米</a:t>
            </a:r>
            <a:endParaRPr kumimoji="0" lang="zh-CN" altLang="en-US" sz="21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3567" name="Text Box 15"/>
          <p:cNvSpPr txBox="1">
            <a:spLocks noChangeArrowheads="1"/>
          </p:cNvSpPr>
          <p:nvPr/>
        </p:nvSpPr>
        <p:spPr bwMode="auto">
          <a:xfrm>
            <a:off x="1259632" y="2803358"/>
            <a:ext cx="432197" cy="64516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spcBef>
                <a:spcPct val="50000"/>
              </a:spcBef>
              <a:defRPr sz="2800" b="1">
                <a:solidFill>
                  <a:srgbClr val="0000FF"/>
                </a:solidFill>
                <a:latin typeface="+mn-ea"/>
                <a:ea typeface="+mn-ea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人参</a:t>
            </a:r>
            <a:endParaRPr kumimoji="0" lang="zh-CN" altLang="en-US" sz="21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3568" name="Text Box 16"/>
          <p:cNvSpPr txBox="1">
            <a:spLocks noChangeArrowheads="1"/>
          </p:cNvSpPr>
          <p:nvPr/>
        </p:nvSpPr>
        <p:spPr bwMode="auto">
          <a:xfrm>
            <a:off x="5859428" y="4345163"/>
            <a:ext cx="917972" cy="36830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spcBef>
                <a:spcPct val="50000"/>
              </a:spcBef>
              <a:defRPr sz="2800" b="1">
                <a:solidFill>
                  <a:srgbClr val="0000FF"/>
                </a:solidFill>
                <a:latin typeface="+mn-ea"/>
                <a:ea typeface="+mn-ea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海带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3572" name="Text Box 20"/>
          <p:cNvSpPr txBox="1">
            <a:spLocks noChangeArrowheads="1"/>
          </p:cNvSpPr>
          <p:nvPr/>
        </p:nvSpPr>
        <p:spPr bwMode="auto">
          <a:xfrm>
            <a:off x="4915024" y="267494"/>
            <a:ext cx="1025128" cy="36830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spcBef>
                <a:spcPct val="50000"/>
              </a:spcBef>
              <a:defRPr sz="2800" b="1">
                <a:solidFill>
                  <a:srgbClr val="0000FF"/>
                </a:solidFill>
                <a:latin typeface="+mn-ea"/>
                <a:ea typeface="+mn-ea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肾蕨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3574" name="Text Box 22"/>
          <p:cNvSpPr txBox="1">
            <a:spLocks noChangeArrowheads="1"/>
          </p:cNvSpPr>
          <p:nvPr/>
        </p:nvSpPr>
        <p:spPr bwMode="auto">
          <a:xfrm>
            <a:off x="1115616" y="727219"/>
            <a:ext cx="809867" cy="36830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spcBef>
                <a:spcPct val="50000"/>
              </a:spcBef>
              <a:defRPr sz="2000" b="1">
                <a:solidFill>
                  <a:srgbClr val="0000FF"/>
                </a:solidFill>
                <a:latin typeface="+mn-ea"/>
                <a:ea typeface="+mn-ea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银杏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1"/>
          <p:cNvGrpSpPr/>
          <p:nvPr/>
        </p:nvGrpSpPr>
        <p:grpSpPr>
          <a:xfrm>
            <a:off x="1575197" y="822722"/>
            <a:ext cx="6210300" cy="3457575"/>
            <a:chOff x="468313" y="404813"/>
            <a:chExt cx="8280400" cy="4610100"/>
          </a:xfrm>
        </p:grpSpPr>
        <p:sp>
          <p:nvSpPr>
            <p:cNvPr id="2" name="Rectangle 2"/>
            <p:cNvSpPr>
              <a:spLocks noChangeArrowheads="1"/>
            </p:cNvSpPr>
            <p:nvPr/>
          </p:nvSpPr>
          <p:spPr bwMode="auto">
            <a:xfrm>
              <a:off x="2051050" y="404813"/>
              <a:ext cx="5257800" cy="576262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银杏、肾蕨、人参、玉米、海带</a:t>
              </a:r>
              <a:endParaRPr kumimoji="0" lang="zh-CN" altLang="en-US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339" name="Line 3"/>
            <p:cNvSpPr>
              <a:spLocks noChangeShapeType="1"/>
            </p:cNvSpPr>
            <p:nvPr/>
          </p:nvSpPr>
          <p:spPr bwMode="auto">
            <a:xfrm>
              <a:off x="4549840" y="981075"/>
              <a:ext cx="0" cy="6477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4340" name="Line 4"/>
            <p:cNvSpPr>
              <a:spLocks noChangeShapeType="1"/>
            </p:cNvSpPr>
            <p:nvPr/>
          </p:nvSpPr>
          <p:spPr bwMode="auto">
            <a:xfrm>
              <a:off x="2051050" y="1605496"/>
              <a:ext cx="50419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4341" name="Line 5"/>
            <p:cNvSpPr>
              <a:spLocks noChangeShapeType="1"/>
            </p:cNvSpPr>
            <p:nvPr/>
          </p:nvSpPr>
          <p:spPr bwMode="auto">
            <a:xfrm>
              <a:off x="1995616" y="1628775"/>
              <a:ext cx="0" cy="3603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4342" name="Line 6"/>
            <p:cNvSpPr>
              <a:spLocks noChangeShapeType="1"/>
            </p:cNvSpPr>
            <p:nvPr/>
          </p:nvSpPr>
          <p:spPr bwMode="auto">
            <a:xfrm>
              <a:off x="7037008" y="1628775"/>
              <a:ext cx="0" cy="3603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4343" name="Rectangle 7"/>
            <p:cNvSpPr>
              <a:spLocks noChangeArrowheads="1"/>
            </p:cNvSpPr>
            <p:nvPr/>
          </p:nvSpPr>
          <p:spPr bwMode="auto">
            <a:xfrm>
              <a:off x="900113" y="1989138"/>
              <a:ext cx="2305050" cy="576262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肾蕨、海带</a:t>
              </a:r>
              <a:endParaRPr kumimoji="0" lang="zh-CN" altLang="en-US" sz="140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344" name="Rectangle 8"/>
            <p:cNvSpPr>
              <a:spLocks noChangeArrowheads="1"/>
            </p:cNvSpPr>
            <p:nvPr/>
          </p:nvSpPr>
          <p:spPr bwMode="auto">
            <a:xfrm>
              <a:off x="5507038" y="1989138"/>
              <a:ext cx="3097212" cy="576262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marL="0" marR="0" lvl="0" algn="ctr" defTabSz="914400" rtl="0" eaLnBrk="1" fontAlgn="base" latinLnBrk="0" hangingPunct="1">
                <a:lnSpc>
                  <a:spcPct val="10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140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银杏、人参、玉米</a:t>
              </a:r>
              <a:endParaRPr kumimoji="0" lang="zh-CN" altLang="en-US" sz="140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345" name="Line 9"/>
            <p:cNvSpPr>
              <a:spLocks noChangeShapeType="1"/>
            </p:cNvSpPr>
            <p:nvPr/>
          </p:nvSpPr>
          <p:spPr bwMode="auto">
            <a:xfrm>
              <a:off x="1849312" y="2565400"/>
              <a:ext cx="0" cy="5032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4346" name="Line 10"/>
            <p:cNvSpPr>
              <a:spLocks noChangeShapeType="1"/>
            </p:cNvSpPr>
            <p:nvPr/>
          </p:nvSpPr>
          <p:spPr bwMode="auto">
            <a:xfrm>
              <a:off x="1042988" y="3044152"/>
              <a:ext cx="1800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4347" name="Line 11"/>
            <p:cNvSpPr>
              <a:spLocks noChangeShapeType="1"/>
            </p:cNvSpPr>
            <p:nvPr/>
          </p:nvSpPr>
          <p:spPr bwMode="auto">
            <a:xfrm>
              <a:off x="983680" y="3068638"/>
              <a:ext cx="0" cy="2873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4348" name="Line 12"/>
            <p:cNvSpPr>
              <a:spLocks noChangeShapeType="1"/>
            </p:cNvSpPr>
            <p:nvPr/>
          </p:nvSpPr>
          <p:spPr bwMode="auto">
            <a:xfrm>
              <a:off x="2788096" y="3068638"/>
              <a:ext cx="0" cy="2873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4349" name="Rectangle 13"/>
            <p:cNvSpPr>
              <a:spLocks noChangeArrowheads="1"/>
            </p:cNvSpPr>
            <p:nvPr/>
          </p:nvSpPr>
          <p:spPr bwMode="auto">
            <a:xfrm>
              <a:off x="611188" y="3357563"/>
              <a:ext cx="936625" cy="504825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海带</a:t>
              </a:r>
              <a:endParaRPr kumimoji="0" lang="zh-CN" altLang="en-US" sz="140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350" name="Rectangle 14"/>
            <p:cNvSpPr>
              <a:spLocks noChangeArrowheads="1"/>
            </p:cNvSpPr>
            <p:nvPr/>
          </p:nvSpPr>
          <p:spPr bwMode="auto">
            <a:xfrm>
              <a:off x="2339975" y="3357563"/>
              <a:ext cx="1008063" cy="504825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肾蕨</a:t>
              </a:r>
              <a:endParaRPr kumimoji="0" lang="zh-CN" altLang="en-US" sz="15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4351" name="Line 15"/>
            <p:cNvSpPr>
              <a:spLocks noChangeShapeType="1"/>
            </p:cNvSpPr>
            <p:nvPr/>
          </p:nvSpPr>
          <p:spPr bwMode="auto">
            <a:xfrm>
              <a:off x="7067488" y="2565400"/>
              <a:ext cx="0" cy="431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4352" name="Line 16"/>
            <p:cNvSpPr>
              <a:spLocks noChangeShapeType="1"/>
            </p:cNvSpPr>
            <p:nvPr/>
          </p:nvSpPr>
          <p:spPr bwMode="auto">
            <a:xfrm>
              <a:off x="5651500" y="2971000"/>
              <a:ext cx="25923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4353" name="Line 17"/>
            <p:cNvSpPr>
              <a:spLocks noChangeShapeType="1"/>
            </p:cNvSpPr>
            <p:nvPr/>
          </p:nvSpPr>
          <p:spPr bwMode="auto">
            <a:xfrm>
              <a:off x="5592256" y="2997200"/>
              <a:ext cx="0" cy="2889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4354" name="Line 18"/>
            <p:cNvSpPr>
              <a:spLocks noChangeShapeType="1"/>
            </p:cNvSpPr>
            <p:nvPr/>
          </p:nvSpPr>
          <p:spPr bwMode="auto">
            <a:xfrm>
              <a:off x="8189152" y="2997200"/>
              <a:ext cx="0" cy="2889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4355" name="Rectangle 19"/>
            <p:cNvSpPr>
              <a:spLocks noChangeArrowheads="1"/>
            </p:cNvSpPr>
            <p:nvPr/>
          </p:nvSpPr>
          <p:spPr bwMode="auto">
            <a:xfrm>
              <a:off x="4356100" y="3284538"/>
              <a:ext cx="2303463" cy="503237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marL="0" marR="0" lvl="0" algn="ctr" defTabSz="914400" rtl="0" eaLnBrk="1" fontAlgn="base" latinLnBrk="0" hangingPunct="1">
                <a:lnSpc>
                  <a:spcPct val="10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140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人参、玉米</a:t>
              </a:r>
              <a:endParaRPr kumimoji="0" lang="zh-CN" altLang="en-US" sz="140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356" name="Rectangle 20"/>
            <p:cNvSpPr>
              <a:spLocks noChangeArrowheads="1"/>
            </p:cNvSpPr>
            <p:nvPr/>
          </p:nvSpPr>
          <p:spPr bwMode="auto">
            <a:xfrm>
              <a:off x="7740650" y="3284538"/>
              <a:ext cx="1008063" cy="504825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marL="0" marR="0" lvl="0" algn="ctr" defTabSz="914400" rtl="0" eaLnBrk="1" fontAlgn="base" latinLnBrk="0" hangingPunct="1">
                <a:lnSpc>
                  <a:spcPct val="10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140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银杏</a:t>
              </a:r>
              <a:endParaRPr kumimoji="0" lang="zh-CN" altLang="en-US" sz="140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357" name="Line 21"/>
            <p:cNvSpPr>
              <a:spLocks noChangeShapeType="1"/>
            </p:cNvSpPr>
            <p:nvPr/>
          </p:nvSpPr>
          <p:spPr bwMode="auto">
            <a:xfrm>
              <a:off x="5409376" y="3789363"/>
              <a:ext cx="0" cy="431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4358" name="Line 22"/>
            <p:cNvSpPr>
              <a:spLocks noChangeShapeType="1"/>
            </p:cNvSpPr>
            <p:nvPr/>
          </p:nvSpPr>
          <p:spPr bwMode="auto">
            <a:xfrm>
              <a:off x="4643438" y="4196296"/>
              <a:ext cx="16573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4359" name="Line 23"/>
            <p:cNvSpPr>
              <a:spLocks noChangeShapeType="1"/>
            </p:cNvSpPr>
            <p:nvPr/>
          </p:nvSpPr>
          <p:spPr bwMode="auto">
            <a:xfrm>
              <a:off x="4586416" y="4221163"/>
              <a:ext cx="0" cy="3587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4360" name="Line 24"/>
            <p:cNvSpPr>
              <a:spLocks noChangeShapeType="1"/>
            </p:cNvSpPr>
            <p:nvPr/>
          </p:nvSpPr>
          <p:spPr bwMode="auto">
            <a:xfrm>
              <a:off x="6244528" y="4221163"/>
              <a:ext cx="0" cy="3587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4361" name="Rectangle 25"/>
            <p:cNvSpPr>
              <a:spLocks noChangeArrowheads="1"/>
            </p:cNvSpPr>
            <p:nvPr/>
          </p:nvSpPr>
          <p:spPr bwMode="auto">
            <a:xfrm>
              <a:off x="4284663" y="4581525"/>
              <a:ext cx="792162" cy="433388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人参</a:t>
              </a:r>
              <a:endParaRPr kumimoji="0" lang="zh-CN" altLang="en-US" sz="15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4362" name="Rectangle 26"/>
            <p:cNvSpPr>
              <a:spLocks noChangeArrowheads="1"/>
            </p:cNvSpPr>
            <p:nvPr/>
          </p:nvSpPr>
          <p:spPr bwMode="auto">
            <a:xfrm>
              <a:off x="5867400" y="4581525"/>
              <a:ext cx="720725" cy="4318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玉米</a:t>
              </a:r>
              <a:endParaRPr kumimoji="0" lang="zh-CN" altLang="en-US" sz="15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4363" name="Text Box 27"/>
            <p:cNvSpPr txBox="1">
              <a:spLocks noChangeArrowheads="1"/>
            </p:cNvSpPr>
            <p:nvPr/>
          </p:nvSpPr>
          <p:spPr bwMode="auto">
            <a:xfrm>
              <a:off x="2844800" y="1125538"/>
              <a:ext cx="1079500" cy="40894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无种子</a:t>
              </a:r>
              <a:endPara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364" name="Text Box 28"/>
            <p:cNvSpPr txBox="1">
              <a:spLocks noChangeArrowheads="1"/>
            </p:cNvSpPr>
            <p:nvPr/>
          </p:nvSpPr>
          <p:spPr bwMode="auto">
            <a:xfrm>
              <a:off x="5435600" y="1125538"/>
              <a:ext cx="1512888" cy="40894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有种子</a:t>
              </a:r>
              <a:endPara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365" name="Text Box 29"/>
            <p:cNvSpPr txBox="1">
              <a:spLocks noChangeArrowheads="1"/>
            </p:cNvSpPr>
            <p:nvPr/>
          </p:nvSpPr>
          <p:spPr bwMode="auto">
            <a:xfrm>
              <a:off x="468313" y="2636838"/>
              <a:ext cx="1439862" cy="40894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生活在水中</a:t>
              </a:r>
              <a:endPara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366" name="Text Box 30"/>
            <p:cNvSpPr txBox="1">
              <a:spLocks noChangeArrowheads="1"/>
            </p:cNvSpPr>
            <p:nvPr/>
          </p:nvSpPr>
          <p:spPr bwMode="auto">
            <a:xfrm>
              <a:off x="2124393" y="2636626"/>
              <a:ext cx="1583267" cy="40894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生活在陆地</a:t>
              </a:r>
              <a:endPara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367" name="Text Box 31"/>
            <p:cNvSpPr txBox="1">
              <a:spLocks noChangeArrowheads="1"/>
            </p:cNvSpPr>
            <p:nvPr/>
          </p:nvSpPr>
          <p:spPr bwMode="auto">
            <a:xfrm>
              <a:off x="5868988" y="2636838"/>
              <a:ext cx="1008062" cy="40894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有果皮</a:t>
              </a:r>
              <a:endPara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368" name="Text Box 32"/>
            <p:cNvSpPr txBox="1">
              <a:spLocks noChangeArrowheads="1"/>
            </p:cNvSpPr>
            <p:nvPr/>
          </p:nvSpPr>
          <p:spPr bwMode="auto">
            <a:xfrm>
              <a:off x="7164600" y="2636626"/>
              <a:ext cx="1079500" cy="40894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zh-CN" altLang="en-US" sz="14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无果皮</a:t>
              </a:r>
              <a:endPara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369" name="Text Box 33"/>
            <p:cNvSpPr txBox="1">
              <a:spLocks noChangeArrowheads="1"/>
            </p:cNvSpPr>
            <p:nvPr/>
          </p:nvSpPr>
          <p:spPr bwMode="auto">
            <a:xfrm>
              <a:off x="3707660" y="3861753"/>
              <a:ext cx="1871980" cy="40894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zh-CN" altLang="en-US" sz="14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胚有两片子叶</a:t>
              </a:r>
              <a:endPara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370" name="Text Box 34"/>
            <p:cNvSpPr txBox="1">
              <a:spLocks noChangeArrowheads="1"/>
            </p:cNvSpPr>
            <p:nvPr/>
          </p:nvSpPr>
          <p:spPr bwMode="auto">
            <a:xfrm>
              <a:off x="5580063" y="3789363"/>
              <a:ext cx="2016125" cy="40894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胚有一片子叶</a:t>
              </a:r>
              <a:endPara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6" name="流程图: 可选过程 5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矩形 3"/>
          <p:cNvSpPr/>
          <p:nvPr/>
        </p:nvSpPr>
        <p:spPr>
          <a:xfrm>
            <a:off x="1063625" y="1532255"/>
            <a:ext cx="680339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．动物的分类除了要比较形态结构，往往还要比较生理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功能__________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（判断对错）．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知识运用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28178" y="1955483"/>
            <a:ext cx="34353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√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Box 3"/>
          <p:cNvSpPr/>
          <p:nvPr/>
        </p:nvSpPr>
        <p:spPr>
          <a:xfrm>
            <a:off x="539115" y="1071880"/>
            <a:ext cx="7437755" cy="2584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．千姿百态的动物王国里，有些动物的身体内有由脊椎骨组成的脊柱，有些动物则没有．在下列生物中，全属于无脊椎动物的一组是（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A．家鸽、壁虎、青蛙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B．蝗虫、蚯蚓、蜈蚣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C．鲫鱼、家兔、螳螂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D．蚂蚁、蜜蜂、鲨鱼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532" name="文本框 28675"/>
          <p:cNvSpPr txBox="1"/>
          <p:nvPr/>
        </p:nvSpPr>
        <p:spPr>
          <a:xfrm>
            <a:off x="7128510" y="1568133"/>
            <a:ext cx="3270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知识运用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Box 4"/>
          <p:cNvSpPr/>
          <p:nvPr/>
        </p:nvSpPr>
        <p:spPr>
          <a:xfrm>
            <a:off x="872053" y="956920"/>
            <a:ext cx="7732395" cy="258532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．甲是一类用孢子繁殖的植物，根据如图可知它在植物类群中属于（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．藻类植物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B．苔藓植物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C．蕨类植物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D．种子植物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556" name="TextBox 5"/>
          <p:cNvSpPr/>
          <p:nvPr/>
        </p:nvSpPr>
        <p:spPr>
          <a:xfrm>
            <a:off x="8028384" y="987574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004048" y="2139702"/>
            <a:ext cx="1533525" cy="1095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Box 4"/>
          <p:cNvSpPr/>
          <p:nvPr/>
        </p:nvSpPr>
        <p:spPr>
          <a:xfrm>
            <a:off x="960755" y="932498"/>
            <a:ext cx="6858000" cy="258532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．如图是部分植物种类群的分类图解，下列分析错误的是（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．①指的是裸子植物，其种子外无果皮包被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B．②指的是藻类植物，它们大多生活在水中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C．③指的植物没有根，叶大多只有一层细胞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D．④指的植物有真正的根，但长得都很矮小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580" name="TextBox 6"/>
          <p:cNvSpPr/>
          <p:nvPr/>
        </p:nvSpPr>
        <p:spPr>
          <a:xfrm>
            <a:off x="7170738" y="1103948"/>
            <a:ext cx="6477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16216" y="1923678"/>
            <a:ext cx="1524000" cy="1323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bldLvl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矩形 2"/>
          <p:cNvSpPr/>
          <p:nvPr/>
        </p:nvSpPr>
        <p:spPr>
          <a:xfrm>
            <a:off x="577215" y="812165"/>
            <a:ext cx="7588250" cy="300082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．如图所示．阴影部分表示藻类植物、苔藓植物和蕨类植物的共同特征，这一特征不包括（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．由细胞组成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B．能进行光合作用和呼吸作用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C．不能用种子繁殖后代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D．有根、茎、叶的分化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604" name="TextBox 4"/>
          <p:cNvSpPr/>
          <p:nvPr/>
        </p:nvSpPr>
        <p:spPr>
          <a:xfrm>
            <a:off x="2520950" y="1246188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372200" y="1779662"/>
            <a:ext cx="1543050" cy="1419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52046" y="1685925"/>
            <a:ext cx="6704330" cy="971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" indent="0">
              <a:lnSpc>
                <a:spcPct val="170000"/>
              </a:lnSpc>
              <a:spcBef>
                <a:spcPts val="18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在日常生活中，人们为了方便，常根据事物既有差异性又有相似性的特性，把事物分门别类整理的过程叫分类。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本课小结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4380" y="1400175"/>
            <a:ext cx="69481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生物分类的方法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、动物分类的方法：形态结构和生理功能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、植物分类的方法：形态结构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Box 5"/>
          <p:cNvSpPr/>
          <p:nvPr/>
        </p:nvSpPr>
        <p:spPr>
          <a:xfrm>
            <a:off x="907866" y="1325548"/>
            <a:ext cx="7488238" cy="5032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8915" name="文本框 33796"/>
          <p:cNvSpPr txBox="1"/>
          <p:nvPr/>
        </p:nvSpPr>
        <p:spPr>
          <a:xfrm>
            <a:off x="598621" y="1067420"/>
            <a:ext cx="791972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如图为六种动物形态图（大小无比例关系），请据图完成（1）-（3）题．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（1）依据图中动物身体内有无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__________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这一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特征，可将图中所有动物分成两类．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（2）图中属于同一类（纲）的动物是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__________。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（3）A特有的辅助呼吸的结构是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__________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，B用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__________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呼吸，E用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__________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呼吸．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4" name="文本框 2"/>
          <p:cNvSpPr txBox="1"/>
          <p:nvPr/>
        </p:nvSpPr>
        <p:spPr>
          <a:xfrm>
            <a:off x="3919036" y="1551925"/>
            <a:ext cx="7486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脊柱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2"/>
          <p:cNvSpPr txBox="1"/>
          <p:nvPr/>
        </p:nvSpPr>
        <p:spPr>
          <a:xfrm>
            <a:off x="4416241" y="2408540"/>
            <a:ext cx="114109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38746" y="2776840"/>
            <a:ext cx="8394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皮肤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作业布置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2"/>
          <p:cNvSpPr txBox="1"/>
          <p:nvPr/>
        </p:nvSpPr>
        <p:spPr>
          <a:xfrm>
            <a:off x="1056456" y="3145140"/>
            <a:ext cx="79819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鳃</a:t>
            </a:r>
            <a:endParaRPr lang="zh-CN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2"/>
          <p:cNvSpPr txBox="1"/>
          <p:nvPr/>
        </p:nvSpPr>
        <p:spPr>
          <a:xfrm>
            <a:off x="2908116" y="3145140"/>
            <a:ext cx="7975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气管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648776" y="1551925"/>
            <a:ext cx="3027680" cy="1414145"/>
          </a:xfrm>
          <a:prstGeom prst="rect">
            <a:avLst/>
          </a:prstGeom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/>
          <p:nvPr/>
        </p:nvSpPr>
        <p:spPr>
          <a:xfrm>
            <a:off x="899592" y="1635646"/>
            <a:ext cx="7127875" cy="10156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完成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《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七年级上册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4.1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生物分类的方法同步练习（配套）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1》</a:t>
            </a:r>
            <a:endParaRPr lang="en-US" altLang="x-none" sz="20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x-none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预习</a:t>
            </a:r>
            <a:r>
              <a:rPr lang="en-US" altLang="x-none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127</a:t>
            </a:r>
            <a:r>
              <a:rPr lang="zh-CN" altLang="en-US" sz="20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——</a:t>
            </a:r>
            <a:r>
              <a:rPr lang="en-US" altLang="x-none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129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页   生物的分类单位 </a:t>
            </a:r>
            <a:endParaRPr lang="en-US" altLang="x-none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流程图: 可选过程 2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作业布置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55676" y="620007"/>
            <a:ext cx="2749800" cy="24958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3075" name="Picture 5" descr="pic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34018" y="532354"/>
            <a:ext cx="2942946" cy="26711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6148" name="文本框 1"/>
          <p:cNvSpPr txBox="1"/>
          <p:nvPr/>
        </p:nvSpPr>
        <p:spPr>
          <a:xfrm>
            <a:off x="2989898" y="3560207"/>
            <a:ext cx="3025379" cy="108942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85725" indent="0">
              <a:lnSpc>
                <a:spcPct val="170000"/>
              </a:lnSpc>
              <a:spcBef>
                <a:spcPts val="18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None/>
            </a:pPr>
            <a:r>
              <a:rPr lang="zh-CN" altLang="en-US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分类在生活中的应用</a:t>
            </a:r>
            <a:endParaRPr lang="zh-CN" altLang="en-US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文本框 5122"/>
          <p:cNvSpPr txBox="1"/>
          <p:nvPr/>
        </p:nvSpPr>
        <p:spPr>
          <a:xfrm>
            <a:off x="1528712" y="1579563"/>
            <a:ext cx="5059512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1、生物分类的方法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本节目标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6146"/>
          <p:cNvSpPr txBox="1"/>
          <p:nvPr/>
        </p:nvSpPr>
        <p:spPr>
          <a:xfrm>
            <a:off x="591820" y="1392873"/>
            <a:ext cx="7637463" cy="8744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1、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科学家根据动物的身体里是否具有________，将动物分为脊椎动物和无脊柱动物两大类．脊椎动物可分为鱼类、两栖类、爬行类、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鸟类_____类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2" name="文本框 6147"/>
          <p:cNvSpPr txBox="1"/>
          <p:nvPr/>
        </p:nvSpPr>
        <p:spPr>
          <a:xfrm>
            <a:off x="4527233" y="1393190"/>
            <a:ext cx="931862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脊柱</a:t>
            </a:r>
            <a:endParaRPr lang="zh-CN" altLang="zh-CN" dirty="0">
              <a:solidFill>
                <a:srgbClr val="FF0000"/>
              </a:solidFill>
              <a:latin typeface="宋体" panose="02010600030101010101" pitchFamily="2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流程图: 可选过程 6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6147"/>
          <p:cNvSpPr txBox="1"/>
          <p:nvPr/>
        </p:nvSpPr>
        <p:spPr>
          <a:xfrm>
            <a:off x="7092280" y="1851670"/>
            <a:ext cx="931862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哺乳</a:t>
            </a:r>
            <a:endParaRPr lang="zh-CN" altLang="zh-CN" dirty="0">
              <a:solidFill>
                <a:srgbClr val="FF0000"/>
              </a:solidFill>
              <a:latin typeface="宋体" panose="02010600030101010101" pitchFamily="2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bldLvl="0"/>
      <p:bldP spid="2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Box 7"/>
          <p:cNvSpPr/>
          <p:nvPr/>
        </p:nvSpPr>
        <p:spPr>
          <a:xfrm>
            <a:off x="889000" y="1408430"/>
            <a:ext cx="747268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下列关于几种植物的叙述，正确的是（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A．海带属于藻类植物，根起固着作用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B．葫芦藓属于苔藓植物，靠茎、叶吸收水分和无机盐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C．苏铁属于裸子植物，靠花、果实、种子繁殖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D．蒲公英属于被子植物，植株矮小是因为体内输导组织不发达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196" name="TextBox 10"/>
          <p:cNvSpPr/>
          <p:nvPr/>
        </p:nvSpPr>
        <p:spPr>
          <a:xfrm>
            <a:off x="5108893" y="1408113"/>
            <a:ext cx="5778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Box 7"/>
          <p:cNvSpPr/>
          <p:nvPr/>
        </p:nvSpPr>
        <p:spPr>
          <a:xfrm>
            <a:off x="833438" y="1249363"/>
            <a:ext cx="7408862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．下列对几种植物形态、结构等特征的叙述，正确的是（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A．衣藻有根、茎、叶的分化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B．海带、葫芦藓和玉米都是孢子植物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C．银杏种子外面包有肉质的果皮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D．苔藓植物可以作为监测空气污染的指示植物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20" name="TextBox 10"/>
          <p:cNvSpPr/>
          <p:nvPr/>
        </p:nvSpPr>
        <p:spPr>
          <a:xfrm>
            <a:off x="6836093" y="1249363"/>
            <a:ext cx="504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6"/>
          <p:cNvSpPr/>
          <p:nvPr/>
        </p:nvSpPr>
        <p:spPr>
          <a:xfrm>
            <a:off x="1402080" y="1872615"/>
            <a:ext cx="3535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探究一：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生物分类的方法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7" name="Picture 7" descr="6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246" y="623570"/>
            <a:ext cx="3648075" cy="415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pic_4480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601391" y="2409825"/>
            <a:ext cx="6103144" cy="147756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27405" y="1124585"/>
            <a:ext cx="7651750" cy="5619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85725" indent="0">
              <a:lnSpc>
                <a:spcPct val="170000"/>
              </a:lnSpc>
              <a:spcBef>
                <a:spcPts val="18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进一步了解菜粉碟的生长发育和行为，在下列几种书，你会选择哪一种？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zh-CN" altLang="en-US"/>
          </a:p>
        </p:txBody>
      </p:sp>
      <p:sp>
        <p:nvSpPr>
          <p:cNvPr id="6" name="流程图: 可选过程 5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1474</Words>
  <Paragraphs>271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Wingdings 2</vt:lpstr>
      <vt:lpstr>幼圆</vt:lpstr>
      <vt:lpstr>Arial Unicode MS</vt:lpstr>
      <vt:lpstr>Calibri</vt:lpstr>
      <vt:lpstr>Office 主题</vt:lpstr>
      <vt:lpstr>七年级上册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terms:created xsi:type="dcterms:W3CDTF">2016-08-11T08:55:00Z</dcterms:created>
  <dcterms:modified xsi:type="dcterms:W3CDTF">2018-08-31T06:18:57Z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