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mp4" ContentType="video/mp4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57" r:id="rId2"/>
    <p:sldId id="578" r:id="rId3"/>
    <p:sldId id="579" r:id="rId4"/>
    <p:sldId id="289" r:id="rId5"/>
    <p:sldId id="320" r:id="rId6"/>
    <p:sldId id="321" r:id="rId7"/>
    <p:sldId id="322" r:id="rId8"/>
    <p:sldId id="293" r:id="rId9"/>
    <p:sldId id="590" r:id="rId10"/>
    <p:sldId id="580" r:id="rId11"/>
    <p:sldId id="581" r:id="rId12"/>
    <p:sldId id="582" r:id="rId13"/>
    <p:sldId id="583" r:id="rId14"/>
    <p:sldId id="584" r:id="rId15"/>
    <p:sldId id="585" r:id="rId16"/>
    <p:sldId id="586" r:id="rId17"/>
    <p:sldId id="587" r:id="rId18"/>
    <p:sldId id="588" r:id="rId19"/>
    <p:sldId id="589" r:id="rId20"/>
    <p:sldId id="325" r:id="rId21"/>
    <p:sldId id="326" r:id="rId22"/>
    <p:sldId id="327" r:id="rId23"/>
    <p:sldId id="328" r:id="rId24"/>
    <p:sldId id="329" r:id="rId25"/>
    <p:sldId id="563" r:id="rId26"/>
    <p:sldId id="330" r:id="rId27"/>
    <p:sldId id="261" r:id="rId2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946" y="-235"/>
      </p:cViewPr>
      <p:guideLst>
        <p:guide orient="horz" pos="327"/>
        <p:guide pos="29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1880" y="3883371"/>
            <a:ext cx="3868340" cy="617934"/>
          </a:xfrm>
        </p:spPr>
        <p:txBody>
          <a:bodyPr anchor="b">
            <a:normAutofit/>
          </a:bodyPr>
          <a:lstStyle>
            <a:lvl1pPr marL="0" indent="0">
              <a:buNone/>
              <a:defRPr sz="1800" b="0">
                <a:solidFill>
                  <a:srgbClr val="FF0000"/>
                </a:solidFill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741828" y="1576089"/>
            <a:ext cx="3868340" cy="2231511"/>
          </a:xfrm>
        </p:spPr>
        <p:txBody>
          <a:bodyPr rtlCol="0">
            <a:normAutofit/>
          </a:bodyPr>
          <a:lstStyle>
            <a:lvl1pPr>
              <a:defRPr lang="zh-CN" altLang="en-US" smtClean="0">
                <a:solidFill>
                  <a:srgbClr val="000000"/>
                </a:solidFill>
              </a:defRPr>
            </a:lvl1pPr>
            <a:lvl2pPr>
              <a:defRPr lang="zh-CN" altLang="en-US" sz="1800" smtClean="0">
                <a:solidFill>
                  <a:srgbClr val="000000"/>
                </a:solidFill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41136" y="3878369"/>
            <a:ext cx="3887391" cy="617934"/>
          </a:xfrm>
        </p:spPr>
        <p:txBody>
          <a:bodyPr anchor="b">
            <a:normAutofit/>
          </a:bodyPr>
          <a:lstStyle>
            <a:lvl1pPr marL="0" indent="0">
              <a:buNone/>
              <a:defRPr sz="1800" b="0">
                <a:solidFill>
                  <a:srgbClr val="FF0000"/>
                </a:solidFill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741136" y="1576089"/>
            <a:ext cx="3887391" cy="2231511"/>
          </a:xfrm>
        </p:spPr>
        <p:txBody>
          <a:bodyPr rtlCol="0">
            <a:normAutofit/>
          </a:bodyPr>
          <a:lstStyle>
            <a:lvl1pPr>
              <a:defRPr lang="zh-CN" altLang="en-US" smtClean="0">
                <a:solidFill>
                  <a:srgbClr val="000000"/>
                </a:solidFill>
              </a:defRPr>
            </a:lvl1pPr>
            <a:lvl2pPr>
              <a:defRPr lang="zh-CN" altLang="en-US" sz="1800" smtClean="0">
                <a:solidFill>
                  <a:srgbClr val="000000"/>
                </a:solidFill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16" name="KSO_FD"/>
          <p:cNvSpPr>
            <a:spLocks noGrp="1"/>
          </p:cNvSpPr>
          <p:nvPr>
            <p:ph type="dt" sz="half" idx="1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7" name="KSO_FT"/>
          <p:cNvSpPr>
            <a:spLocks noGrp="1"/>
          </p:cNvSpPr>
          <p:nvPr>
            <p:ph type="ftr" sz="quarter" idx="1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8" name="KSO_FN"/>
          <p:cNvSpPr>
            <a:spLocks noGrp="1"/>
          </p:cNvSpPr>
          <p:nvPr>
            <p:ph type="sldNum" sz="quarter" idx="1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fld id="{2DEDB04F-6710-400B-969D-BE2566CB3B33}" type="slidenum">
              <a:rPr kumimoji="0" lang="zh-CN" altLang="en-US" b="0" i="0" kern="1200" cap="none" spc="0" normalizeH="0" baseline="0" noProof="0">
                <a:latin typeface="+mn-lt"/>
                <a:ea typeface="+mn-ea"/>
                <a:cs typeface="+mn-cs"/>
              </a:rPr>
              <a:pPr marL="0" marR="0" indent="0" defTabSz="914400" rtl="0" latinLnBrk="0">
                <a:lnSpc>
                  <a:spcPct val="100000"/>
                </a:lnSpc>
                <a:buClrTx/>
                <a:buSzTx/>
                <a:buFontTx/>
                <a:buNone/>
                <a:defRPr/>
              </a:pPr>
              <a:t>‹#›</a:t>
            </a:fld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7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7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&#20160;&#20040;&#26159;&#29983;&#21629;&#24320;&#31687;.wmv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7.xml"/><Relationship Id="rId1" Type="http://schemas.openxmlformats.org/officeDocument/2006/relationships/video" Target="../media/media1.mp4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ctrTitle" idx="4294967295"/>
          </p:nvPr>
        </p:nvSpPr>
        <p:spPr>
          <a:xfrm>
            <a:off x="3851920" y="2286011"/>
            <a:ext cx="1923156" cy="381375"/>
          </a:xfrm>
        </p:spPr>
        <p:txBody>
          <a:bodyPr>
            <a:noAutofit/>
          </a:bodyPr>
          <a:lstStyle/>
          <a:p>
            <a:pPr algn="l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七年级上册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副标题 2"/>
          <p:cNvSpPr>
            <a:spLocks noGrp="1"/>
          </p:cNvSpPr>
          <p:nvPr>
            <p:ph type="subTitle" idx="4294967295"/>
          </p:nvPr>
        </p:nvSpPr>
        <p:spPr>
          <a:xfrm>
            <a:off x="1956549" y="1347614"/>
            <a:ext cx="4991715" cy="72008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1.1.1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生物的基本特征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矩形 1"/>
          <p:cNvSpPr/>
          <p:nvPr/>
        </p:nvSpPr>
        <p:spPr>
          <a:xfrm>
            <a:off x="1440656" y="828675"/>
            <a:ext cx="17830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一、生物的概念</a:t>
            </a:r>
            <a:endParaRPr lang="zh-CN" altLang="en-US" sz="1350" dirty="0">
              <a:ea typeface="宋体" panose="02010600030101010101" pitchFamily="2" charset="-122"/>
            </a:endParaRPr>
          </a:p>
        </p:txBody>
      </p:sp>
      <p:sp>
        <p:nvSpPr>
          <p:cNvPr id="6148" name="矩形 3"/>
          <p:cNvSpPr/>
          <p:nvPr/>
        </p:nvSpPr>
        <p:spPr>
          <a:xfrm>
            <a:off x="1440656" y="1427956"/>
            <a:ext cx="22402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有生命的物体是生物</a:t>
            </a:r>
          </a:p>
        </p:txBody>
      </p:sp>
      <p:pic>
        <p:nvPicPr>
          <p:cNvPr id="6149" name="图片 6148" descr="k127960002330098183077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09900" y="1899523"/>
            <a:ext cx="3124200" cy="17823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0" name="文本框 6149"/>
          <p:cNvSpPr txBox="1"/>
          <p:nvPr/>
        </p:nvSpPr>
        <p:spPr>
          <a:xfrm>
            <a:off x="2712720" y="4104640"/>
            <a:ext cx="42868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ea typeface="微软雅黑" panose="020B0503020204020204" pitchFamily="34" charset="-122"/>
              </a:rPr>
              <a:t>提问：指挥唱歌的机器人是生物吗？</a:t>
            </a:r>
          </a:p>
        </p:txBody>
      </p:sp>
      <p:sp>
        <p:nvSpPr>
          <p:cNvPr id="6151" name="文本框 6150"/>
          <p:cNvSpPr txBox="1"/>
          <p:nvPr/>
        </p:nvSpPr>
        <p:spPr>
          <a:xfrm>
            <a:off x="3276600" y="4569619"/>
            <a:ext cx="2468880" cy="368300"/>
          </a:xfrm>
          <a:prstGeom prst="rect">
            <a:avLst/>
          </a:prstGeom>
          <a:noFill/>
          <a:ln w="9525">
            <a:noFill/>
          </a:ln>
        </p:spPr>
        <p:txBody>
          <a:bodyPr vert="horz" wrap="none" anchor="t">
            <a:spAutoFit/>
          </a:bodyPr>
          <a:lstStyle/>
          <a:p>
            <a:r>
              <a:rPr lang="zh-CN" altLang="en-US">
                <a:ea typeface="微软雅黑" panose="020B0503020204020204" pitchFamily="34" charset="-122"/>
                <a:sym typeface="Arial" panose="020B0604020202020204" pitchFamily="34" charset="0"/>
              </a:rPr>
              <a:t>生物有哪些共同特征？</a:t>
            </a: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2" descr="DSC00330.JPG"/>
          <p:cNvPicPr>
            <a:picLocks noChangeAspect="1"/>
          </p:cNvPicPr>
          <p:nvPr/>
        </p:nvPicPr>
        <p:blipFill>
          <a:blip r:embed="rId4" cstate="print"/>
          <a:srcRect l="17319" t="5443" r="22952" b="42963"/>
          <a:stretch>
            <a:fillRect/>
          </a:stretch>
        </p:blipFill>
        <p:spPr>
          <a:xfrm>
            <a:off x="1656160" y="1762125"/>
            <a:ext cx="2730103" cy="204430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图片 3" descr="DSC00331.JPG"/>
          <p:cNvPicPr>
            <a:picLocks noChangeAspect="1"/>
          </p:cNvPicPr>
          <p:nvPr/>
        </p:nvPicPr>
        <p:blipFill>
          <a:blip r:embed="rId5" cstate="print"/>
          <a:srcRect l="24400" t="15663" r="8902" b="29156"/>
          <a:stretch>
            <a:fillRect/>
          </a:stretch>
        </p:blipFill>
        <p:spPr>
          <a:xfrm>
            <a:off x="4626769" y="1763316"/>
            <a:ext cx="2538413" cy="204430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Text Box 6"/>
          <p:cNvSpPr txBox="1"/>
          <p:nvPr/>
        </p:nvSpPr>
        <p:spPr>
          <a:xfrm>
            <a:off x="1547813" y="1114425"/>
            <a:ext cx="4455319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</a:rPr>
              <a:t>提问：二者的营养方式有什么不同？</a:t>
            </a:r>
          </a:p>
        </p:txBody>
      </p:sp>
      <p:sp>
        <p:nvSpPr>
          <p:cNvPr id="7173" name="Text Box 3"/>
          <p:cNvSpPr txBox="1"/>
          <p:nvPr/>
        </p:nvSpPr>
        <p:spPr>
          <a:xfrm>
            <a:off x="1547813" y="4138613"/>
            <a:ext cx="29718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利用水、无机盐、二氧化碳制造有机物葡萄糖、淀粉等</a:t>
            </a:r>
          </a:p>
        </p:txBody>
      </p:sp>
      <p:sp>
        <p:nvSpPr>
          <p:cNvPr id="7174" name="Text Box 5"/>
          <p:cNvSpPr txBox="1"/>
          <p:nvPr/>
        </p:nvSpPr>
        <p:spPr>
          <a:xfrm>
            <a:off x="4626769" y="4138613"/>
            <a:ext cx="2583656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1600" dirty="0">
                <a:latin typeface="Times New Roman" panose="02020603050405020304" pitchFamily="18" charset="0"/>
                <a:ea typeface="微软雅黑" panose="020B0503020204020204" pitchFamily="34" charset="-122"/>
                <a:sym typeface="Arial" panose="020B0604020202020204" pitchFamily="34" charset="0"/>
              </a:rPr>
              <a:t>动物以植物或其它动物为食，获得营养</a:t>
            </a: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  <p:bldP spid="7173" grpId="0"/>
      <p:bldP spid="717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正常叶片和缺少氮磷钾的叶片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77541" y="1279733"/>
            <a:ext cx="6669881" cy="251817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Text Box 3"/>
          <p:cNvSpPr txBox="1"/>
          <p:nvPr/>
        </p:nvSpPr>
        <p:spPr>
          <a:xfrm>
            <a:off x="2141935" y="3818741"/>
            <a:ext cx="589280" cy="3371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16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正常</a:t>
            </a:r>
          </a:p>
        </p:txBody>
      </p:sp>
      <p:sp>
        <p:nvSpPr>
          <p:cNvPr id="8196" name="Text Box 4"/>
          <p:cNvSpPr txBox="1"/>
          <p:nvPr/>
        </p:nvSpPr>
        <p:spPr>
          <a:xfrm>
            <a:off x="3492103" y="3818741"/>
            <a:ext cx="702469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Times New Roman" panose="02020603050405020304" pitchFamily="18" charset="0"/>
                <a:ea typeface="微软雅黑" panose="020B0503020204020204" pitchFamily="34" charset="-122"/>
                <a:sym typeface="Arial" panose="020B0604020202020204" pitchFamily="34" charset="0"/>
              </a:rPr>
              <a:t>缺氮</a:t>
            </a:r>
          </a:p>
        </p:txBody>
      </p:sp>
      <p:sp>
        <p:nvSpPr>
          <p:cNvPr id="8197" name="Text Box 5"/>
          <p:cNvSpPr txBox="1"/>
          <p:nvPr/>
        </p:nvSpPr>
        <p:spPr>
          <a:xfrm>
            <a:off x="4895850" y="3818741"/>
            <a:ext cx="702469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Times New Roman" panose="02020603050405020304" pitchFamily="18" charset="0"/>
                <a:ea typeface="微软雅黑" panose="020B0503020204020204" pitchFamily="34" charset="-122"/>
                <a:sym typeface="Arial" panose="020B0604020202020204" pitchFamily="34" charset="0"/>
              </a:rPr>
              <a:t>缺磷</a:t>
            </a:r>
            <a:endParaRPr lang="zh-CN" altLang="en-US" sz="1500" b="1" dirty="0">
              <a:latin typeface="Times New Roman" panose="02020603050405020304" pitchFamily="18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98" name="Text Box 6"/>
          <p:cNvSpPr txBox="1"/>
          <p:nvPr/>
        </p:nvSpPr>
        <p:spPr>
          <a:xfrm>
            <a:off x="6407944" y="3818741"/>
            <a:ext cx="756047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1600" dirty="0">
                <a:latin typeface="Times New Roman" panose="02020603050405020304" pitchFamily="18" charset="0"/>
                <a:ea typeface="微软雅黑" panose="020B0503020204020204" pitchFamily="34" charset="-122"/>
                <a:sym typeface="Arial" panose="020B0604020202020204" pitchFamily="34" charset="0"/>
              </a:rPr>
              <a:t>缺钾</a:t>
            </a:r>
          </a:p>
        </p:txBody>
      </p:sp>
      <p:sp>
        <p:nvSpPr>
          <p:cNvPr id="8199" name="Text Box 7"/>
          <p:cNvSpPr txBox="1"/>
          <p:nvPr/>
        </p:nvSpPr>
        <p:spPr>
          <a:xfrm>
            <a:off x="1979712" y="763290"/>
            <a:ext cx="52578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1.生物的生活需要营养</a:t>
            </a: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6" grpId="0"/>
      <p:bldP spid="8197" grpId="0"/>
      <p:bldP spid="8198" grpId="0"/>
      <p:bldP spid="819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3"/>
          <p:cNvSpPr txBox="1"/>
          <p:nvPr/>
        </p:nvSpPr>
        <p:spPr>
          <a:xfrm>
            <a:off x="1618060" y="810340"/>
            <a:ext cx="4644628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</a:rPr>
              <a:t>提问：鲸在进行什么活动？</a:t>
            </a:r>
          </a:p>
        </p:txBody>
      </p:sp>
      <p:pic>
        <p:nvPicPr>
          <p:cNvPr id="9219" name="Picture 3" descr="鲸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40656" y="1491854"/>
            <a:ext cx="3563541" cy="295155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矩形 1"/>
          <p:cNvSpPr/>
          <p:nvPr/>
        </p:nvSpPr>
        <p:spPr>
          <a:xfrm>
            <a:off x="5449823" y="2159755"/>
            <a:ext cx="2255902" cy="1754326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</a:rPr>
              <a:t>鲸呼气时产生的雾状</a:t>
            </a:r>
            <a:r>
              <a:rPr lang="zh-CN" altLang="en-US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水柱</a:t>
            </a:r>
            <a:endParaRPr lang="en-US" altLang="zh-CN" dirty="0" smtClean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鲸需要浮</a:t>
            </a:r>
            <a:r>
              <a: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</a:rPr>
              <a:t>出水面进行换气</a:t>
            </a: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3"/>
          <p:cNvSpPr txBox="1"/>
          <p:nvPr/>
        </p:nvSpPr>
        <p:spPr>
          <a:xfrm>
            <a:off x="1907704" y="492016"/>
            <a:ext cx="5347097" cy="783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zh-CN" altLang="en-US" sz="18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2.生物能进行呼吸</a:t>
            </a:r>
          </a:p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zh-CN" altLang="en-US" sz="18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绝大多数生物吸进氧气呼出二氧化碳</a:t>
            </a:r>
          </a:p>
        </p:txBody>
      </p:sp>
      <p:sp>
        <p:nvSpPr>
          <p:cNvPr id="12291" name="Text Box 4"/>
          <p:cNvSpPr txBox="1"/>
          <p:nvPr/>
        </p:nvSpPr>
        <p:spPr>
          <a:xfrm>
            <a:off x="6371977" y="2126432"/>
            <a:ext cx="4857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</a:rPr>
              <a:t>种子萌发</a:t>
            </a:r>
          </a:p>
        </p:txBody>
      </p:sp>
      <p:pic>
        <p:nvPicPr>
          <p:cNvPr id="12292" name="Picture 5" descr="pic_3712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5696" y="1532309"/>
            <a:ext cx="4339829" cy="283964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/>
          <p:nvPr/>
        </p:nvSpPr>
        <p:spPr>
          <a:xfrm>
            <a:off x="2987824" y="699542"/>
            <a:ext cx="311531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x-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生物能排出体内产生的废物</a:t>
            </a:r>
          </a:p>
        </p:txBody>
      </p:sp>
      <p:pic>
        <p:nvPicPr>
          <p:cNvPr id="13315" name="Picture 3" descr="luoy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1347614"/>
            <a:ext cx="2917031" cy="275510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Picture 4" descr="pic_3711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14131" y="1347614"/>
            <a:ext cx="3077765" cy="275510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7" name="文本框 13316"/>
          <p:cNvSpPr txBox="1"/>
          <p:nvPr/>
        </p:nvSpPr>
        <p:spPr>
          <a:xfrm>
            <a:off x="1728019" y="4209877"/>
            <a:ext cx="2214880" cy="3371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1600" dirty="0">
                <a:latin typeface="Times New Roman" panose="02020603050405020304" pitchFamily="18" charset="0"/>
                <a:ea typeface="微软雅黑" panose="020B0503020204020204" pitchFamily="34" charset="-122"/>
                <a:sym typeface="Arial" panose="020B0604020202020204" pitchFamily="34" charset="0"/>
              </a:rPr>
              <a:t>落叶是植物产生的废物</a:t>
            </a:r>
          </a:p>
        </p:txBody>
      </p:sp>
      <p:sp>
        <p:nvSpPr>
          <p:cNvPr id="13318" name="文本框 13317"/>
          <p:cNvSpPr txBox="1"/>
          <p:nvPr/>
        </p:nvSpPr>
        <p:spPr>
          <a:xfrm>
            <a:off x="5022319" y="4156378"/>
            <a:ext cx="3114040" cy="3371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16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人可以通过出汗排出体内的废物</a:t>
            </a: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/>
          <p:nvPr/>
        </p:nvSpPr>
        <p:spPr>
          <a:xfrm>
            <a:off x="2267744" y="555526"/>
            <a:ext cx="265811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x-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生物能对刺激作出反应</a:t>
            </a:r>
            <a:endParaRPr lang="zh-CN" altLang="en-US" dirty="0">
              <a:effectLst>
                <a:outerShdw blurRad="38100" dist="38100" dir="2700000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387" name="Picture 3" descr="含羞草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80347" y="1371437"/>
            <a:ext cx="3131344" cy="21609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图片 5" descr="DSC00333.JPG"/>
          <p:cNvPicPr>
            <a:picLocks noChangeAspect="1"/>
          </p:cNvPicPr>
          <p:nvPr/>
        </p:nvPicPr>
        <p:blipFill>
          <a:blip r:embed="rId3" cstate="print"/>
          <a:srcRect l="14063" t="29167" r="2344" b="17708"/>
          <a:stretch>
            <a:fillRect/>
          </a:stretch>
        </p:blipFill>
        <p:spPr>
          <a:xfrm>
            <a:off x="1494235" y="1371437"/>
            <a:ext cx="2808684" cy="216098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9" name="文本框 16388"/>
          <p:cNvSpPr txBox="1"/>
          <p:nvPr/>
        </p:nvSpPr>
        <p:spPr>
          <a:xfrm>
            <a:off x="2037160" y="3681249"/>
            <a:ext cx="1995488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600" dirty="0">
                <a:ea typeface="微软雅黑" panose="020B0503020204020204" pitchFamily="34" charset="-122"/>
              </a:rPr>
              <a:t>鹿躲避豹的追捕</a:t>
            </a:r>
          </a:p>
        </p:txBody>
      </p:sp>
      <p:sp>
        <p:nvSpPr>
          <p:cNvPr id="16390" name="文本框 16389"/>
          <p:cNvSpPr txBox="1"/>
          <p:nvPr/>
        </p:nvSpPr>
        <p:spPr>
          <a:xfrm>
            <a:off x="5112544" y="3746733"/>
            <a:ext cx="2321719" cy="33718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algn="l"/>
            <a:r>
              <a:rPr lang="zh-CN" altLang="en-US" sz="1600" dirty="0">
                <a:ea typeface="微软雅黑" panose="020B0503020204020204" pitchFamily="34" charset="-122"/>
              </a:rPr>
              <a:t>含羞草触碰后叶片合拢</a:t>
            </a: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/>
          <p:nvPr/>
        </p:nvSpPr>
        <p:spPr>
          <a:xfrm>
            <a:off x="1982153" y="797005"/>
            <a:ext cx="220091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x-none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5.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生物能生长和繁殖</a:t>
            </a:r>
          </a:p>
        </p:txBody>
      </p:sp>
      <p:pic>
        <p:nvPicPr>
          <p:cNvPr id="17411" name="图片 17410" descr="动物的生长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18085" y="1438275"/>
            <a:ext cx="5238750" cy="209311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文本框 17411"/>
          <p:cNvSpPr txBox="1"/>
          <p:nvPr/>
        </p:nvSpPr>
        <p:spPr>
          <a:xfrm>
            <a:off x="3654028" y="4030266"/>
            <a:ext cx="2989659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dirty="0">
                <a:ea typeface="微软雅黑" panose="020B0503020204020204" pitchFamily="34" charset="-122"/>
              </a:rPr>
              <a:t>红狐生长过程</a:t>
            </a: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/>
          <p:nvPr/>
        </p:nvSpPr>
        <p:spPr>
          <a:xfrm>
            <a:off x="5868144" y="2643758"/>
            <a:ext cx="2808312" cy="6924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914400" indent="-914400">
              <a:buFont typeface="Wingdings" panose="05000000000000000000" pitchFamily="2" charset="2"/>
              <a:buNone/>
            </a:pPr>
            <a:r>
              <a:rPr lang="zh-CN" altLang="en-US" dirty="0">
                <a:latin typeface="宋体" panose="02010600030101010101" pitchFamily="2" charset="-122"/>
                <a:ea typeface="微软雅黑" panose="020B0503020204020204" pitchFamily="34" charset="-122"/>
              </a:rPr>
              <a:t>思考：为什么一母生九仔，连母十个样</a:t>
            </a: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435" name="Picture 3" descr="白猪妈一窝生出五色崽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85888" y="1870472"/>
            <a:ext cx="4374356" cy="2376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TextBox 8"/>
          <p:cNvSpPr txBox="1"/>
          <p:nvPr/>
        </p:nvSpPr>
        <p:spPr>
          <a:xfrm>
            <a:off x="2195736" y="843558"/>
            <a:ext cx="4968552" cy="4558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914400" indent="-914400">
              <a:lnSpc>
                <a:spcPct val="150000"/>
              </a:lnSpc>
            </a:pPr>
            <a:r>
              <a:rPr lang="zh-CN" altLang="en-US" sz="1800" dirty="0">
                <a:latin typeface="宋体" panose="02010600030101010101" pitchFamily="2" charset="-122"/>
                <a:ea typeface="微软雅黑" panose="020B0503020204020204" pitchFamily="34" charset="-122"/>
                <a:sym typeface="Arial" panose="020B0604020202020204" pitchFamily="34" charset="0"/>
              </a:rPr>
              <a:t>6.生物都有</a:t>
            </a:r>
            <a:r>
              <a:rPr lang="zh-CN" altLang="en-US" sz="1800" dirty="0" smtClean="0">
                <a:latin typeface="宋体" panose="02010600030101010101" pitchFamily="2" charset="-122"/>
                <a:ea typeface="微软雅黑" panose="020B0503020204020204" pitchFamily="34" charset="-122"/>
                <a:sym typeface="Arial" panose="020B0604020202020204" pitchFamily="34" charset="0"/>
              </a:rPr>
              <a:t>遗传</a:t>
            </a:r>
            <a:r>
              <a:rPr lang="zh-CN" altLang="en-US" sz="1800" dirty="0">
                <a:latin typeface="宋体" panose="02010600030101010101" pitchFamily="2" charset="-122"/>
                <a:ea typeface="微软雅黑" panose="020B0503020204020204" pitchFamily="34" charset="-122"/>
                <a:sym typeface="Arial" panose="020B0604020202020204" pitchFamily="34" charset="0"/>
              </a:rPr>
              <a:t>和变异的</a:t>
            </a:r>
            <a:r>
              <a:rPr lang="zh-CN" altLang="en-US" sz="1800" dirty="0" smtClean="0">
                <a:latin typeface="宋体" panose="02010600030101010101" pitchFamily="2" charset="-122"/>
                <a:ea typeface="微软雅黑" panose="020B0503020204020204" pitchFamily="34" charset="-122"/>
                <a:sym typeface="Arial" panose="020B0604020202020204" pitchFamily="34" charset="0"/>
              </a:rPr>
              <a:t>特性</a:t>
            </a:r>
            <a:endParaRPr lang="zh-CN" altLang="en-US" sz="1800" dirty="0">
              <a:latin typeface="宋体" panose="02010600030101010101" pitchFamily="2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/>
          <p:nvPr/>
        </p:nvSpPr>
        <p:spPr>
          <a:xfrm>
            <a:off x="1645444" y="279797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en-US" sz="2400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460" name="Text Box 6"/>
          <p:cNvSpPr txBox="1"/>
          <p:nvPr/>
        </p:nvSpPr>
        <p:spPr>
          <a:xfrm>
            <a:off x="1884516" y="1779662"/>
            <a:ext cx="5022056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</a:rPr>
              <a:t>除病毒外，生物都是由细胞构成的</a:t>
            </a:r>
          </a:p>
        </p:txBody>
      </p:sp>
      <p:sp>
        <p:nvSpPr>
          <p:cNvPr id="19461" name="Text Box 7"/>
          <p:cNvSpPr txBox="1"/>
          <p:nvPr/>
        </p:nvSpPr>
        <p:spPr>
          <a:xfrm>
            <a:off x="1835621" y="2890515"/>
            <a:ext cx="54006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ea typeface="微软雅黑" panose="020B0503020204020204" pitchFamily="34" charset="-122"/>
                <a:sym typeface="Arial" panose="020B0604020202020204" pitchFamily="34" charset="0"/>
              </a:rPr>
              <a:t>生物能适应环境，生物能影响环境</a:t>
            </a: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  <p:bldP spid="1946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k127990003930998183860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52750" y="3057525"/>
            <a:ext cx="2671763" cy="1738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Picture 4" descr="k121020005271498183912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40656" y="3165872"/>
            <a:ext cx="1483519" cy="164544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Picture 5" descr="k120930005180898183908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21831" y="1977629"/>
            <a:ext cx="2106216" cy="10798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Picture 7" descr="k120760006980298184045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21831" y="627460"/>
            <a:ext cx="3400425" cy="1266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2" name="Picture 10" descr="k1283500048303981838933"/>
          <p:cNvPicPr>
            <a:picLocks noChangeAspect="1"/>
          </p:cNvPicPr>
          <p:nvPr/>
        </p:nvPicPr>
        <p:blipFill>
          <a:blip r:embed="rId6" cstate="print"/>
          <a:srcRect t="13377" b="5220"/>
          <a:stretch>
            <a:fillRect/>
          </a:stretch>
        </p:blipFill>
        <p:spPr>
          <a:xfrm>
            <a:off x="5328047" y="1869281"/>
            <a:ext cx="1620440" cy="118824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3" name="Picture 13" descr="k124240006880098184034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278731" y="1545431"/>
            <a:ext cx="1890713" cy="149185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4" name="Picture 6" descr="k1230000050605981839015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598319" y="3436144"/>
            <a:ext cx="1835944" cy="137755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6" name="Text Box 16"/>
          <p:cNvSpPr txBox="1"/>
          <p:nvPr/>
        </p:nvSpPr>
        <p:spPr>
          <a:xfrm>
            <a:off x="7216220" y="1276350"/>
            <a:ext cx="459740" cy="167401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9525">
            <a:noFill/>
          </a:ln>
        </p:spPr>
        <p:txBody>
          <a:bodyPr vert="eaVert"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ea typeface="微软雅黑" panose="020B0503020204020204" pitchFamily="34" charset="-122"/>
              </a:rPr>
              <a:t>哪些是生物？</a:t>
            </a: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矩形 3"/>
          <p:cNvSpPr/>
          <p:nvPr/>
        </p:nvSpPr>
        <p:spPr>
          <a:xfrm>
            <a:off x="719455" y="1611948"/>
            <a:ext cx="7340600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．呼吸作用是生物共同的特征．__________（判断对错）</a:t>
            </a:r>
          </a:p>
        </p:txBody>
      </p:sp>
      <p:sp>
        <p:nvSpPr>
          <p:cNvPr id="4" name="流程图: 可选过程 3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知识运用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75163" y="1681163"/>
            <a:ext cx="34353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Box 3"/>
          <p:cNvSpPr/>
          <p:nvPr/>
        </p:nvSpPr>
        <p:spPr>
          <a:xfrm>
            <a:off x="687070" y="995680"/>
            <a:ext cx="730250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．一般情况下，生物不会因个体的死亡而导致一个物种的灭绝．这是因为（　　）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A．能对外界刺激作出反应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B．是由细胞构成的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C．能适应环境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D．能生长和繁殖</a:t>
            </a:r>
          </a:p>
        </p:txBody>
      </p:sp>
      <p:sp>
        <p:nvSpPr>
          <p:cNvPr id="22532" name="文本框 28675"/>
          <p:cNvSpPr txBox="1"/>
          <p:nvPr/>
        </p:nvSpPr>
        <p:spPr>
          <a:xfrm flipH="1">
            <a:off x="1522095" y="1430655"/>
            <a:ext cx="7010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</a:t>
            </a:r>
          </a:p>
        </p:txBody>
      </p:sp>
      <p:sp>
        <p:nvSpPr>
          <p:cNvPr id="4" name="流程图: 可选过程 3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知识运用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ldLvl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Box 4"/>
          <p:cNvSpPr/>
          <p:nvPr/>
        </p:nvSpPr>
        <p:spPr>
          <a:xfrm>
            <a:off x="785495" y="1163320"/>
            <a:ext cx="708914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．校园里，树木又发了新芽，开出了花朵．这体现了生物的特征是（　　）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A．需要营养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B．能进行呼吸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C．能生长繁殖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D．能对外界刺激作出反应</a:t>
            </a:r>
          </a:p>
        </p:txBody>
      </p:sp>
      <p:sp>
        <p:nvSpPr>
          <p:cNvPr id="23556" name="TextBox 5"/>
          <p:cNvSpPr/>
          <p:nvPr/>
        </p:nvSpPr>
        <p:spPr>
          <a:xfrm>
            <a:off x="1205548" y="1610360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</a:t>
            </a: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ldLvl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Box 4"/>
          <p:cNvSpPr/>
          <p:nvPr/>
        </p:nvSpPr>
        <p:spPr>
          <a:xfrm>
            <a:off x="765810" y="1310005"/>
            <a:ext cx="768286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．“野火烧不尽，春风吹又生”体现了生物的哪一基本特征？（　　）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A．需要营养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B．能对外界刺激做出反应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C．能生长和繁殖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D．能进行呼吸</a:t>
            </a:r>
          </a:p>
        </p:txBody>
      </p:sp>
      <p:sp>
        <p:nvSpPr>
          <p:cNvPr id="24580" name="TextBox 6"/>
          <p:cNvSpPr/>
          <p:nvPr/>
        </p:nvSpPr>
        <p:spPr>
          <a:xfrm>
            <a:off x="7390448" y="1309688"/>
            <a:ext cx="6477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</a:t>
            </a: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bldLvl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矩形 2"/>
          <p:cNvSpPr/>
          <p:nvPr/>
        </p:nvSpPr>
        <p:spPr>
          <a:xfrm>
            <a:off x="824865" y="1177290"/>
            <a:ext cx="666178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．下列有关生物基本特征的叙述，错误的是（　　）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A．生物体都是由细胞构成的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B．生物体能够繁殖产生后代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C．生物体能对外界刺激作出反应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D．生物体都有遗传和变异特性</a:t>
            </a:r>
          </a:p>
        </p:txBody>
      </p:sp>
      <p:sp>
        <p:nvSpPr>
          <p:cNvPr id="25604" name="TextBox 4"/>
          <p:cNvSpPr/>
          <p:nvPr/>
        </p:nvSpPr>
        <p:spPr>
          <a:xfrm>
            <a:off x="5603240" y="1245553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</a:t>
            </a: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bldLvl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本课小结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7240" y="862965"/>
            <a:ext cx="7444105" cy="3923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一、生物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生物是有生命的物体</a:t>
            </a:r>
            <a:endParaRPr lang="zh-CN" altLang="en-US" sz="1600" dirty="0"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二、生物的基本特征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生物生长需要营养物质　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生物能进行呼吸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生物能排出体内的代谢废物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生物能对外界的刺激做出反应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生物能生长和繁殖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生物都有遗传和变异的特性</a:t>
            </a:r>
            <a:endParaRPr lang="zh-CN" altLang="en-US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Box 5"/>
          <p:cNvSpPr/>
          <p:nvPr/>
        </p:nvSpPr>
        <p:spPr>
          <a:xfrm>
            <a:off x="685800" y="915988"/>
            <a:ext cx="7488238" cy="5032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8914" name="TextBox 6"/>
          <p:cNvSpPr/>
          <p:nvPr/>
        </p:nvSpPr>
        <p:spPr>
          <a:xfrm>
            <a:off x="471805" y="3002915"/>
            <a:ext cx="712787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预习</a:t>
            </a:r>
            <a:r>
              <a:rPr lang="en-US" altLang="x-none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</a:t>
            </a:r>
            <a:r>
              <a:rPr lang="zh-CN" altLang="en-US" sz="20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——</a:t>
            </a:r>
            <a:r>
              <a:rPr lang="en-US" altLang="zh-CN" sz="20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8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页   生物生活的环境 </a:t>
            </a:r>
            <a:endParaRPr lang="en-US" altLang="x-none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har char="•"/>
            </a:pPr>
            <a:r>
              <a:rPr lang="zh-CN" altLang="zh-CN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生物圈</a:t>
            </a:r>
          </a:p>
          <a:p>
            <a:pPr>
              <a:lnSpc>
                <a:spcPct val="150000"/>
              </a:lnSpc>
              <a:buChar char="•"/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栖息地</a:t>
            </a:r>
          </a:p>
        </p:txBody>
      </p:sp>
      <p:sp>
        <p:nvSpPr>
          <p:cNvPr id="5" name="流程图: 可选过程 4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作业布置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1805" y="834390"/>
            <a:ext cx="7820025" cy="2168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下列现象体现生物的什么共同特征？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（1）爸妈生下了我：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____________________。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（2）爸妈是双眼皮，而我是单眼皮：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____________________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（3）听到上课铃声，我和同学走进教室：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____________________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（4）我们每天都要吃饭：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____________________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890520" y="1290320"/>
            <a:ext cx="8940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繁殖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972050" y="1658620"/>
            <a:ext cx="89408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707890" y="215900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对外界刺激作出反应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160395" y="2527300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生物的生活需要营养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4"/>
          <p:cNvSpPr/>
          <p:nvPr/>
        </p:nvSpPr>
        <p:spPr>
          <a:xfrm>
            <a:off x="1634966" y="585311"/>
            <a:ext cx="1257300" cy="457200"/>
          </a:xfrm>
          <a:prstGeom prst="wedgeRoundRectCallout">
            <a:avLst>
              <a:gd name="adj1" fmla="val 39773"/>
              <a:gd name="adj2" fmla="val 95051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dirty="0">
                <a:solidFill>
                  <a:schemeClr val="accent2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思考：</a:t>
            </a:r>
          </a:p>
        </p:txBody>
      </p:sp>
      <p:sp>
        <p:nvSpPr>
          <p:cNvPr id="5123" name="Text Box 6"/>
          <p:cNvSpPr txBox="1"/>
          <p:nvPr/>
        </p:nvSpPr>
        <p:spPr>
          <a:xfrm>
            <a:off x="2574131" y="1383506"/>
            <a:ext cx="33832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3399"/>
                </a:solidFill>
                <a:latin typeface="Times New Roman" panose="02020603050405020304" pitchFamily="18" charset="0"/>
                <a:ea typeface="微软雅黑" panose="020B0503020204020204" pitchFamily="34" charset="-122"/>
                <a:hlinkClick r:id="rId2" action="ppaction://hlinkfile"/>
              </a:rPr>
              <a:t>怎样判断一个物体是否有生命？</a:t>
            </a:r>
          </a:p>
        </p:txBody>
      </p:sp>
      <p:pic>
        <p:nvPicPr>
          <p:cNvPr id="5124" name="Picture 4" descr="0002@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82479" y="2356247"/>
            <a:ext cx="3486150" cy="20359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 animBg="1"/>
      <p:bldP spid="51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文本框 5122"/>
          <p:cNvSpPr txBox="1"/>
          <p:nvPr/>
        </p:nvSpPr>
        <p:spPr>
          <a:xfrm>
            <a:off x="1763688" y="1563638"/>
            <a:ext cx="4176464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1、生物的主要特征</a:t>
            </a:r>
          </a:p>
        </p:txBody>
      </p:sp>
      <p:sp>
        <p:nvSpPr>
          <p:cNvPr id="5" name="流程图: 可选过程 4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本节目标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6146"/>
          <p:cNvSpPr txBox="1"/>
          <p:nvPr/>
        </p:nvSpPr>
        <p:spPr>
          <a:xfrm>
            <a:off x="831850" y="1392238"/>
            <a:ext cx="7637463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1、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“螳螂捕蝉，黄雀在后”这句成语也说明了生物的生活需要营养___________．（判断对错）</a:t>
            </a:r>
          </a:p>
        </p:txBody>
      </p:sp>
      <p:sp>
        <p:nvSpPr>
          <p:cNvPr id="7" name="流程图: 可选过程 6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6147"/>
          <p:cNvSpPr txBox="1"/>
          <p:nvPr/>
        </p:nvSpPr>
        <p:spPr>
          <a:xfrm>
            <a:off x="1062990" y="1840865"/>
            <a:ext cx="11823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√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Box 7"/>
          <p:cNvSpPr/>
          <p:nvPr/>
        </p:nvSpPr>
        <p:spPr>
          <a:xfrm>
            <a:off x="675640" y="1247458"/>
            <a:ext cx="763270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下列不属于生命现象的是（　　）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A．阿尔法狗机器人下棋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B．母鸡带领小鸡吃米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C．葵花朵朵向太阳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D．婴儿听优美的音乐</a:t>
            </a:r>
          </a:p>
        </p:txBody>
      </p:sp>
      <p:sp>
        <p:nvSpPr>
          <p:cNvPr id="8196" name="TextBox 10"/>
          <p:cNvSpPr/>
          <p:nvPr/>
        </p:nvSpPr>
        <p:spPr>
          <a:xfrm>
            <a:off x="3722688" y="1247458"/>
            <a:ext cx="5778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</a:t>
            </a:r>
          </a:p>
        </p:txBody>
      </p:sp>
      <p:sp>
        <p:nvSpPr>
          <p:cNvPr id="4" name="流程图: 可选过程 3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Box 7"/>
          <p:cNvSpPr/>
          <p:nvPr/>
        </p:nvSpPr>
        <p:spPr>
          <a:xfrm>
            <a:off x="1016635" y="1382395"/>
            <a:ext cx="713422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．下面是晓晓同学列出家中的几种物体，属于生物的是（　　）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A．洗衣机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B．机器人玩具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C．吊兰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D．电视机</a:t>
            </a:r>
          </a:p>
        </p:txBody>
      </p:sp>
      <p:sp>
        <p:nvSpPr>
          <p:cNvPr id="9220" name="TextBox 10"/>
          <p:cNvSpPr/>
          <p:nvPr/>
        </p:nvSpPr>
        <p:spPr>
          <a:xfrm>
            <a:off x="6970078" y="1450658"/>
            <a:ext cx="504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</a:t>
            </a:r>
          </a:p>
        </p:txBody>
      </p:sp>
      <p:sp>
        <p:nvSpPr>
          <p:cNvPr id="4" name="流程图: 可选过程 3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6"/>
          <p:cNvSpPr/>
          <p:nvPr/>
        </p:nvSpPr>
        <p:spPr>
          <a:xfrm>
            <a:off x="3825240" y="1955165"/>
            <a:ext cx="3230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探究：生物的主要特征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436" name="Picture 4" descr="10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1490" y="933450"/>
            <a:ext cx="333375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《生物的特征》视频：含羞草_1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459732" y="915566"/>
            <a:ext cx="4267200" cy="32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850</Words>
  <Paragraphs>123</Paragraphs>
  <Slides>27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</vt:lpstr>
      <vt:lpstr>七年级上册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terms:created xsi:type="dcterms:W3CDTF">2016-08-11T08:55:00Z</dcterms:created>
  <dcterms:modified xsi:type="dcterms:W3CDTF">2018-08-31T06:18:57Z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