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7" r:id="rId2"/>
    <p:sldId id="603" r:id="rId3"/>
    <p:sldId id="289" r:id="rId4"/>
    <p:sldId id="320" r:id="rId5"/>
    <p:sldId id="321" r:id="rId6"/>
    <p:sldId id="322" r:id="rId7"/>
    <p:sldId id="617" r:id="rId8"/>
    <p:sldId id="293" r:id="rId9"/>
    <p:sldId id="604" r:id="rId10"/>
    <p:sldId id="605" r:id="rId11"/>
    <p:sldId id="607" r:id="rId12"/>
    <p:sldId id="608" r:id="rId13"/>
    <p:sldId id="609" r:id="rId14"/>
    <p:sldId id="610" r:id="rId15"/>
    <p:sldId id="611" r:id="rId16"/>
    <p:sldId id="612" r:id="rId17"/>
    <p:sldId id="613" r:id="rId18"/>
    <p:sldId id="614" r:id="rId19"/>
    <p:sldId id="615" r:id="rId20"/>
    <p:sldId id="616" r:id="rId21"/>
    <p:sldId id="325" r:id="rId22"/>
    <p:sldId id="326" r:id="rId23"/>
    <p:sldId id="327" r:id="rId24"/>
    <p:sldId id="328" r:id="rId25"/>
    <p:sldId id="329" r:id="rId26"/>
    <p:sldId id="563" r:id="rId27"/>
    <p:sldId id="330" r:id="rId28"/>
    <p:sldId id="261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-235"/>
      </p:cViewPr>
      <p:guideLst>
        <p:guide orient="horz" pos="327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  <a:pPr marL="0" marR="0" indent="0" defTabSz="914400" rtl="0" latinLnBrk="0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789552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/>
          <p:cNvSpPr/>
          <p:nvPr userDrawn="1"/>
        </p:nvSpPr>
        <p:spPr>
          <a:xfrm>
            <a:off x="0" y="4748724"/>
            <a:ext cx="9144000" cy="39477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9" name="椭圆 8"/>
          <p:cNvSpPr/>
          <p:nvPr userDrawn="1"/>
        </p:nvSpPr>
        <p:spPr>
          <a:xfrm>
            <a:off x="3490793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0" name="椭圆 9"/>
          <p:cNvSpPr/>
          <p:nvPr userDrawn="1"/>
        </p:nvSpPr>
        <p:spPr>
          <a:xfrm>
            <a:off x="3706619" y="4892112"/>
            <a:ext cx="107972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1" name="椭圆 10"/>
          <p:cNvSpPr/>
          <p:nvPr userDrawn="1"/>
        </p:nvSpPr>
        <p:spPr>
          <a:xfrm>
            <a:off x="3922444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4246303" y="4796071"/>
            <a:ext cx="270134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栖息地的概述</a:t>
            </a: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8653" y="465516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44661" y="141480"/>
            <a:ext cx="672156" cy="5067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350" kern="1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LOGO</a:t>
            </a:r>
            <a:endParaRPr lang="zh-CN" altLang="en-US" sz="1350" kern="1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816817" y="181754"/>
            <a:ext cx="0" cy="1964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08825" y="164846"/>
            <a:ext cx="2237922" cy="27559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404537" y="512553"/>
            <a:ext cx="819962" cy="276999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ctr">
                <a:defRPr/>
              </a:pPr>
              <a:t>‹#›</a:t>
            </a:fld>
            <a:r>
              <a:rPr lang="zh-CN" altLang="en-US" sz="1200" dirty="0">
                <a:solidFill>
                  <a:schemeClr val="bg1"/>
                </a:solidFill>
              </a:rPr>
              <a:t>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mp4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513329"/>
            <a:ext cx="7102475" cy="626373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1.1.2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生物的生活环境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4"/>
          <p:cNvSpPr txBox="1">
            <a:spLocks noChangeArrowheads="1"/>
          </p:cNvSpPr>
          <p:nvPr/>
        </p:nvSpPr>
        <p:spPr bwMode="auto">
          <a:xfrm>
            <a:off x="4167505" y="2068195"/>
            <a:ext cx="3938905" cy="121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1800" dirty="0">
                <a:solidFill>
                  <a:schemeClr val="tx1"/>
                </a:solidFill>
                <a:sym typeface="+mn-ea"/>
              </a:rPr>
              <a:t>生物圈适合生物生存的基本条件</a:t>
            </a:r>
            <a:r>
              <a:rPr lang="en-US" altLang="zh-CN" sz="1800" dirty="0">
                <a:solidFill>
                  <a:schemeClr val="tx1"/>
                </a:solidFill>
                <a:sym typeface="+mn-ea"/>
              </a:rPr>
              <a:t>——</a:t>
            </a:r>
            <a:r>
              <a:rPr lang="zh-CN" altLang="en-US" sz="1800" dirty="0">
                <a:solidFill>
                  <a:srgbClr val="FF0000"/>
                </a:solidFill>
                <a:sym typeface="+mn-ea"/>
                <a:hlinkClick r:id="" action="ppaction://noaction"/>
              </a:rPr>
              <a:t>阳光</a:t>
            </a:r>
            <a:r>
              <a:rPr lang="zh-CN" altLang="en-US" sz="1800" dirty="0">
                <a:solidFill>
                  <a:srgbClr val="FF0000"/>
                </a:solidFill>
                <a:sym typeface="+mn-ea"/>
              </a:rPr>
              <a:t>、水分、空气、适宜的温度、</a:t>
            </a:r>
            <a:r>
              <a:rPr lang="zh-CN" altLang="en-US" sz="1800" dirty="0">
                <a:solidFill>
                  <a:srgbClr val="FF0000"/>
                </a:solidFill>
                <a:sym typeface="+mn-ea"/>
                <a:hlinkClick r:id="" action="ppaction://noaction"/>
              </a:rPr>
              <a:t>稳定的营养供给</a:t>
            </a:r>
            <a:r>
              <a:rPr lang="zh-CN" altLang="en-US" sz="1800" dirty="0">
                <a:solidFill>
                  <a:srgbClr val="FF0000"/>
                </a:solidFill>
                <a:sym typeface="+mn-ea"/>
              </a:rPr>
              <a:t>。</a:t>
            </a:r>
          </a:p>
        </p:txBody>
      </p:sp>
      <p:pic>
        <p:nvPicPr>
          <p:cNvPr id="1026" name="Picture 2" descr="C:\Users\Administrator\Desktop\生物圈.jpg生物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3369" y="1047750"/>
            <a:ext cx="37242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an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4545330" y="2058035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探究二：栖息地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5" name="Picture 5" descr="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98918" y="822325"/>
            <a:ext cx="2171700" cy="379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>
            <a:spLocks noChangeAspect="1"/>
          </p:cNvSpPr>
          <p:nvPr/>
        </p:nvSpPr>
        <p:spPr>
          <a:xfrm>
            <a:off x="1024255" y="1275715"/>
            <a:ext cx="2647950" cy="2591435"/>
          </a:xfrm>
          <a:prstGeom prst="ellipse">
            <a:avLst/>
          </a:prstGeom>
          <a:noFill/>
          <a:ln w="76200" cap="flat" cmpd="sng" algn="ctr">
            <a:solidFill>
              <a:srgbClr val="6DAA2D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>
            <a:spLocks noChangeAspect="1"/>
          </p:cNvSpPr>
          <p:nvPr/>
        </p:nvSpPr>
        <p:spPr>
          <a:xfrm>
            <a:off x="5140325" y="1275715"/>
            <a:ext cx="2647950" cy="2591435"/>
          </a:xfrm>
          <a:prstGeom prst="ellipse">
            <a:avLst/>
          </a:prstGeom>
          <a:noFill/>
          <a:ln w="76200" cap="flat" cmpd="sng" algn="ctr">
            <a:solidFill>
              <a:srgbClr val="6DAA2D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76"/>
          <p:cNvSpPr>
            <a:spLocks noChangeArrowheads="1"/>
          </p:cNvSpPr>
          <p:nvPr/>
        </p:nvSpPr>
        <p:spPr bwMode="gray">
          <a:xfrm>
            <a:off x="1824355" y="930910"/>
            <a:ext cx="1115695" cy="1015365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戈壁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76"/>
          <p:cNvSpPr>
            <a:spLocks noChangeArrowheads="1"/>
          </p:cNvSpPr>
          <p:nvPr/>
        </p:nvSpPr>
        <p:spPr bwMode="gray">
          <a:xfrm>
            <a:off x="638810" y="2000885"/>
            <a:ext cx="1185545" cy="1140460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淡水溪涧</a:t>
            </a:r>
          </a:p>
        </p:txBody>
      </p:sp>
      <p:sp>
        <p:nvSpPr>
          <p:cNvPr id="6" name="Oval 76"/>
          <p:cNvSpPr>
            <a:spLocks noChangeArrowheads="1"/>
          </p:cNvSpPr>
          <p:nvPr/>
        </p:nvSpPr>
        <p:spPr bwMode="gray">
          <a:xfrm>
            <a:off x="6015990" y="837565"/>
            <a:ext cx="1048385" cy="1015365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林地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76"/>
          <p:cNvSpPr>
            <a:spLocks noChangeArrowheads="1"/>
          </p:cNvSpPr>
          <p:nvPr/>
        </p:nvSpPr>
        <p:spPr bwMode="gray">
          <a:xfrm>
            <a:off x="1755140" y="3180715"/>
            <a:ext cx="1185545" cy="1015365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沙滩</a:t>
            </a:r>
          </a:p>
        </p:txBody>
      </p:sp>
      <p:sp>
        <p:nvSpPr>
          <p:cNvPr id="10" name="Oval 76"/>
          <p:cNvSpPr>
            <a:spLocks noChangeArrowheads="1"/>
          </p:cNvSpPr>
          <p:nvPr/>
        </p:nvSpPr>
        <p:spPr bwMode="gray">
          <a:xfrm>
            <a:off x="7216140" y="2063115"/>
            <a:ext cx="1048385" cy="1015365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草地</a:t>
            </a:r>
          </a:p>
        </p:txBody>
      </p:sp>
      <p:sp>
        <p:nvSpPr>
          <p:cNvPr id="11" name="Oval 76"/>
          <p:cNvSpPr>
            <a:spLocks noChangeArrowheads="1"/>
          </p:cNvSpPr>
          <p:nvPr/>
        </p:nvSpPr>
        <p:spPr bwMode="gray">
          <a:xfrm>
            <a:off x="6015990" y="3141345"/>
            <a:ext cx="1048385" cy="1015365"/>
          </a:xfrm>
          <a:prstGeom prst="ellipse">
            <a:avLst/>
          </a:prstGeom>
          <a:gradFill>
            <a:gsLst>
              <a:gs pos="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岩岸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60"/>
          <p:cNvSpPr>
            <a:spLocks noChangeArrowheads="1"/>
          </p:cNvSpPr>
          <p:nvPr/>
        </p:nvSpPr>
        <p:spPr bwMode="gray">
          <a:xfrm>
            <a:off x="3319232" y="1491364"/>
            <a:ext cx="2160000" cy="2160000"/>
          </a:xfrm>
          <a:prstGeom prst="ellipse">
            <a:avLst/>
          </a:prstGeom>
          <a:solidFill>
            <a:srgbClr val="FFC000"/>
          </a:solidFill>
          <a:ln w="3175" cap="flat" cmpd="sng" algn="ctr">
            <a:solidFill>
              <a:srgbClr val="EAEAEA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lvl="0"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</a:t>
            </a:r>
          </a:p>
        </p:txBody>
      </p:sp>
      <p:sp>
        <p:nvSpPr>
          <p:cNvPr id="13" name="矩形 12"/>
          <p:cNvSpPr/>
          <p:nvPr/>
        </p:nvSpPr>
        <p:spPr>
          <a:xfrm>
            <a:off x="2021840" y="330518"/>
            <a:ext cx="475488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生物圈内生物生存、居住的场所称为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栖息地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</a:p>
        </p:txBody>
      </p:sp>
      <p:sp>
        <p:nvSpPr>
          <p:cNvPr id="14" name="流程图: 可选过程 13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1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3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3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7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bldLvl="0" animBg="1"/>
      <p:bldP spid="3" grpId="2" bldLvl="0" animBg="1"/>
      <p:bldP spid="3" grpId="3" bldLvl="0" animBg="1"/>
      <p:bldP spid="3" grpId="4" bldLvl="0" animBg="1"/>
      <p:bldP spid="2" grpId="0" bldLvl="0" animBg="1"/>
      <p:bldP spid="2" grpId="1" bldLvl="0" animBg="1"/>
      <p:bldP spid="2" grpId="2" bldLvl="0" animBg="1"/>
      <p:bldP spid="2" grpId="3" bldLvl="0" animBg="1"/>
      <p:bldP spid="2" grpId="4" bldLvl="0" animBg="1"/>
      <p:bldP spid="7" grpId="0" bldLvl="0" animBg="1"/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2" grpId="1" bldLvl="0" animBg="1"/>
      <p:bldP spid="12" grpId="2" bldLvl="0" animBg="1"/>
      <p:bldP spid="12" grpId="3" bldLvl="0" animBg="1"/>
      <p:bldP spid="12" grpId="4" bldLvl="0" animBg="1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915" y="1136015"/>
            <a:ext cx="4034155" cy="3089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4461510" y="1591945"/>
            <a:ext cx="3694430" cy="196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1800" dirty="0">
                <a:solidFill>
                  <a:srgbClr val="FF0000"/>
                </a:solidFill>
                <a:sym typeface="Arial" panose="020B0604020202020204" pitchFamily="34" charset="0"/>
              </a:rPr>
              <a:t>我国绿孔雀的栖息地位于云南省的热带雨林</a:t>
            </a: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sym typeface="Arial" panose="020B0604020202020204" pitchFamily="34" charset="0"/>
              </a:rPr>
              <a:t>这里光照充足，雨量充沛，气温较高。这里还生活着云南兔、钝头蛇、白臀叶猴、穿山甲等多种多样的动物。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4"/>
          <p:cNvSpPr txBox="1">
            <a:spLocks noChangeArrowheads="1"/>
          </p:cNvSpPr>
          <p:nvPr/>
        </p:nvSpPr>
        <p:spPr bwMode="auto">
          <a:xfrm>
            <a:off x="383540" y="1330960"/>
            <a:ext cx="4085590" cy="2334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1800" dirty="0">
                <a:solidFill>
                  <a:srgbClr val="FF0000"/>
                </a:solidFill>
                <a:sym typeface="Arial" panose="020B0604020202020204" pitchFamily="34" charset="0"/>
              </a:rPr>
              <a:t>野大豆的栖息地之一位于山东省境内的黄河三角洲。</a:t>
            </a: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sym typeface="Arial" panose="020B0604020202020204" pitchFamily="34" charset="0"/>
              </a:rPr>
              <a:t>这里四季分明，雨量适中，形成大片的草甸，主要的植物除野大豆外，还有柽柳、芦苇碱蓬等，主要动物还有沼虾、鲫鱼、野兔、白鹳、丹顶鹤和大天鹅等。</a:t>
            </a:r>
            <a:endParaRPr lang="zh-CN" altLang="en-US" sz="1800" b="1" dirty="0">
              <a:solidFill>
                <a:schemeClr val="tx1">
                  <a:lumMod val="95000"/>
                  <a:lumOff val="5000"/>
                </a:schemeClr>
              </a:solidFill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14570" y="1098550"/>
            <a:ext cx="3407410" cy="294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流程图: 可选过程 1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1045" y="1120775"/>
            <a:ext cx="3640455" cy="3152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6" name="组合 5"/>
          <p:cNvGrpSpPr>
            <a:grpSpLocks noChangeAspect="1"/>
          </p:cNvGrpSpPr>
          <p:nvPr/>
        </p:nvGrpSpPr>
        <p:grpSpPr>
          <a:xfrm flipH="1">
            <a:off x="4507054" y="1234908"/>
            <a:ext cx="4056601" cy="3199892"/>
            <a:chOff x="1822450" y="1522413"/>
            <a:chExt cx="5675313" cy="4476750"/>
          </a:xfrm>
        </p:grpSpPr>
        <p:grpSp>
          <p:nvGrpSpPr>
            <p:cNvPr id="7" name="Group 66"/>
            <p:cNvGrpSpPr/>
            <p:nvPr/>
          </p:nvGrpSpPr>
          <p:grpSpPr bwMode="auto">
            <a:xfrm>
              <a:off x="1822450" y="1522413"/>
              <a:ext cx="5675313" cy="4476750"/>
              <a:chOff x="7" y="1078"/>
              <a:chExt cx="3575" cy="2819"/>
            </a:xfrm>
          </p:grpSpPr>
          <p:grpSp>
            <p:nvGrpSpPr>
              <p:cNvPr id="12" name="Group 47"/>
              <p:cNvGrpSpPr/>
              <p:nvPr/>
            </p:nvGrpSpPr>
            <p:grpSpPr bwMode="auto">
              <a:xfrm>
                <a:off x="532" y="2919"/>
                <a:ext cx="3050" cy="978"/>
                <a:chOff x="2605" y="2725"/>
                <a:chExt cx="2957" cy="948"/>
              </a:xfrm>
            </p:grpSpPr>
            <p:sp>
              <p:nvSpPr>
                <p:cNvPr id="26" name="Freeform 48"/>
                <p:cNvSpPr/>
                <p:nvPr/>
              </p:nvSpPr>
              <p:spPr bwMode="auto">
                <a:xfrm>
                  <a:off x="3187" y="2725"/>
                  <a:ext cx="2375" cy="504"/>
                </a:xfrm>
                <a:custGeom>
                  <a:avLst/>
                  <a:gdLst>
                    <a:gd name="T0" fmla="*/ 18717 w 1678"/>
                    <a:gd name="T1" fmla="*/ 3 h 1010"/>
                    <a:gd name="T2" fmla="*/ 15864 w 1678"/>
                    <a:gd name="T3" fmla="*/ 0 h 1010"/>
                    <a:gd name="T4" fmla="*/ 1863 w 1678"/>
                    <a:gd name="T5" fmla="*/ 2 h 1010"/>
                    <a:gd name="T6" fmla="*/ 0 w 1678"/>
                    <a:gd name="T7" fmla="*/ 2 h 1010"/>
                    <a:gd name="T8" fmla="*/ 17340 w 1678"/>
                    <a:gd name="T9" fmla="*/ 0 h 1010"/>
                    <a:gd name="T10" fmla="*/ 22904 w 1678"/>
                    <a:gd name="T11" fmla="*/ 3 h 1010"/>
                    <a:gd name="T12" fmla="*/ 18717 w 1678"/>
                    <a:gd name="T13" fmla="*/ 3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49"/>
                <p:cNvSpPr/>
                <p:nvPr/>
              </p:nvSpPr>
              <p:spPr bwMode="auto">
                <a:xfrm>
                  <a:off x="2605" y="3055"/>
                  <a:ext cx="2521" cy="618"/>
                </a:xfrm>
                <a:custGeom>
                  <a:avLst/>
                  <a:gdLst>
                    <a:gd name="T0" fmla="*/ 7838 w 1781"/>
                    <a:gd name="T1" fmla="*/ 1 h 1235"/>
                    <a:gd name="T2" fmla="*/ 9816 w 1781"/>
                    <a:gd name="T3" fmla="*/ 4 h 1235"/>
                    <a:gd name="T4" fmla="*/ 24550 w 1781"/>
                    <a:gd name="T5" fmla="*/ 2 h 1235"/>
                    <a:gd name="T6" fmla="*/ 28696 w 1781"/>
                    <a:gd name="T7" fmla="*/ 2 h 1235"/>
                    <a:gd name="T8" fmla="*/ 7286 w 1781"/>
                    <a:gd name="T9" fmla="*/ 4 h 1235"/>
                    <a:gd name="T10" fmla="*/ 6000 w 1781"/>
                    <a:gd name="T11" fmla="*/ 0 h 1235"/>
                    <a:gd name="T12" fmla="*/ 7838 w 1781"/>
                    <a:gd name="T13" fmla="*/ 1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6" name="Group 80"/>
              <p:cNvGrpSpPr/>
              <p:nvPr/>
            </p:nvGrpSpPr>
            <p:grpSpPr bwMode="auto">
              <a:xfrm>
                <a:off x="7" y="2011"/>
                <a:ext cx="2663" cy="1818"/>
                <a:chOff x="7" y="1943"/>
                <a:chExt cx="2663" cy="1818"/>
              </a:xfrm>
            </p:grpSpPr>
            <p:sp>
              <p:nvSpPr>
                <p:cNvPr id="23" name="Freeform 51"/>
                <p:cNvSpPr/>
                <p:nvPr/>
              </p:nvSpPr>
              <p:spPr bwMode="auto">
                <a:xfrm>
                  <a:off x="7" y="1943"/>
                  <a:ext cx="2599" cy="1803"/>
                </a:xfrm>
                <a:custGeom>
                  <a:avLst/>
                  <a:gdLst>
                    <a:gd name="T0" fmla="*/ 10025 w 1781"/>
                    <a:gd name="T1" fmla="*/ 745 h 1235"/>
                    <a:gd name="T2" fmla="*/ 12527 w 1781"/>
                    <a:gd name="T3" fmla="*/ 16196 h 1235"/>
                    <a:gd name="T4" fmla="*/ 31328 w 1781"/>
                    <a:gd name="T5" fmla="*/ 7497 h 1235"/>
                    <a:gd name="T6" fmla="*/ 36630 w 1781"/>
                    <a:gd name="T7" fmla="*/ 9158 h 1235"/>
                    <a:gd name="T8" fmla="*/ 9297 w 1781"/>
                    <a:gd name="T9" fmla="*/ 20594 h 1235"/>
                    <a:gd name="T10" fmla="*/ 7651 w 1781"/>
                    <a:gd name="T11" fmla="*/ 0 h 1235"/>
                    <a:gd name="T12" fmla="*/ 10025 w 1781"/>
                    <a:gd name="T13" fmla="*/ 745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F6F6F6"/>
                    </a:gs>
                    <a:gs pos="100000">
                      <a:srgbClr val="DDDDD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52"/>
                <p:cNvSpPr/>
                <p:nvPr/>
              </p:nvSpPr>
              <p:spPr bwMode="auto">
                <a:xfrm>
                  <a:off x="755" y="2589"/>
                  <a:ext cx="1915" cy="1172"/>
                </a:xfrm>
                <a:custGeom>
                  <a:avLst/>
                  <a:gdLst>
                    <a:gd name="T0" fmla="*/ 0 w 1312"/>
                    <a:gd name="T1" fmla="*/ 12136 h 803"/>
                    <a:gd name="T2" fmla="*/ 20383 w 1312"/>
                    <a:gd name="T3" fmla="*/ 6902 h 803"/>
                    <a:gd name="T4" fmla="*/ 26093 w 1312"/>
                    <a:gd name="T5" fmla="*/ 0 h 803"/>
                    <a:gd name="T6" fmla="*/ 27029 w 1312"/>
                    <a:gd name="T7" fmla="*/ 1298 h 803"/>
                    <a:gd name="T8" fmla="*/ 8242 w 1312"/>
                    <a:gd name="T9" fmla="*/ 13966 h 803"/>
                    <a:gd name="T10" fmla="*/ 0 w 1312"/>
                    <a:gd name="T11" fmla="*/ 12136 h 80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803"/>
                    <a:gd name="T20" fmla="*/ 1312 w 1312"/>
                    <a:gd name="T21" fmla="*/ 803 h 80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803">
                      <a:moveTo>
                        <a:pt x="0" y="589"/>
                      </a:moveTo>
                      <a:cubicBezTo>
                        <a:pt x="0" y="589"/>
                        <a:pt x="399" y="803"/>
                        <a:pt x="989" y="335"/>
                      </a:cubicBezTo>
                      <a:cubicBezTo>
                        <a:pt x="1163" y="189"/>
                        <a:pt x="1267" y="0"/>
                        <a:pt x="1267" y="0"/>
                      </a:cubicBezTo>
                      <a:cubicBezTo>
                        <a:pt x="1312" y="63"/>
                        <a:pt x="1312" y="63"/>
                        <a:pt x="1312" y="63"/>
                      </a:cubicBezTo>
                      <a:cubicBezTo>
                        <a:pt x="1312" y="63"/>
                        <a:pt x="999" y="633"/>
                        <a:pt x="400" y="678"/>
                      </a:cubicBezTo>
                      <a:cubicBezTo>
                        <a:pt x="148" y="694"/>
                        <a:pt x="0" y="589"/>
                        <a:pt x="0" y="58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1C1C1"/>
                    </a:gs>
                    <a:gs pos="50000">
                      <a:srgbClr val="B2B2B2"/>
                    </a:gs>
                    <a:gs pos="100000">
                      <a:srgbClr val="C1C1C1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53"/>
                <p:cNvSpPr/>
                <p:nvPr/>
              </p:nvSpPr>
              <p:spPr bwMode="auto">
                <a:xfrm>
                  <a:off x="419" y="1996"/>
                  <a:ext cx="389" cy="1042"/>
                </a:xfrm>
                <a:custGeom>
                  <a:avLst/>
                  <a:gdLst>
                    <a:gd name="T0" fmla="*/ 4168 w 267"/>
                    <a:gd name="T1" fmla="*/ 0 h 714"/>
                    <a:gd name="T2" fmla="*/ 5297 w 267"/>
                    <a:gd name="T3" fmla="*/ 1035 h 714"/>
                    <a:gd name="T4" fmla="*/ 5361 w 267"/>
                    <a:gd name="T5" fmla="*/ 14696 h 714"/>
                    <a:gd name="T6" fmla="*/ 1773 w 267"/>
                    <a:gd name="T7" fmla="*/ 7465 h 714"/>
                    <a:gd name="T8" fmla="*/ 4168 w 267"/>
                    <a:gd name="T9" fmla="*/ 0 h 7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"/>
                    <a:gd name="T16" fmla="*/ 0 h 714"/>
                    <a:gd name="T17" fmla="*/ 267 w 267"/>
                    <a:gd name="T18" fmla="*/ 714 h 7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" h="714">
                      <a:moveTo>
                        <a:pt x="205" y="0"/>
                      </a:moveTo>
                      <a:cubicBezTo>
                        <a:pt x="205" y="0"/>
                        <a:pt x="254" y="45"/>
                        <a:pt x="261" y="50"/>
                      </a:cubicBezTo>
                      <a:cubicBezTo>
                        <a:pt x="267" y="61"/>
                        <a:pt x="0" y="424"/>
                        <a:pt x="264" y="714"/>
                      </a:cubicBezTo>
                      <a:cubicBezTo>
                        <a:pt x="69" y="593"/>
                        <a:pt x="85" y="409"/>
                        <a:pt x="87" y="363"/>
                      </a:cubicBezTo>
                      <a:cubicBezTo>
                        <a:pt x="88" y="197"/>
                        <a:pt x="205" y="0"/>
                        <a:pt x="20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B2B2B2"/>
                    </a:gs>
                    <a:gs pos="100000">
                      <a:srgbClr val="DDDDDD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" name="Group 79"/>
              <p:cNvGrpSpPr/>
              <p:nvPr/>
            </p:nvGrpSpPr>
            <p:grpSpPr bwMode="auto">
              <a:xfrm>
                <a:off x="606" y="1078"/>
                <a:ext cx="2451" cy="1570"/>
                <a:chOff x="606" y="1010"/>
                <a:chExt cx="2451" cy="1570"/>
              </a:xfrm>
            </p:grpSpPr>
            <p:sp>
              <p:nvSpPr>
                <p:cNvPr id="18" name="Freeform 55"/>
                <p:cNvSpPr/>
                <p:nvPr/>
              </p:nvSpPr>
              <p:spPr bwMode="auto">
                <a:xfrm>
                  <a:off x="606" y="1010"/>
                  <a:ext cx="2451" cy="1473"/>
                </a:xfrm>
                <a:custGeom>
                  <a:avLst/>
                  <a:gdLst>
                    <a:gd name="T0" fmla="*/ 24075 w 1678"/>
                    <a:gd name="T1" fmla="*/ 19158 h 1010"/>
                    <a:gd name="T2" fmla="*/ 20411 w 1678"/>
                    <a:gd name="T3" fmla="*/ 5169 h 1010"/>
                    <a:gd name="T4" fmla="*/ 2400 w 1678"/>
                    <a:gd name="T5" fmla="*/ 13038 h 1010"/>
                    <a:gd name="T6" fmla="*/ 0 w 1678"/>
                    <a:gd name="T7" fmla="*/ 12337 h 1010"/>
                    <a:gd name="T8" fmla="*/ 22319 w 1678"/>
                    <a:gd name="T9" fmla="*/ 1285 h 1010"/>
                    <a:gd name="T10" fmla="*/ 29469 w 1678"/>
                    <a:gd name="T11" fmla="*/ 20672 h 1010"/>
                    <a:gd name="T12" fmla="*/ 24075 w 1678"/>
                    <a:gd name="T13" fmla="*/ 19158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40000"/>
                        <a:lumOff val="60000"/>
                      </a:srgbClr>
                    </a:gs>
                    <a:gs pos="100000">
                      <a:srgbClr val="6DAA2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56"/>
                <p:cNvSpPr/>
                <p:nvPr/>
              </p:nvSpPr>
              <p:spPr bwMode="auto">
                <a:xfrm>
                  <a:off x="2683" y="1564"/>
                  <a:ext cx="261" cy="1016"/>
                </a:xfrm>
                <a:custGeom>
                  <a:avLst/>
                  <a:gdLst>
                    <a:gd name="T0" fmla="*/ 0 w 179"/>
                    <a:gd name="T1" fmla="*/ 12990 h 696"/>
                    <a:gd name="T2" fmla="*/ 859 w 179"/>
                    <a:gd name="T3" fmla="*/ 14350 h 696"/>
                    <a:gd name="T4" fmla="*/ 2849 w 179"/>
                    <a:gd name="T5" fmla="*/ 6497 h 696"/>
                    <a:gd name="T6" fmla="*/ 1866 w 179"/>
                    <a:gd name="T7" fmla="*/ 1298 h 696"/>
                    <a:gd name="T8" fmla="*/ 1305 w 179"/>
                    <a:gd name="T9" fmla="*/ 0 h 696"/>
                    <a:gd name="T10" fmla="*/ 0 w 179"/>
                    <a:gd name="T11" fmla="*/ 12990 h 6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9"/>
                    <a:gd name="T19" fmla="*/ 0 h 696"/>
                    <a:gd name="T20" fmla="*/ 179 w 179"/>
                    <a:gd name="T21" fmla="*/ 696 h 6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9" h="696">
                      <a:moveTo>
                        <a:pt x="0" y="630"/>
                      </a:moveTo>
                      <a:cubicBezTo>
                        <a:pt x="19" y="659"/>
                        <a:pt x="42" y="696"/>
                        <a:pt x="42" y="696"/>
                      </a:cubicBezTo>
                      <a:cubicBezTo>
                        <a:pt x="42" y="696"/>
                        <a:pt x="134" y="518"/>
                        <a:pt x="139" y="315"/>
                      </a:cubicBezTo>
                      <a:cubicBezTo>
                        <a:pt x="146" y="172"/>
                        <a:pt x="91" y="63"/>
                        <a:pt x="91" y="63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179" y="245"/>
                        <a:pt x="0" y="6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57"/>
                <p:cNvSpPr/>
                <p:nvPr/>
              </p:nvSpPr>
              <p:spPr bwMode="auto">
                <a:xfrm>
                  <a:off x="775" y="1187"/>
                  <a:ext cx="1606" cy="826"/>
                </a:xfrm>
                <a:custGeom>
                  <a:avLst/>
                  <a:gdLst>
                    <a:gd name="T0" fmla="*/ 17943 w 1100"/>
                    <a:gd name="T1" fmla="*/ 2712 h 565"/>
                    <a:gd name="T2" fmla="*/ 0 w 1100"/>
                    <a:gd name="T3" fmla="*/ 10753 h 565"/>
                    <a:gd name="T4" fmla="*/ 1115 w 1100"/>
                    <a:gd name="T5" fmla="*/ 11795 h 565"/>
                    <a:gd name="T6" fmla="*/ 17869 w 1100"/>
                    <a:gd name="T7" fmla="*/ 3887 h 565"/>
                    <a:gd name="T8" fmla="*/ 22716 w 1100"/>
                    <a:gd name="T9" fmla="*/ 7231 h 565"/>
                    <a:gd name="T10" fmla="*/ 17943 w 1100"/>
                    <a:gd name="T11" fmla="*/ 2712 h 56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00"/>
                    <a:gd name="T19" fmla="*/ 0 h 565"/>
                    <a:gd name="T20" fmla="*/ 1100 w 1100"/>
                    <a:gd name="T21" fmla="*/ 565 h 56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00" h="565">
                      <a:moveTo>
                        <a:pt x="869" y="130"/>
                      </a:moveTo>
                      <a:cubicBezTo>
                        <a:pt x="355" y="0"/>
                        <a:pt x="0" y="515"/>
                        <a:pt x="0" y="515"/>
                      </a:cubicBezTo>
                      <a:cubicBezTo>
                        <a:pt x="0" y="515"/>
                        <a:pt x="0" y="515"/>
                        <a:pt x="54" y="565"/>
                      </a:cubicBezTo>
                      <a:cubicBezTo>
                        <a:pt x="279" y="285"/>
                        <a:pt x="580" y="120"/>
                        <a:pt x="866" y="186"/>
                      </a:cubicBezTo>
                      <a:cubicBezTo>
                        <a:pt x="1050" y="226"/>
                        <a:pt x="1100" y="347"/>
                        <a:pt x="1100" y="347"/>
                      </a:cubicBezTo>
                      <a:cubicBezTo>
                        <a:pt x="1084" y="303"/>
                        <a:pt x="1043" y="192"/>
                        <a:pt x="869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>
                        <a:lumMod val="40000"/>
                        <a:lumOff val="60000"/>
                      </a:srgbClr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>
                        <a:lumMod val="75000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58"/>
                <p:cNvSpPr/>
                <p:nvPr/>
              </p:nvSpPr>
              <p:spPr bwMode="auto">
                <a:xfrm>
                  <a:off x="2303" y="2376"/>
                  <a:ext cx="440" cy="204"/>
                </a:xfrm>
                <a:custGeom>
                  <a:avLst/>
                  <a:gdLst>
                    <a:gd name="T0" fmla="*/ 0 w 469"/>
                    <a:gd name="T1" fmla="*/ 0 h 218"/>
                    <a:gd name="T2" fmla="*/ 243 w 469"/>
                    <a:gd name="T3" fmla="*/ 68 h 218"/>
                    <a:gd name="T4" fmla="*/ 281 w 469"/>
                    <a:gd name="T5" fmla="*/ 129 h 218"/>
                    <a:gd name="T6" fmla="*/ 44 w 469"/>
                    <a:gd name="T7" fmla="*/ 59 h 218"/>
                    <a:gd name="T8" fmla="*/ 0 w 469"/>
                    <a:gd name="T9" fmla="*/ 0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9"/>
                    <a:gd name="T16" fmla="*/ 0 h 218"/>
                    <a:gd name="T17" fmla="*/ 469 w 469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9" h="218">
                      <a:moveTo>
                        <a:pt x="0" y="0"/>
                      </a:moveTo>
                      <a:lnTo>
                        <a:pt x="404" y="115"/>
                      </a:lnTo>
                      <a:lnTo>
                        <a:pt x="469" y="218"/>
                      </a:lnTo>
                      <a:lnTo>
                        <a:pt x="73" y="1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59"/>
                <p:cNvSpPr/>
                <p:nvPr/>
              </p:nvSpPr>
              <p:spPr bwMode="auto">
                <a:xfrm>
                  <a:off x="606" y="1890"/>
                  <a:ext cx="249" cy="123"/>
                </a:xfrm>
                <a:custGeom>
                  <a:avLst/>
                  <a:gdLst>
                    <a:gd name="T0" fmla="*/ 112 w 264"/>
                    <a:gd name="T1" fmla="*/ 32 h 131"/>
                    <a:gd name="T2" fmla="*/ 165 w 264"/>
                    <a:gd name="T3" fmla="*/ 79 h 131"/>
                    <a:gd name="T4" fmla="*/ 52 w 264"/>
                    <a:gd name="T5" fmla="*/ 48 h 131"/>
                    <a:gd name="T6" fmla="*/ 0 w 264"/>
                    <a:gd name="T7" fmla="*/ 0 h 131"/>
                    <a:gd name="T8" fmla="*/ 112 w 264"/>
                    <a:gd name="T9" fmla="*/ 32 h 1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4"/>
                    <a:gd name="T16" fmla="*/ 0 h 131"/>
                    <a:gd name="T17" fmla="*/ 264 w 264"/>
                    <a:gd name="T18" fmla="*/ 131 h 1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4" h="131">
                      <a:moveTo>
                        <a:pt x="180" y="53"/>
                      </a:moveTo>
                      <a:lnTo>
                        <a:pt x="264" y="131"/>
                      </a:lnTo>
                      <a:lnTo>
                        <a:pt x="83" y="78"/>
                      </a:lnTo>
                      <a:lnTo>
                        <a:pt x="0" y="0"/>
                      </a:lnTo>
                      <a:lnTo>
                        <a:pt x="180" y="53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" name="Line 29"/>
            <p:cNvSpPr>
              <a:spLocks noChangeShapeType="1"/>
            </p:cNvSpPr>
            <p:nvPr/>
          </p:nvSpPr>
          <p:spPr bwMode="auto">
            <a:xfrm rot="21307710" flipH="1">
              <a:off x="3554769" y="3986190"/>
              <a:ext cx="465138" cy="627062"/>
            </a:xfrm>
            <a:prstGeom prst="line">
              <a:avLst/>
            </a:prstGeom>
            <a:noFill/>
            <a:ln w="76200">
              <a:solidFill>
                <a:srgbClr val="77777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Line 30"/>
            <p:cNvSpPr>
              <a:spLocks noChangeShapeType="1"/>
            </p:cNvSpPr>
            <p:nvPr/>
          </p:nvSpPr>
          <p:spPr bwMode="auto">
            <a:xfrm rot="21307710" flipV="1">
              <a:off x="4469169" y="2439965"/>
              <a:ext cx="392113" cy="584200"/>
            </a:xfrm>
            <a:prstGeom prst="line">
              <a:avLst/>
            </a:prstGeom>
            <a:noFill/>
            <a:ln w="76200">
              <a:solidFill>
                <a:srgbClr val="27588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31"/>
            <p:cNvSpPr txBox="1">
              <a:spLocks noChangeArrowheads="1"/>
            </p:cNvSpPr>
            <p:nvPr/>
          </p:nvSpPr>
          <p:spPr bwMode="auto">
            <a:xfrm>
              <a:off x="3172233" y="3205140"/>
              <a:ext cx="2174767" cy="51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801370">
                <a:defRPr/>
              </a:pPr>
              <a:r>
                <a:rPr lang="zh-CN" altLang="zh-CN" kern="0" noProof="1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栖息地破坏后</a:t>
              </a:r>
            </a:p>
          </p:txBody>
        </p:sp>
      </p:grpSp>
      <p:sp>
        <p:nvSpPr>
          <p:cNvPr id="14" name="流程图: 可选过程 13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l="6702" b="11165"/>
          <a:stretch>
            <a:fillRect/>
          </a:stretch>
        </p:blipFill>
        <p:spPr>
          <a:xfrm>
            <a:off x="543560" y="1485265"/>
            <a:ext cx="3662045" cy="3232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1" name="WordArt 3"/>
          <p:cNvSpPr/>
          <p:nvPr/>
        </p:nvSpPr>
        <p:spPr>
          <a:xfrm>
            <a:off x="543560" y="944880"/>
            <a:ext cx="4032250" cy="688975"/>
          </a:xfrm>
          <a:prstGeom prst="rect">
            <a:avLst/>
          </a:prstGeom>
        </p:spPr>
        <p:txBody>
          <a:bodyPr wrap="none" fromWordArt="1">
            <a:norm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还能找到鱼吗？！</a:t>
            </a: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 flipH="1">
            <a:off x="4507054" y="1234908"/>
            <a:ext cx="4056601" cy="3199892"/>
            <a:chOff x="1822450" y="1522413"/>
            <a:chExt cx="5675313" cy="4476750"/>
          </a:xfrm>
        </p:grpSpPr>
        <p:grpSp>
          <p:nvGrpSpPr>
            <p:cNvPr id="7" name="Group 66"/>
            <p:cNvGrpSpPr/>
            <p:nvPr/>
          </p:nvGrpSpPr>
          <p:grpSpPr bwMode="auto">
            <a:xfrm>
              <a:off x="1822450" y="1522413"/>
              <a:ext cx="5675313" cy="4476750"/>
              <a:chOff x="7" y="1078"/>
              <a:chExt cx="3575" cy="2819"/>
            </a:xfrm>
          </p:grpSpPr>
          <p:grpSp>
            <p:nvGrpSpPr>
              <p:cNvPr id="12" name="Group 47"/>
              <p:cNvGrpSpPr/>
              <p:nvPr/>
            </p:nvGrpSpPr>
            <p:grpSpPr bwMode="auto">
              <a:xfrm>
                <a:off x="532" y="2919"/>
                <a:ext cx="3050" cy="978"/>
                <a:chOff x="2605" y="2725"/>
                <a:chExt cx="2957" cy="948"/>
              </a:xfrm>
            </p:grpSpPr>
            <p:sp>
              <p:nvSpPr>
                <p:cNvPr id="26" name="Freeform 48"/>
                <p:cNvSpPr/>
                <p:nvPr/>
              </p:nvSpPr>
              <p:spPr bwMode="auto">
                <a:xfrm>
                  <a:off x="3187" y="2725"/>
                  <a:ext cx="2375" cy="504"/>
                </a:xfrm>
                <a:custGeom>
                  <a:avLst/>
                  <a:gdLst>
                    <a:gd name="T0" fmla="*/ 18717 w 1678"/>
                    <a:gd name="T1" fmla="*/ 3 h 1010"/>
                    <a:gd name="T2" fmla="*/ 15864 w 1678"/>
                    <a:gd name="T3" fmla="*/ 0 h 1010"/>
                    <a:gd name="T4" fmla="*/ 1863 w 1678"/>
                    <a:gd name="T5" fmla="*/ 2 h 1010"/>
                    <a:gd name="T6" fmla="*/ 0 w 1678"/>
                    <a:gd name="T7" fmla="*/ 2 h 1010"/>
                    <a:gd name="T8" fmla="*/ 17340 w 1678"/>
                    <a:gd name="T9" fmla="*/ 0 h 1010"/>
                    <a:gd name="T10" fmla="*/ 22904 w 1678"/>
                    <a:gd name="T11" fmla="*/ 3 h 1010"/>
                    <a:gd name="T12" fmla="*/ 18717 w 1678"/>
                    <a:gd name="T13" fmla="*/ 3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49"/>
                <p:cNvSpPr/>
                <p:nvPr/>
              </p:nvSpPr>
              <p:spPr bwMode="auto">
                <a:xfrm>
                  <a:off x="2605" y="3055"/>
                  <a:ext cx="2521" cy="618"/>
                </a:xfrm>
                <a:custGeom>
                  <a:avLst/>
                  <a:gdLst>
                    <a:gd name="T0" fmla="*/ 7838 w 1781"/>
                    <a:gd name="T1" fmla="*/ 1 h 1235"/>
                    <a:gd name="T2" fmla="*/ 9816 w 1781"/>
                    <a:gd name="T3" fmla="*/ 4 h 1235"/>
                    <a:gd name="T4" fmla="*/ 24550 w 1781"/>
                    <a:gd name="T5" fmla="*/ 2 h 1235"/>
                    <a:gd name="T6" fmla="*/ 28696 w 1781"/>
                    <a:gd name="T7" fmla="*/ 2 h 1235"/>
                    <a:gd name="T8" fmla="*/ 7286 w 1781"/>
                    <a:gd name="T9" fmla="*/ 4 h 1235"/>
                    <a:gd name="T10" fmla="*/ 6000 w 1781"/>
                    <a:gd name="T11" fmla="*/ 0 h 1235"/>
                    <a:gd name="T12" fmla="*/ 7838 w 1781"/>
                    <a:gd name="T13" fmla="*/ 1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6" name="Group 80"/>
              <p:cNvGrpSpPr/>
              <p:nvPr/>
            </p:nvGrpSpPr>
            <p:grpSpPr bwMode="auto">
              <a:xfrm>
                <a:off x="7" y="2011"/>
                <a:ext cx="2663" cy="1818"/>
                <a:chOff x="7" y="1943"/>
                <a:chExt cx="2663" cy="1818"/>
              </a:xfrm>
            </p:grpSpPr>
            <p:sp>
              <p:nvSpPr>
                <p:cNvPr id="23" name="Freeform 51"/>
                <p:cNvSpPr/>
                <p:nvPr/>
              </p:nvSpPr>
              <p:spPr bwMode="auto">
                <a:xfrm>
                  <a:off x="7" y="1943"/>
                  <a:ext cx="2599" cy="1803"/>
                </a:xfrm>
                <a:custGeom>
                  <a:avLst/>
                  <a:gdLst>
                    <a:gd name="T0" fmla="*/ 10025 w 1781"/>
                    <a:gd name="T1" fmla="*/ 745 h 1235"/>
                    <a:gd name="T2" fmla="*/ 12527 w 1781"/>
                    <a:gd name="T3" fmla="*/ 16196 h 1235"/>
                    <a:gd name="T4" fmla="*/ 31328 w 1781"/>
                    <a:gd name="T5" fmla="*/ 7497 h 1235"/>
                    <a:gd name="T6" fmla="*/ 36630 w 1781"/>
                    <a:gd name="T7" fmla="*/ 9158 h 1235"/>
                    <a:gd name="T8" fmla="*/ 9297 w 1781"/>
                    <a:gd name="T9" fmla="*/ 20594 h 1235"/>
                    <a:gd name="T10" fmla="*/ 7651 w 1781"/>
                    <a:gd name="T11" fmla="*/ 0 h 1235"/>
                    <a:gd name="T12" fmla="*/ 10025 w 1781"/>
                    <a:gd name="T13" fmla="*/ 745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F6F6F6"/>
                    </a:gs>
                    <a:gs pos="100000">
                      <a:srgbClr val="DDDDD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52"/>
                <p:cNvSpPr/>
                <p:nvPr/>
              </p:nvSpPr>
              <p:spPr bwMode="auto">
                <a:xfrm>
                  <a:off x="755" y="2589"/>
                  <a:ext cx="1915" cy="1172"/>
                </a:xfrm>
                <a:custGeom>
                  <a:avLst/>
                  <a:gdLst>
                    <a:gd name="T0" fmla="*/ 0 w 1312"/>
                    <a:gd name="T1" fmla="*/ 12136 h 803"/>
                    <a:gd name="T2" fmla="*/ 20383 w 1312"/>
                    <a:gd name="T3" fmla="*/ 6902 h 803"/>
                    <a:gd name="T4" fmla="*/ 26093 w 1312"/>
                    <a:gd name="T5" fmla="*/ 0 h 803"/>
                    <a:gd name="T6" fmla="*/ 27029 w 1312"/>
                    <a:gd name="T7" fmla="*/ 1298 h 803"/>
                    <a:gd name="T8" fmla="*/ 8242 w 1312"/>
                    <a:gd name="T9" fmla="*/ 13966 h 803"/>
                    <a:gd name="T10" fmla="*/ 0 w 1312"/>
                    <a:gd name="T11" fmla="*/ 12136 h 80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803"/>
                    <a:gd name="T20" fmla="*/ 1312 w 1312"/>
                    <a:gd name="T21" fmla="*/ 803 h 80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803">
                      <a:moveTo>
                        <a:pt x="0" y="589"/>
                      </a:moveTo>
                      <a:cubicBezTo>
                        <a:pt x="0" y="589"/>
                        <a:pt x="399" y="803"/>
                        <a:pt x="989" y="335"/>
                      </a:cubicBezTo>
                      <a:cubicBezTo>
                        <a:pt x="1163" y="189"/>
                        <a:pt x="1267" y="0"/>
                        <a:pt x="1267" y="0"/>
                      </a:cubicBezTo>
                      <a:cubicBezTo>
                        <a:pt x="1312" y="63"/>
                        <a:pt x="1312" y="63"/>
                        <a:pt x="1312" y="63"/>
                      </a:cubicBezTo>
                      <a:cubicBezTo>
                        <a:pt x="1312" y="63"/>
                        <a:pt x="999" y="633"/>
                        <a:pt x="400" y="678"/>
                      </a:cubicBezTo>
                      <a:cubicBezTo>
                        <a:pt x="148" y="694"/>
                        <a:pt x="0" y="589"/>
                        <a:pt x="0" y="58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1C1C1"/>
                    </a:gs>
                    <a:gs pos="50000">
                      <a:srgbClr val="B2B2B2"/>
                    </a:gs>
                    <a:gs pos="100000">
                      <a:srgbClr val="C1C1C1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53"/>
                <p:cNvSpPr/>
                <p:nvPr/>
              </p:nvSpPr>
              <p:spPr bwMode="auto">
                <a:xfrm>
                  <a:off x="419" y="1996"/>
                  <a:ext cx="389" cy="1042"/>
                </a:xfrm>
                <a:custGeom>
                  <a:avLst/>
                  <a:gdLst>
                    <a:gd name="T0" fmla="*/ 4168 w 267"/>
                    <a:gd name="T1" fmla="*/ 0 h 714"/>
                    <a:gd name="T2" fmla="*/ 5297 w 267"/>
                    <a:gd name="T3" fmla="*/ 1035 h 714"/>
                    <a:gd name="T4" fmla="*/ 5361 w 267"/>
                    <a:gd name="T5" fmla="*/ 14696 h 714"/>
                    <a:gd name="T6" fmla="*/ 1773 w 267"/>
                    <a:gd name="T7" fmla="*/ 7465 h 714"/>
                    <a:gd name="T8" fmla="*/ 4168 w 267"/>
                    <a:gd name="T9" fmla="*/ 0 h 7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"/>
                    <a:gd name="T16" fmla="*/ 0 h 714"/>
                    <a:gd name="T17" fmla="*/ 267 w 267"/>
                    <a:gd name="T18" fmla="*/ 714 h 7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" h="714">
                      <a:moveTo>
                        <a:pt x="205" y="0"/>
                      </a:moveTo>
                      <a:cubicBezTo>
                        <a:pt x="205" y="0"/>
                        <a:pt x="254" y="45"/>
                        <a:pt x="261" y="50"/>
                      </a:cubicBezTo>
                      <a:cubicBezTo>
                        <a:pt x="267" y="61"/>
                        <a:pt x="0" y="424"/>
                        <a:pt x="264" y="714"/>
                      </a:cubicBezTo>
                      <a:cubicBezTo>
                        <a:pt x="69" y="593"/>
                        <a:pt x="85" y="409"/>
                        <a:pt x="87" y="363"/>
                      </a:cubicBezTo>
                      <a:cubicBezTo>
                        <a:pt x="88" y="197"/>
                        <a:pt x="205" y="0"/>
                        <a:pt x="20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B2B2B2"/>
                    </a:gs>
                    <a:gs pos="100000">
                      <a:srgbClr val="DDDDDD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" name="Group 79"/>
              <p:cNvGrpSpPr/>
              <p:nvPr/>
            </p:nvGrpSpPr>
            <p:grpSpPr bwMode="auto">
              <a:xfrm>
                <a:off x="606" y="1078"/>
                <a:ext cx="2451" cy="1570"/>
                <a:chOff x="606" y="1010"/>
                <a:chExt cx="2451" cy="1570"/>
              </a:xfrm>
            </p:grpSpPr>
            <p:sp>
              <p:nvSpPr>
                <p:cNvPr id="18" name="Freeform 55"/>
                <p:cNvSpPr/>
                <p:nvPr/>
              </p:nvSpPr>
              <p:spPr bwMode="auto">
                <a:xfrm>
                  <a:off x="606" y="1010"/>
                  <a:ext cx="2451" cy="1473"/>
                </a:xfrm>
                <a:custGeom>
                  <a:avLst/>
                  <a:gdLst>
                    <a:gd name="T0" fmla="*/ 24075 w 1678"/>
                    <a:gd name="T1" fmla="*/ 19158 h 1010"/>
                    <a:gd name="T2" fmla="*/ 20411 w 1678"/>
                    <a:gd name="T3" fmla="*/ 5169 h 1010"/>
                    <a:gd name="T4" fmla="*/ 2400 w 1678"/>
                    <a:gd name="T5" fmla="*/ 13038 h 1010"/>
                    <a:gd name="T6" fmla="*/ 0 w 1678"/>
                    <a:gd name="T7" fmla="*/ 12337 h 1010"/>
                    <a:gd name="T8" fmla="*/ 22319 w 1678"/>
                    <a:gd name="T9" fmla="*/ 1285 h 1010"/>
                    <a:gd name="T10" fmla="*/ 29469 w 1678"/>
                    <a:gd name="T11" fmla="*/ 20672 h 1010"/>
                    <a:gd name="T12" fmla="*/ 24075 w 1678"/>
                    <a:gd name="T13" fmla="*/ 19158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40000"/>
                        <a:lumOff val="60000"/>
                      </a:srgbClr>
                    </a:gs>
                    <a:gs pos="100000">
                      <a:srgbClr val="6DAA2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56"/>
                <p:cNvSpPr/>
                <p:nvPr/>
              </p:nvSpPr>
              <p:spPr bwMode="auto">
                <a:xfrm>
                  <a:off x="2683" y="1564"/>
                  <a:ext cx="261" cy="1016"/>
                </a:xfrm>
                <a:custGeom>
                  <a:avLst/>
                  <a:gdLst>
                    <a:gd name="T0" fmla="*/ 0 w 179"/>
                    <a:gd name="T1" fmla="*/ 12990 h 696"/>
                    <a:gd name="T2" fmla="*/ 859 w 179"/>
                    <a:gd name="T3" fmla="*/ 14350 h 696"/>
                    <a:gd name="T4" fmla="*/ 2849 w 179"/>
                    <a:gd name="T5" fmla="*/ 6497 h 696"/>
                    <a:gd name="T6" fmla="*/ 1866 w 179"/>
                    <a:gd name="T7" fmla="*/ 1298 h 696"/>
                    <a:gd name="T8" fmla="*/ 1305 w 179"/>
                    <a:gd name="T9" fmla="*/ 0 h 696"/>
                    <a:gd name="T10" fmla="*/ 0 w 179"/>
                    <a:gd name="T11" fmla="*/ 12990 h 6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9"/>
                    <a:gd name="T19" fmla="*/ 0 h 696"/>
                    <a:gd name="T20" fmla="*/ 179 w 179"/>
                    <a:gd name="T21" fmla="*/ 696 h 6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9" h="696">
                      <a:moveTo>
                        <a:pt x="0" y="630"/>
                      </a:moveTo>
                      <a:cubicBezTo>
                        <a:pt x="19" y="659"/>
                        <a:pt x="42" y="696"/>
                        <a:pt x="42" y="696"/>
                      </a:cubicBezTo>
                      <a:cubicBezTo>
                        <a:pt x="42" y="696"/>
                        <a:pt x="134" y="518"/>
                        <a:pt x="139" y="315"/>
                      </a:cubicBezTo>
                      <a:cubicBezTo>
                        <a:pt x="146" y="172"/>
                        <a:pt x="91" y="63"/>
                        <a:pt x="91" y="63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179" y="245"/>
                        <a:pt x="0" y="6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57"/>
                <p:cNvSpPr/>
                <p:nvPr/>
              </p:nvSpPr>
              <p:spPr bwMode="auto">
                <a:xfrm>
                  <a:off x="775" y="1187"/>
                  <a:ext cx="1606" cy="826"/>
                </a:xfrm>
                <a:custGeom>
                  <a:avLst/>
                  <a:gdLst>
                    <a:gd name="T0" fmla="*/ 17943 w 1100"/>
                    <a:gd name="T1" fmla="*/ 2712 h 565"/>
                    <a:gd name="T2" fmla="*/ 0 w 1100"/>
                    <a:gd name="T3" fmla="*/ 10753 h 565"/>
                    <a:gd name="T4" fmla="*/ 1115 w 1100"/>
                    <a:gd name="T5" fmla="*/ 11795 h 565"/>
                    <a:gd name="T6" fmla="*/ 17869 w 1100"/>
                    <a:gd name="T7" fmla="*/ 3887 h 565"/>
                    <a:gd name="T8" fmla="*/ 22716 w 1100"/>
                    <a:gd name="T9" fmla="*/ 7231 h 565"/>
                    <a:gd name="T10" fmla="*/ 17943 w 1100"/>
                    <a:gd name="T11" fmla="*/ 2712 h 56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00"/>
                    <a:gd name="T19" fmla="*/ 0 h 565"/>
                    <a:gd name="T20" fmla="*/ 1100 w 1100"/>
                    <a:gd name="T21" fmla="*/ 565 h 56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00" h="565">
                      <a:moveTo>
                        <a:pt x="869" y="130"/>
                      </a:moveTo>
                      <a:cubicBezTo>
                        <a:pt x="355" y="0"/>
                        <a:pt x="0" y="515"/>
                        <a:pt x="0" y="515"/>
                      </a:cubicBezTo>
                      <a:cubicBezTo>
                        <a:pt x="0" y="515"/>
                        <a:pt x="0" y="515"/>
                        <a:pt x="54" y="565"/>
                      </a:cubicBezTo>
                      <a:cubicBezTo>
                        <a:pt x="279" y="285"/>
                        <a:pt x="580" y="120"/>
                        <a:pt x="866" y="186"/>
                      </a:cubicBezTo>
                      <a:cubicBezTo>
                        <a:pt x="1050" y="226"/>
                        <a:pt x="1100" y="347"/>
                        <a:pt x="1100" y="347"/>
                      </a:cubicBezTo>
                      <a:cubicBezTo>
                        <a:pt x="1084" y="303"/>
                        <a:pt x="1043" y="192"/>
                        <a:pt x="869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>
                        <a:lumMod val="40000"/>
                        <a:lumOff val="60000"/>
                      </a:srgbClr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>
                        <a:lumMod val="75000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58"/>
                <p:cNvSpPr/>
                <p:nvPr/>
              </p:nvSpPr>
              <p:spPr bwMode="auto">
                <a:xfrm>
                  <a:off x="2303" y="2376"/>
                  <a:ext cx="440" cy="204"/>
                </a:xfrm>
                <a:custGeom>
                  <a:avLst/>
                  <a:gdLst>
                    <a:gd name="T0" fmla="*/ 0 w 469"/>
                    <a:gd name="T1" fmla="*/ 0 h 218"/>
                    <a:gd name="T2" fmla="*/ 243 w 469"/>
                    <a:gd name="T3" fmla="*/ 68 h 218"/>
                    <a:gd name="T4" fmla="*/ 281 w 469"/>
                    <a:gd name="T5" fmla="*/ 129 h 218"/>
                    <a:gd name="T6" fmla="*/ 44 w 469"/>
                    <a:gd name="T7" fmla="*/ 59 h 218"/>
                    <a:gd name="T8" fmla="*/ 0 w 469"/>
                    <a:gd name="T9" fmla="*/ 0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9"/>
                    <a:gd name="T16" fmla="*/ 0 h 218"/>
                    <a:gd name="T17" fmla="*/ 469 w 469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9" h="218">
                      <a:moveTo>
                        <a:pt x="0" y="0"/>
                      </a:moveTo>
                      <a:lnTo>
                        <a:pt x="404" y="115"/>
                      </a:lnTo>
                      <a:lnTo>
                        <a:pt x="469" y="218"/>
                      </a:lnTo>
                      <a:lnTo>
                        <a:pt x="73" y="1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59"/>
                <p:cNvSpPr/>
                <p:nvPr/>
              </p:nvSpPr>
              <p:spPr bwMode="auto">
                <a:xfrm>
                  <a:off x="606" y="1890"/>
                  <a:ext cx="249" cy="123"/>
                </a:xfrm>
                <a:custGeom>
                  <a:avLst/>
                  <a:gdLst>
                    <a:gd name="T0" fmla="*/ 112 w 264"/>
                    <a:gd name="T1" fmla="*/ 32 h 131"/>
                    <a:gd name="T2" fmla="*/ 165 w 264"/>
                    <a:gd name="T3" fmla="*/ 79 h 131"/>
                    <a:gd name="T4" fmla="*/ 52 w 264"/>
                    <a:gd name="T5" fmla="*/ 48 h 131"/>
                    <a:gd name="T6" fmla="*/ 0 w 264"/>
                    <a:gd name="T7" fmla="*/ 0 h 131"/>
                    <a:gd name="T8" fmla="*/ 112 w 264"/>
                    <a:gd name="T9" fmla="*/ 32 h 1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4"/>
                    <a:gd name="T16" fmla="*/ 0 h 131"/>
                    <a:gd name="T17" fmla="*/ 264 w 264"/>
                    <a:gd name="T18" fmla="*/ 131 h 1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4" h="131">
                      <a:moveTo>
                        <a:pt x="180" y="53"/>
                      </a:moveTo>
                      <a:lnTo>
                        <a:pt x="264" y="131"/>
                      </a:lnTo>
                      <a:lnTo>
                        <a:pt x="83" y="78"/>
                      </a:lnTo>
                      <a:lnTo>
                        <a:pt x="0" y="0"/>
                      </a:lnTo>
                      <a:lnTo>
                        <a:pt x="180" y="53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" name="Line 29"/>
            <p:cNvSpPr>
              <a:spLocks noChangeShapeType="1"/>
            </p:cNvSpPr>
            <p:nvPr/>
          </p:nvSpPr>
          <p:spPr bwMode="auto">
            <a:xfrm rot="21307710" flipH="1">
              <a:off x="3554769" y="3986190"/>
              <a:ext cx="465138" cy="627062"/>
            </a:xfrm>
            <a:prstGeom prst="line">
              <a:avLst/>
            </a:prstGeom>
            <a:noFill/>
            <a:ln w="76200">
              <a:solidFill>
                <a:srgbClr val="77777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Line 30"/>
            <p:cNvSpPr>
              <a:spLocks noChangeShapeType="1"/>
            </p:cNvSpPr>
            <p:nvPr/>
          </p:nvSpPr>
          <p:spPr bwMode="auto">
            <a:xfrm rot="21307710" flipV="1">
              <a:off x="4469169" y="2439965"/>
              <a:ext cx="392113" cy="584200"/>
            </a:xfrm>
            <a:prstGeom prst="line">
              <a:avLst/>
            </a:prstGeom>
            <a:noFill/>
            <a:ln w="76200">
              <a:solidFill>
                <a:srgbClr val="27588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31"/>
            <p:cNvSpPr txBox="1">
              <a:spLocks noChangeArrowheads="1"/>
            </p:cNvSpPr>
            <p:nvPr/>
          </p:nvSpPr>
          <p:spPr bwMode="auto">
            <a:xfrm>
              <a:off x="3172233" y="3205140"/>
              <a:ext cx="2174767" cy="51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801370">
                <a:defRPr/>
              </a:pPr>
              <a:r>
                <a:rPr lang="zh-CN" altLang="zh-CN" kern="0" noProof="1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栖息地破坏后</a:t>
              </a:r>
            </a:p>
          </p:txBody>
        </p:sp>
      </p:grpSp>
      <p:sp>
        <p:nvSpPr>
          <p:cNvPr id="14" name="流程图: 可选过程 13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9" t="1970" r="811" b="3486"/>
          <a:stretch>
            <a:fillRect/>
          </a:stretch>
        </p:blipFill>
        <p:spPr>
          <a:xfrm>
            <a:off x="564515" y="1503680"/>
            <a:ext cx="3919855" cy="3093720"/>
          </a:xfrm>
          <a:prstGeom prst="rect">
            <a:avLst/>
          </a:prstGeom>
        </p:spPr>
      </p:pic>
      <p:sp>
        <p:nvSpPr>
          <p:cNvPr id="18435" name="WordArt 3"/>
          <p:cNvSpPr/>
          <p:nvPr/>
        </p:nvSpPr>
        <p:spPr>
          <a:xfrm>
            <a:off x="936943" y="840740"/>
            <a:ext cx="2946400" cy="1031875"/>
          </a:xfrm>
          <a:prstGeom prst="rect">
            <a:avLst/>
          </a:prstGeom>
          <a:noFill/>
          <a:ln w="9525">
            <a:noFill/>
          </a:ln>
        </p:spPr>
        <p:txBody>
          <a:bodyPr wrap="none" anchor="t"/>
          <a:lstStyle/>
          <a:p>
            <a:pPr algn="ctr" eaLnBrk="0" hangingPunct="0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你感到可怕吗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 flipH="1">
            <a:off x="4507054" y="1234908"/>
            <a:ext cx="4056601" cy="3199892"/>
            <a:chOff x="1822450" y="1522413"/>
            <a:chExt cx="5675313" cy="4476750"/>
          </a:xfrm>
        </p:grpSpPr>
        <p:grpSp>
          <p:nvGrpSpPr>
            <p:cNvPr id="7" name="Group 66"/>
            <p:cNvGrpSpPr/>
            <p:nvPr/>
          </p:nvGrpSpPr>
          <p:grpSpPr bwMode="auto">
            <a:xfrm>
              <a:off x="1822450" y="1522413"/>
              <a:ext cx="5675313" cy="4476750"/>
              <a:chOff x="7" y="1078"/>
              <a:chExt cx="3575" cy="2819"/>
            </a:xfrm>
          </p:grpSpPr>
          <p:grpSp>
            <p:nvGrpSpPr>
              <p:cNvPr id="12" name="Group 47"/>
              <p:cNvGrpSpPr/>
              <p:nvPr/>
            </p:nvGrpSpPr>
            <p:grpSpPr bwMode="auto">
              <a:xfrm>
                <a:off x="532" y="2919"/>
                <a:ext cx="3050" cy="978"/>
                <a:chOff x="2605" y="2725"/>
                <a:chExt cx="2957" cy="948"/>
              </a:xfrm>
            </p:grpSpPr>
            <p:sp>
              <p:nvSpPr>
                <p:cNvPr id="26" name="Freeform 48"/>
                <p:cNvSpPr/>
                <p:nvPr/>
              </p:nvSpPr>
              <p:spPr bwMode="auto">
                <a:xfrm>
                  <a:off x="3187" y="2725"/>
                  <a:ext cx="2375" cy="504"/>
                </a:xfrm>
                <a:custGeom>
                  <a:avLst/>
                  <a:gdLst>
                    <a:gd name="T0" fmla="*/ 18717 w 1678"/>
                    <a:gd name="T1" fmla="*/ 3 h 1010"/>
                    <a:gd name="T2" fmla="*/ 15864 w 1678"/>
                    <a:gd name="T3" fmla="*/ 0 h 1010"/>
                    <a:gd name="T4" fmla="*/ 1863 w 1678"/>
                    <a:gd name="T5" fmla="*/ 2 h 1010"/>
                    <a:gd name="T6" fmla="*/ 0 w 1678"/>
                    <a:gd name="T7" fmla="*/ 2 h 1010"/>
                    <a:gd name="T8" fmla="*/ 17340 w 1678"/>
                    <a:gd name="T9" fmla="*/ 0 h 1010"/>
                    <a:gd name="T10" fmla="*/ 22904 w 1678"/>
                    <a:gd name="T11" fmla="*/ 3 h 1010"/>
                    <a:gd name="T12" fmla="*/ 18717 w 1678"/>
                    <a:gd name="T13" fmla="*/ 3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49"/>
                <p:cNvSpPr/>
                <p:nvPr/>
              </p:nvSpPr>
              <p:spPr bwMode="auto">
                <a:xfrm>
                  <a:off x="2605" y="3055"/>
                  <a:ext cx="2521" cy="618"/>
                </a:xfrm>
                <a:custGeom>
                  <a:avLst/>
                  <a:gdLst>
                    <a:gd name="T0" fmla="*/ 7838 w 1781"/>
                    <a:gd name="T1" fmla="*/ 1 h 1235"/>
                    <a:gd name="T2" fmla="*/ 9816 w 1781"/>
                    <a:gd name="T3" fmla="*/ 4 h 1235"/>
                    <a:gd name="T4" fmla="*/ 24550 w 1781"/>
                    <a:gd name="T5" fmla="*/ 2 h 1235"/>
                    <a:gd name="T6" fmla="*/ 28696 w 1781"/>
                    <a:gd name="T7" fmla="*/ 2 h 1235"/>
                    <a:gd name="T8" fmla="*/ 7286 w 1781"/>
                    <a:gd name="T9" fmla="*/ 4 h 1235"/>
                    <a:gd name="T10" fmla="*/ 6000 w 1781"/>
                    <a:gd name="T11" fmla="*/ 0 h 1235"/>
                    <a:gd name="T12" fmla="*/ 7838 w 1781"/>
                    <a:gd name="T13" fmla="*/ 1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6" name="Group 80"/>
              <p:cNvGrpSpPr/>
              <p:nvPr/>
            </p:nvGrpSpPr>
            <p:grpSpPr bwMode="auto">
              <a:xfrm>
                <a:off x="7" y="2011"/>
                <a:ext cx="2663" cy="1818"/>
                <a:chOff x="7" y="1943"/>
                <a:chExt cx="2663" cy="1818"/>
              </a:xfrm>
            </p:grpSpPr>
            <p:sp>
              <p:nvSpPr>
                <p:cNvPr id="23" name="Freeform 51"/>
                <p:cNvSpPr/>
                <p:nvPr/>
              </p:nvSpPr>
              <p:spPr bwMode="auto">
                <a:xfrm>
                  <a:off x="7" y="1943"/>
                  <a:ext cx="2599" cy="1803"/>
                </a:xfrm>
                <a:custGeom>
                  <a:avLst/>
                  <a:gdLst>
                    <a:gd name="T0" fmla="*/ 10025 w 1781"/>
                    <a:gd name="T1" fmla="*/ 745 h 1235"/>
                    <a:gd name="T2" fmla="*/ 12527 w 1781"/>
                    <a:gd name="T3" fmla="*/ 16196 h 1235"/>
                    <a:gd name="T4" fmla="*/ 31328 w 1781"/>
                    <a:gd name="T5" fmla="*/ 7497 h 1235"/>
                    <a:gd name="T6" fmla="*/ 36630 w 1781"/>
                    <a:gd name="T7" fmla="*/ 9158 h 1235"/>
                    <a:gd name="T8" fmla="*/ 9297 w 1781"/>
                    <a:gd name="T9" fmla="*/ 20594 h 1235"/>
                    <a:gd name="T10" fmla="*/ 7651 w 1781"/>
                    <a:gd name="T11" fmla="*/ 0 h 1235"/>
                    <a:gd name="T12" fmla="*/ 10025 w 1781"/>
                    <a:gd name="T13" fmla="*/ 745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F6F6F6"/>
                    </a:gs>
                    <a:gs pos="100000">
                      <a:srgbClr val="DDDDD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52"/>
                <p:cNvSpPr/>
                <p:nvPr/>
              </p:nvSpPr>
              <p:spPr bwMode="auto">
                <a:xfrm>
                  <a:off x="755" y="2589"/>
                  <a:ext cx="1915" cy="1172"/>
                </a:xfrm>
                <a:custGeom>
                  <a:avLst/>
                  <a:gdLst>
                    <a:gd name="T0" fmla="*/ 0 w 1312"/>
                    <a:gd name="T1" fmla="*/ 12136 h 803"/>
                    <a:gd name="T2" fmla="*/ 20383 w 1312"/>
                    <a:gd name="T3" fmla="*/ 6902 h 803"/>
                    <a:gd name="T4" fmla="*/ 26093 w 1312"/>
                    <a:gd name="T5" fmla="*/ 0 h 803"/>
                    <a:gd name="T6" fmla="*/ 27029 w 1312"/>
                    <a:gd name="T7" fmla="*/ 1298 h 803"/>
                    <a:gd name="T8" fmla="*/ 8242 w 1312"/>
                    <a:gd name="T9" fmla="*/ 13966 h 803"/>
                    <a:gd name="T10" fmla="*/ 0 w 1312"/>
                    <a:gd name="T11" fmla="*/ 12136 h 80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803"/>
                    <a:gd name="T20" fmla="*/ 1312 w 1312"/>
                    <a:gd name="T21" fmla="*/ 803 h 80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803">
                      <a:moveTo>
                        <a:pt x="0" y="589"/>
                      </a:moveTo>
                      <a:cubicBezTo>
                        <a:pt x="0" y="589"/>
                        <a:pt x="399" y="803"/>
                        <a:pt x="989" y="335"/>
                      </a:cubicBezTo>
                      <a:cubicBezTo>
                        <a:pt x="1163" y="189"/>
                        <a:pt x="1267" y="0"/>
                        <a:pt x="1267" y="0"/>
                      </a:cubicBezTo>
                      <a:cubicBezTo>
                        <a:pt x="1312" y="63"/>
                        <a:pt x="1312" y="63"/>
                        <a:pt x="1312" y="63"/>
                      </a:cubicBezTo>
                      <a:cubicBezTo>
                        <a:pt x="1312" y="63"/>
                        <a:pt x="999" y="633"/>
                        <a:pt x="400" y="678"/>
                      </a:cubicBezTo>
                      <a:cubicBezTo>
                        <a:pt x="148" y="694"/>
                        <a:pt x="0" y="589"/>
                        <a:pt x="0" y="58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1C1C1"/>
                    </a:gs>
                    <a:gs pos="50000">
                      <a:srgbClr val="B2B2B2"/>
                    </a:gs>
                    <a:gs pos="100000">
                      <a:srgbClr val="C1C1C1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53"/>
                <p:cNvSpPr/>
                <p:nvPr/>
              </p:nvSpPr>
              <p:spPr bwMode="auto">
                <a:xfrm>
                  <a:off x="419" y="1996"/>
                  <a:ext cx="389" cy="1042"/>
                </a:xfrm>
                <a:custGeom>
                  <a:avLst/>
                  <a:gdLst>
                    <a:gd name="T0" fmla="*/ 4168 w 267"/>
                    <a:gd name="T1" fmla="*/ 0 h 714"/>
                    <a:gd name="T2" fmla="*/ 5297 w 267"/>
                    <a:gd name="T3" fmla="*/ 1035 h 714"/>
                    <a:gd name="T4" fmla="*/ 5361 w 267"/>
                    <a:gd name="T5" fmla="*/ 14696 h 714"/>
                    <a:gd name="T6" fmla="*/ 1773 w 267"/>
                    <a:gd name="T7" fmla="*/ 7465 h 714"/>
                    <a:gd name="T8" fmla="*/ 4168 w 267"/>
                    <a:gd name="T9" fmla="*/ 0 h 7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"/>
                    <a:gd name="T16" fmla="*/ 0 h 714"/>
                    <a:gd name="T17" fmla="*/ 267 w 267"/>
                    <a:gd name="T18" fmla="*/ 714 h 7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" h="714">
                      <a:moveTo>
                        <a:pt x="205" y="0"/>
                      </a:moveTo>
                      <a:cubicBezTo>
                        <a:pt x="205" y="0"/>
                        <a:pt x="254" y="45"/>
                        <a:pt x="261" y="50"/>
                      </a:cubicBezTo>
                      <a:cubicBezTo>
                        <a:pt x="267" y="61"/>
                        <a:pt x="0" y="424"/>
                        <a:pt x="264" y="714"/>
                      </a:cubicBezTo>
                      <a:cubicBezTo>
                        <a:pt x="69" y="593"/>
                        <a:pt x="85" y="409"/>
                        <a:pt x="87" y="363"/>
                      </a:cubicBezTo>
                      <a:cubicBezTo>
                        <a:pt x="88" y="197"/>
                        <a:pt x="205" y="0"/>
                        <a:pt x="20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B2B2B2"/>
                    </a:gs>
                    <a:gs pos="100000">
                      <a:srgbClr val="DDDDDD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" name="Group 79"/>
              <p:cNvGrpSpPr/>
              <p:nvPr/>
            </p:nvGrpSpPr>
            <p:grpSpPr bwMode="auto">
              <a:xfrm>
                <a:off x="606" y="1078"/>
                <a:ext cx="2451" cy="1570"/>
                <a:chOff x="606" y="1010"/>
                <a:chExt cx="2451" cy="1570"/>
              </a:xfrm>
            </p:grpSpPr>
            <p:sp>
              <p:nvSpPr>
                <p:cNvPr id="18" name="Freeform 55"/>
                <p:cNvSpPr/>
                <p:nvPr/>
              </p:nvSpPr>
              <p:spPr bwMode="auto">
                <a:xfrm>
                  <a:off x="606" y="1010"/>
                  <a:ext cx="2451" cy="1473"/>
                </a:xfrm>
                <a:custGeom>
                  <a:avLst/>
                  <a:gdLst>
                    <a:gd name="T0" fmla="*/ 24075 w 1678"/>
                    <a:gd name="T1" fmla="*/ 19158 h 1010"/>
                    <a:gd name="T2" fmla="*/ 20411 w 1678"/>
                    <a:gd name="T3" fmla="*/ 5169 h 1010"/>
                    <a:gd name="T4" fmla="*/ 2400 w 1678"/>
                    <a:gd name="T5" fmla="*/ 13038 h 1010"/>
                    <a:gd name="T6" fmla="*/ 0 w 1678"/>
                    <a:gd name="T7" fmla="*/ 12337 h 1010"/>
                    <a:gd name="T8" fmla="*/ 22319 w 1678"/>
                    <a:gd name="T9" fmla="*/ 1285 h 1010"/>
                    <a:gd name="T10" fmla="*/ 29469 w 1678"/>
                    <a:gd name="T11" fmla="*/ 20672 h 1010"/>
                    <a:gd name="T12" fmla="*/ 24075 w 1678"/>
                    <a:gd name="T13" fmla="*/ 19158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40000"/>
                        <a:lumOff val="60000"/>
                      </a:srgbClr>
                    </a:gs>
                    <a:gs pos="100000">
                      <a:srgbClr val="6DAA2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56"/>
                <p:cNvSpPr/>
                <p:nvPr/>
              </p:nvSpPr>
              <p:spPr bwMode="auto">
                <a:xfrm>
                  <a:off x="2683" y="1564"/>
                  <a:ext cx="261" cy="1016"/>
                </a:xfrm>
                <a:custGeom>
                  <a:avLst/>
                  <a:gdLst>
                    <a:gd name="T0" fmla="*/ 0 w 179"/>
                    <a:gd name="T1" fmla="*/ 12990 h 696"/>
                    <a:gd name="T2" fmla="*/ 859 w 179"/>
                    <a:gd name="T3" fmla="*/ 14350 h 696"/>
                    <a:gd name="T4" fmla="*/ 2849 w 179"/>
                    <a:gd name="T5" fmla="*/ 6497 h 696"/>
                    <a:gd name="T6" fmla="*/ 1866 w 179"/>
                    <a:gd name="T7" fmla="*/ 1298 h 696"/>
                    <a:gd name="T8" fmla="*/ 1305 w 179"/>
                    <a:gd name="T9" fmla="*/ 0 h 696"/>
                    <a:gd name="T10" fmla="*/ 0 w 179"/>
                    <a:gd name="T11" fmla="*/ 12990 h 6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9"/>
                    <a:gd name="T19" fmla="*/ 0 h 696"/>
                    <a:gd name="T20" fmla="*/ 179 w 179"/>
                    <a:gd name="T21" fmla="*/ 696 h 6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9" h="696">
                      <a:moveTo>
                        <a:pt x="0" y="630"/>
                      </a:moveTo>
                      <a:cubicBezTo>
                        <a:pt x="19" y="659"/>
                        <a:pt x="42" y="696"/>
                        <a:pt x="42" y="696"/>
                      </a:cubicBezTo>
                      <a:cubicBezTo>
                        <a:pt x="42" y="696"/>
                        <a:pt x="134" y="518"/>
                        <a:pt x="139" y="315"/>
                      </a:cubicBezTo>
                      <a:cubicBezTo>
                        <a:pt x="146" y="172"/>
                        <a:pt x="91" y="63"/>
                        <a:pt x="91" y="63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179" y="245"/>
                        <a:pt x="0" y="6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57"/>
                <p:cNvSpPr/>
                <p:nvPr/>
              </p:nvSpPr>
              <p:spPr bwMode="auto">
                <a:xfrm>
                  <a:off x="775" y="1187"/>
                  <a:ext cx="1606" cy="826"/>
                </a:xfrm>
                <a:custGeom>
                  <a:avLst/>
                  <a:gdLst>
                    <a:gd name="T0" fmla="*/ 17943 w 1100"/>
                    <a:gd name="T1" fmla="*/ 2712 h 565"/>
                    <a:gd name="T2" fmla="*/ 0 w 1100"/>
                    <a:gd name="T3" fmla="*/ 10753 h 565"/>
                    <a:gd name="T4" fmla="*/ 1115 w 1100"/>
                    <a:gd name="T5" fmla="*/ 11795 h 565"/>
                    <a:gd name="T6" fmla="*/ 17869 w 1100"/>
                    <a:gd name="T7" fmla="*/ 3887 h 565"/>
                    <a:gd name="T8" fmla="*/ 22716 w 1100"/>
                    <a:gd name="T9" fmla="*/ 7231 h 565"/>
                    <a:gd name="T10" fmla="*/ 17943 w 1100"/>
                    <a:gd name="T11" fmla="*/ 2712 h 56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00"/>
                    <a:gd name="T19" fmla="*/ 0 h 565"/>
                    <a:gd name="T20" fmla="*/ 1100 w 1100"/>
                    <a:gd name="T21" fmla="*/ 565 h 56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00" h="565">
                      <a:moveTo>
                        <a:pt x="869" y="130"/>
                      </a:moveTo>
                      <a:cubicBezTo>
                        <a:pt x="355" y="0"/>
                        <a:pt x="0" y="515"/>
                        <a:pt x="0" y="515"/>
                      </a:cubicBezTo>
                      <a:cubicBezTo>
                        <a:pt x="0" y="515"/>
                        <a:pt x="0" y="515"/>
                        <a:pt x="54" y="565"/>
                      </a:cubicBezTo>
                      <a:cubicBezTo>
                        <a:pt x="279" y="285"/>
                        <a:pt x="580" y="120"/>
                        <a:pt x="866" y="186"/>
                      </a:cubicBezTo>
                      <a:cubicBezTo>
                        <a:pt x="1050" y="226"/>
                        <a:pt x="1100" y="347"/>
                        <a:pt x="1100" y="347"/>
                      </a:cubicBezTo>
                      <a:cubicBezTo>
                        <a:pt x="1084" y="303"/>
                        <a:pt x="1043" y="192"/>
                        <a:pt x="869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>
                        <a:lumMod val="40000"/>
                        <a:lumOff val="60000"/>
                      </a:srgbClr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>
                        <a:lumMod val="75000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58"/>
                <p:cNvSpPr/>
                <p:nvPr/>
              </p:nvSpPr>
              <p:spPr bwMode="auto">
                <a:xfrm>
                  <a:off x="2303" y="2376"/>
                  <a:ext cx="440" cy="204"/>
                </a:xfrm>
                <a:custGeom>
                  <a:avLst/>
                  <a:gdLst>
                    <a:gd name="T0" fmla="*/ 0 w 469"/>
                    <a:gd name="T1" fmla="*/ 0 h 218"/>
                    <a:gd name="T2" fmla="*/ 243 w 469"/>
                    <a:gd name="T3" fmla="*/ 68 h 218"/>
                    <a:gd name="T4" fmla="*/ 281 w 469"/>
                    <a:gd name="T5" fmla="*/ 129 h 218"/>
                    <a:gd name="T6" fmla="*/ 44 w 469"/>
                    <a:gd name="T7" fmla="*/ 59 h 218"/>
                    <a:gd name="T8" fmla="*/ 0 w 469"/>
                    <a:gd name="T9" fmla="*/ 0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9"/>
                    <a:gd name="T16" fmla="*/ 0 h 218"/>
                    <a:gd name="T17" fmla="*/ 469 w 469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9" h="218">
                      <a:moveTo>
                        <a:pt x="0" y="0"/>
                      </a:moveTo>
                      <a:lnTo>
                        <a:pt x="404" y="115"/>
                      </a:lnTo>
                      <a:lnTo>
                        <a:pt x="469" y="218"/>
                      </a:lnTo>
                      <a:lnTo>
                        <a:pt x="73" y="1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59"/>
                <p:cNvSpPr/>
                <p:nvPr/>
              </p:nvSpPr>
              <p:spPr bwMode="auto">
                <a:xfrm>
                  <a:off x="606" y="1890"/>
                  <a:ext cx="249" cy="123"/>
                </a:xfrm>
                <a:custGeom>
                  <a:avLst/>
                  <a:gdLst>
                    <a:gd name="T0" fmla="*/ 112 w 264"/>
                    <a:gd name="T1" fmla="*/ 32 h 131"/>
                    <a:gd name="T2" fmla="*/ 165 w 264"/>
                    <a:gd name="T3" fmla="*/ 79 h 131"/>
                    <a:gd name="T4" fmla="*/ 52 w 264"/>
                    <a:gd name="T5" fmla="*/ 48 h 131"/>
                    <a:gd name="T6" fmla="*/ 0 w 264"/>
                    <a:gd name="T7" fmla="*/ 0 h 131"/>
                    <a:gd name="T8" fmla="*/ 112 w 264"/>
                    <a:gd name="T9" fmla="*/ 32 h 1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4"/>
                    <a:gd name="T16" fmla="*/ 0 h 131"/>
                    <a:gd name="T17" fmla="*/ 264 w 264"/>
                    <a:gd name="T18" fmla="*/ 131 h 1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4" h="131">
                      <a:moveTo>
                        <a:pt x="180" y="53"/>
                      </a:moveTo>
                      <a:lnTo>
                        <a:pt x="264" y="131"/>
                      </a:lnTo>
                      <a:lnTo>
                        <a:pt x="83" y="78"/>
                      </a:lnTo>
                      <a:lnTo>
                        <a:pt x="0" y="0"/>
                      </a:lnTo>
                      <a:lnTo>
                        <a:pt x="180" y="53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" name="Line 29"/>
            <p:cNvSpPr>
              <a:spLocks noChangeShapeType="1"/>
            </p:cNvSpPr>
            <p:nvPr/>
          </p:nvSpPr>
          <p:spPr bwMode="auto">
            <a:xfrm rot="21307710" flipH="1">
              <a:off x="3554769" y="3986190"/>
              <a:ext cx="465138" cy="627062"/>
            </a:xfrm>
            <a:prstGeom prst="line">
              <a:avLst/>
            </a:prstGeom>
            <a:noFill/>
            <a:ln w="76200">
              <a:solidFill>
                <a:srgbClr val="77777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Line 30"/>
            <p:cNvSpPr>
              <a:spLocks noChangeShapeType="1"/>
            </p:cNvSpPr>
            <p:nvPr/>
          </p:nvSpPr>
          <p:spPr bwMode="auto">
            <a:xfrm rot="21307710" flipV="1">
              <a:off x="4469169" y="2439965"/>
              <a:ext cx="392113" cy="584200"/>
            </a:xfrm>
            <a:prstGeom prst="line">
              <a:avLst/>
            </a:prstGeom>
            <a:noFill/>
            <a:ln w="76200">
              <a:solidFill>
                <a:srgbClr val="27588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31"/>
            <p:cNvSpPr txBox="1">
              <a:spLocks noChangeArrowheads="1"/>
            </p:cNvSpPr>
            <p:nvPr/>
          </p:nvSpPr>
          <p:spPr bwMode="auto">
            <a:xfrm>
              <a:off x="3172233" y="3205140"/>
              <a:ext cx="2174767" cy="51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801370">
                <a:defRPr/>
              </a:pPr>
              <a:r>
                <a:rPr lang="zh-CN" altLang="zh-CN" kern="0" noProof="1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栖息地破坏后</a:t>
              </a:r>
            </a:p>
          </p:txBody>
        </p:sp>
      </p:grpSp>
      <p:sp>
        <p:nvSpPr>
          <p:cNvPr id="14" name="流程图: 可选过程 13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5330" y="1576070"/>
            <a:ext cx="3787775" cy="25984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1394460" y="890270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明天我们吃什么？</a:t>
            </a: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 flipH="1">
            <a:off x="4507054" y="1234908"/>
            <a:ext cx="4056601" cy="3199892"/>
            <a:chOff x="1822450" y="1522413"/>
            <a:chExt cx="5675313" cy="4476750"/>
          </a:xfrm>
        </p:grpSpPr>
        <p:grpSp>
          <p:nvGrpSpPr>
            <p:cNvPr id="7" name="Group 66"/>
            <p:cNvGrpSpPr/>
            <p:nvPr/>
          </p:nvGrpSpPr>
          <p:grpSpPr bwMode="auto">
            <a:xfrm>
              <a:off x="1822450" y="1522413"/>
              <a:ext cx="5675313" cy="4476750"/>
              <a:chOff x="7" y="1078"/>
              <a:chExt cx="3575" cy="2819"/>
            </a:xfrm>
          </p:grpSpPr>
          <p:grpSp>
            <p:nvGrpSpPr>
              <p:cNvPr id="12" name="Group 47"/>
              <p:cNvGrpSpPr/>
              <p:nvPr/>
            </p:nvGrpSpPr>
            <p:grpSpPr bwMode="auto">
              <a:xfrm>
                <a:off x="532" y="2919"/>
                <a:ext cx="3050" cy="978"/>
                <a:chOff x="2605" y="2725"/>
                <a:chExt cx="2957" cy="948"/>
              </a:xfrm>
            </p:grpSpPr>
            <p:sp>
              <p:nvSpPr>
                <p:cNvPr id="26" name="Freeform 48"/>
                <p:cNvSpPr/>
                <p:nvPr/>
              </p:nvSpPr>
              <p:spPr bwMode="auto">
                <a:xfrm>
                  <a:off x="3187" y="2725"/>
                  <a:ext cx="2375" cy="504"/>
                </a:xfrm>
                <a:custGeom>
                  <a:avLst/>
                  <a:gdLst>
                    <a:gd name="T0" fmla="*/ 18717 w 1678"/>
                    <a:gd name="T1" fmla="*/ 3 h 1010"/>
                    <a:gd name="T2" fmla="*/ 15864 w 1678"/>
                    <a:gd name="T3" fmla="*/ 0 h 1010"/>
                    <a:gd name="T4" fmla="*/ 1863 w 1678"/>
                    <a:gd name="T5" fmla="*/ 2 h 1010"/>
                    <a:gd name="T6" fmla="*/ 0 w 1678"/>
                    <a:gd name="T7" fmla="*/ 2 h 1010"/>
                    <a:gd name="T8" fmla="*/ 17340 w 1678"/>
                    <a:gd name="T9" fmla="*/ 0 h 1010"/>
                    <a:gd name="T10" fmla="*/ 22904 w 1678"/>
                    <a:gd name="T11" fmla="*/ 3 h 1010"/>
                    <a:gd name="T12" fmla="*/ 18717 w 1678"/>
                    <a:gd name="T13" fmla="*/ 3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49"/>
                <p:cNvSpPr/>
                <p:nvPr/>
              </p:nvSpPr>
              <p:spPr bwMode="auto">
                <a:xfrm>
                  <a:off x="2605" y="3055"/>
                  <a:ext cx="2521" cy="618"/>
                </a:xfrm>
                <a:custGeom>
                  <a:avLst/>
                  <a:gdLst>
                    <a:gd name="T0" fmla="*/ 7838 w 1781"/>
                    <a:gd name="T1" fmla="*/ 1 h 1235"/>
                    <a:gd name="T2" fmla="*/ 9816 w 1781"/>
                    <a:gd name="T3" fmla="*/ 4 h 1235"/>
                    <a:gd name="T4" fmla="*/ 24550 w 1781"/>
                    <a:gd name="T5" fmla="*/ 2 h 1235"/>
                    <a:gd name="T6" fmla="*/ 28696 w 1781"/>
                    <a:gd name="T7" fmla="*/ 2 h 1235"/>
                    <a:gd name="T8" fmla="*/ 7286 w 1781"/>
                    <a:gd name="T9" fmla="*/ 4 h 1235"/>
                    <a:gd name="T10" fmla="*/ 6000 w 1781"/>
                    <a:gd name="T11" fmla="*/ 0 h 1235"/>
                    <a:gd name="T12" fmla="*/ 7838 w 1781"/>
                    <a:gd name="T13" fmla="*/ 1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6" name="Group 80"/>
              <p:cNvGrpSpPr/>
              <p:nvPr/>
            </p:nvGrpSpPr>
            <p:grpSpPr bwMode="auto">
              <a:xfrm>
                <a:off x="7" y="2011"/>
                <a:ext cx="2663" cy="1818"/>
                <a:chOff x="7" y="1943"/>
                <a:chExt cx="2663" cy="1818"/>
              </a:xfrm>
            </p:grpSpPr>
            <p:sp>
              <p:nvSpPr>
                <p:cNvPr id="23" name="Freeform 51"/>
                <p:cNvSpPr/>
                <p:nvPr/>
              </p:nvSpPr>
              <p:spPr bwMode="auto">
                <a:xfrm>
                  <a:off x="7" y="1943"/>
                  <a:ext cx="2599" cy="1803"/>
                </a:xfrm>
                <a:custGeom>
                  <a:avLst/>
                  <a:gdLst>
                    <a:gd name="T0" fmla="*/ 10025 w 1781"/>
                    <a:gd name="T1" fmla="*/ 745 h 1235"/>
                    <a:gd name="T2" fmla="*/ 12527 w 1781"/>
                    <a:gd name="T3" fmla="*/ 16196 h 1235"/>
                    <a:gd name="T4" fmla="*/ 31328 w 1781"/>
                    <a:gd name="T5" fmla="*/ 7497 h 1235"/>
                    <a:gd name="T6" fmla="*/ 36630 w 1781"/>
                    <a:gd name="T7" fmla="*/ 9158 h 1235"/>
                    <a:gd name="T8" fmla="*/ 9297 w 1781"/>
                    <a:gd name="T9" fmla="*/ 20594 h 1235"/>
                    <a:gd name="T10" fmla="*/ 7651 w 1781"/>
                    <a:gd name="T11" fmla="*/ 0 h 1235"/>
                    <a:gd name="T12" fmla="*/ 10025 w 1781"/>
                    <a:gd name="T13" fmla="*/ 745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F6F6F6"/>
                    </a:gs>
                    <a:gs pos="100000">
                      <a:srgbClr val="DDDDD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52"/>
                <p:cNvSpPr/>
                <p:nvPr/>
              </p:nvSpPr>
              <p:spPr bwMode="auto">
                <a:xfrm>
                  <a:off x="755" y="2589"/>
                  <a:ext cx="1915" cy="1172"/>
                </a:xfrm>
                <a:custGeom>
                  <a:avLst/>
                  <a:gdLst>
                    <a:gd name="T0" fmla="*/ 0 w 1312"/>
                    <a:gd name="T1" fmla="*/ 12136 h 803"/>
                    <a:gd name="T2" fmla="*/ 20383 w 1312"/>
                    <a:gd name="T3" fmla="*/ 6902 h 803"/>
                    <a:gd name="T4" fmla="*/ 26093 w 1312"/>
                    <a:gd name="T5" fmla="*/ 0 h 803"/>
                    <a:gd name="T6" fmla="*/ 27029 w 1312"/>
                    <a:gd name="T7" fmla="*/ 1298 h 803"/>
                    <a:gd name="T8" fmla="*/ 8242 w 1312"/>
                    <a:gd name="T9" fmla="*/ 13966 h 803"/>
                    <a:gd name="T10" fmla="*/ 0 w 1312"/>
                    <a:gd name="T11" fmla="*/ 12136 h 80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803"/>
                    <a:gd name="T20" fmla="*/ 1312 w 1312"/>
                    <a:gd name="T21" fmla="*/ 803 h 80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803">
                      <a:moveTo>
                        <a:pt x="0" y="589"/>
                      </a:moveTo>
                      <a:cubicBezTo>
                        <a:pt x="0" y="589"/>
                        <a:pt x="399" y="803"/>
                        <a:pt x="989" y="335"/>
                      </a:cubicBezTo>
                      <a:cubicBezTo>
                        <a:pt x="1163" y="189"/>
                        <a:pt x="1267" y="0"/>
                        <a:pt x="1267" y="0"/>
                      </a:cubicBezTo>
                      <a:cubicBezTo>
                        <a:pt x="1312" y="63"/>
                        <a:pt x="1312" y="63"/>
                        <a:pt x="1312" y="63"/>
                      </a:cubicBezTo>
                      <a:cubicBezTo>
                        <a:pt x="1312" y="63"/>
                        <a:pt x="999" y="633"/>
                        <a:pt x="400" y="678"/>
                      </a:cubicBezTo>
                      <a:cubicBezTo>
                        <a:pt x="148" y="694"/>
                        <a:pt x="0" y="589"/>
                        <a:pt x="0" y="58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1C1C1"/>
                    </a:gs>
                    <a:gs pos="50000">
                      <a:srgbClr val="B2B2B2"/>
                    </a:gs>
                    <a:gs pos="100000">
                      <a:srgbClr val="C1C1C1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53"/>
                <p:cNvSpPr/>
                <p:nvPr/>
              </p:nvSpPr>
              <p:spPr bwMode="auto">
                <a:xfrm>
                  <a:off x="419" y="1996"/>
                  <a:ext cx="389" cy="1042"/>
                </a:xfrm>
                <a:custGeom>
                  <a:avLst/>
                  <a:gdLst>
                    <a:gd name="T0" fmla="*/ 4168 w 267"/>
                    <a:gd name="T1" fmla="*/ 0 h 714"/>
                    <a:gd name="T2" fmla="*/ 5297 w 267"/>
                    <a:gd name="T3" fmla="*/ 1035 h 714"/>
                    <a:gd name="T4" fmla="*/ 5361 w 267"/>
                    <a:gd name="T5" fmla="*/ 14696 h 714"/>
                    <a:gd name="T6" fmla="*/ 1773 w 267"/>
                    <a:gd name="T7" fmla="*/ 7465 h 714"/>
                    <a:gd name="T8" fmla="*/ 4168 w 267"/>
                    <a:gd name="T9" fmla="*/ 0 h 7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"/>
                    <a:gd name="T16" fmla="*/ 0 h 714"/>
                    <a:gd name="T17" fmla="*/ 267 w 267"/>
                    <a:gd name="T18" fmla="*/ 714 h 7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" h="714">
                      <a:moveTo>
                        <a:pt x="205" y="0"/>
                      </a:moveTo>
                      <a:cubicBezTo>
                        <a:pt x="205" y="0"/>
                        <a:pt x="254" y="45"/>
                        <a:pt x="261" y="50"/>
                      </a:cubicBezTo>
                      <a:cubicBezTo>
                        <a:pt x="267" y="61"/>
                        <a:pt x="0" y="424"/>
                        <a:pt x="264" y="714"/>
                      </a:cubicBezTo>
                      <a:cubicBezTo>
                        <a:pt x="69" y="593"/>
                        <a:pt x="85" y="409"/>
                        <a:pt x="87" y="363"/>
                      </a:cubicBezTo>
                      <a:cubicBezTo>
                        <a:pt x="88" y="197"/>
                        <a:pt x="205" y="0"/>
                        <a:pt x="20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B2B2B2"/>
                    </a:gs>
                    <a:gs pos="100000">
                      <a:srgbClr val="DDDDDD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" name="Group 79"/>
              <p:cNvGrpSpPr/>
              <p:nvPr/>
            </p:nvGrpSpPr>
            <p:grpSpPr bwMode="auto">
              <a:xfrm>
                <a:off x="606" y="1078"/>
                <a:ext cx="2451" cy="1570"/>
                <a:chOff x="606" y="1010"/>
                <a:chExt cx="2451" cy="1570"/>
              </a:xfrm>
            </p:grpSpPr>
            <p:sp>
              <p:nvSpPr>
                <p:cNvPr id="18" name="Freeform 55"/>
                <p:cNvSpPr/>
                <p:nvPr/>
              </p:nvSpPr>
              <p:spPr bwMode="auto">
                <a:xfrm>
                  <a:off x="606" y="1010"/>
                  <a:ext cx="2451" cy="1473"/>
                </a:xfrm>
                <a:custGeom>
                  <a:avLst/>
                  <a:gdLst>
                    <a:gd name="T0" fmla="*/ 24075 w 1678"/>
                    <a:gd name="T1" fmla="*/ 19158 h 1010"/>
                    <a:gd name="T2" fmla="*/ 20411 w 1678"/>
                    <a:gd name="T3" fmla="*/ 5169 h 1010"/>
                    <a:gd name="T4" fmla="*/ 2400 w 1678"/>
                    <a:gd name="T5" fmla="*/ 13038 h 1010"/>
                    <a:gd name="T6" fmla="*/ 0 w 1678"/>
                    <a:gd name="T7" fmla="*/ 12337 h 1010"/>
                    <a:gd name="T8" fmla="*/ 22319 w 1678"/>
                    <a:gd name="T9" fmla="*/ 1285 h 1010"/>
                    <a:gd name="T10" fmla="*/ 29469 w 1678"/>
                    <a:gd name="T11" fmla="*/ 20672 h 1010"/>
                    <a:gd name="T12" fmla="*/ 24075 w 1678"/>
                    <a:gd name="T13" fmla="*/ 19158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40000"/>
                        <a:lumOff val="60000"/>
                      </a:srgbClr>
                    </a:gs>
                    <a:gs pos="100000">
                      <a:srgbClr val="6DAA2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56"/>
                <p:cNvSpPr/>
                <p:nvPr/>
              </p:nvSpPr>
              <p:spPr bwMode="auto">
                <a:xfrm>
                  <a:off x="2683" y="1564"/>
                  <a:ext cx="261" cy="1016"/>
                </a:xfrm>
                <a:custGeom>
                  <a:avLst/>
                  <a:gdLst>
                    <a:gd name="T0" fmla="*/ 0 w 179"/>
                    <a:gd name="T1" fmla="*/ 12990 h 696"/>
                    <a:gd name="T2" fmla="*/ 859 w 179"/>
                    <a:gd name="T3" fmla="*/ 14350 h 696"/>
                    <a:gd name="T4" fmla="*/ 2849 w 179"/>
                    <a:gd name="T5" fmla="*/ 6497 h 696"/>
                    <a:gd name="T6" fmla="*/ 1866 w 179"/>
                    <a:gd name="T7" fmla="*/ 1298 h 696"/>
                    <a:gd name="T8" fmla="*/ 1305 w 179"/>
                    <a:gd name="T9" fmla="*/ 0 h 696"/>
                    <a:gd name="T10" fmla="*/ 0 w 179"/>
                    <a:gd name="T11" fmla="*/ 12990 h 6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9"/>
                    <a:gd name="T19" fmla="*/ 0 h 696"/>
                    <a:gd name="T20" fmla="*/ 179 w 179"/>
                    <a:gd name="T21" fmla="*/ 696 h 6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9" h="696">
                      <a:moveTo>
                        <a:pt x="0" y="630"/>
                      </a:moveTo>
                      <a:cubicBezTo>
                        <a:pt x="19" y="659"/>
                        <a:pt x="42" y="696"/>
                        <a:pt x="42" y="696"/>
                      </a:cubicBezTo>
                      <a:cubicBezTo>
                        <a:pt x="42" y="696"/>
                        <a:pt x="134" y="518"/>
                        <a:pt x="139" y="315"/>
                      </a:cubicBezTo>
                      <a:cubicBezTo>
                        <a:pt x="146" y="172"/>
                        <a:pt x="91" y="63"/>
                        <a:pt x="91" y="63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179" y="245"/>
                        <a:pt x="0" y="6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57"/>
                <p:cNvSpPr/>
                <p:nvPr/>
              </p:nvSpPr>
              <p:spPr bwMode="auto">
                <a:xfrm>
                  <a:off x="775" y="1187"/>
                  <a:ext cx="1606" cy="826"/>
                </a:xfrm>
                <a:custGeom>
                  <a:avLst/>
                  <a:gdLst>
                    <a:gd name="T0" fmla="*/ 17943 w 1100"/>
                    <a:gd name="T1" fmla="*/ 2712 h 565"/>
                    <a:gd name="T2" fmla="*/ 0 w 1100"/>
                    <a:gd name="T3" fmla="*/ 10753 h 565"/>
                    <a:gd name="T4" fmla="*/ 1115 w 1100"/>
                    <a:gd name="T5" fmla="*/ 11795 h 565"/>
                    <a:gd name="T6" fmla="*/ 17869 w 1100"/>
                    <a:gd name="T7" fmla="*/ 3887 h 565"/>
                    <a:gd name="T8" fmla="*/ 22716 w 1100"/>
                    <a:gd name="T9" fmla="*/ 7231 h 565"/>
                    <a:gd name="T10" fmla="*/ 17943 w 1100"/>
                    <a:gd name="T11" fmla="*/ 2712 h 56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00"/>
                    <a:gd name="T19" fmla="*/ 0 h 565"/>
                    <a:gd name="T20" fmla="*/ 1100 w 1100"/>
                    <a:gd name="T21" fmla="*/ 565 h 56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00" h="565">
                      <a:moveTo>
                        <a:pt x="869" y="130"/>
                      </a:moveTo>
                      <a:cubicBezTo>
                        <a:pt x="355" y="0"/>
                        <a:pt x="0" y="515"/>
                        <a:pt x="0" y="515"/>
                      </a:cubicBezTo>
                      <a:cubicBezTo>
                        <a:pt x="0" y="515"/>
                        <a:pt x="0" y="515"/>
                        <a:pt x="54" y="565"/>
                      </a:cubicBezTo>
                      <a:cubicBezTo>
                        <a:pt x="279" y="285"/>
                        <a:pt x="580" y="120"/>
                        <a:pt x="866" y="186"/>
                      </a:cubicBezTo>
                      <a:cubicBezTo>
                        <a:pt x="1050" y="226"/>
                        <a:pt x="1100" y="347"/>
                        <a:pt x="1100" y="347"/>
                      </a:cubicBezTo>
                      <a:cubicBezTo>
                        <a:pt x="1084" y="303"/>
                        <a:pt x="1043" y="192"/>
                        <a:pt x="869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>
                        <a:lumMod val="40000"/>
                        <a:lumOff val="60000"/>
                      </a:srgbClr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>
                        <a:lumMod val="75000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58"/>
                <p:cNvSpPr/>
                <p:nvPr/>
              </p:nvSpPr>
              <p:spPr bwMode="auto">
                <a:xfrm>
                  <a:off x="2303" y="2376"/>
                  <a:ext cx="440" cy="204"/>
                </a:xfrm>
                <a:custGeom>
                  <a:avLst/>
                  <a:gdLst>
                    <a:gd name="T0" fmla="*/ 0 w 469"/>
                    <a:gd name="T1" fmla="*/ 0 h 218"/>
                    <a:gd name="T2" fmla="*/ 243 w 469"/>
                    <a:gd name="T3" fmla="*/ 68 h 218"/>
                    <a:gd name="T4" fmla="*/ 281 w 469"/>
                    <a:gd name="T5" fmla="*/ 129 h 218"/>
                    <a:gd name="T6" fmla="*/ 44 w 469"/>
                    <a:gd name="T7" fmla="*/ 59 h 218"/>
                    <a:gd name="T8" fmla="*/ 0 w 469"/>
                    <a:gd name="T9" fmla="*/ 0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9"/>
                    <a:gd name="T16" fmla="*/ 0 h 218"/>
                    <a:gd name="T17" fmla="*/ 469 w 469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9" h="218">
                      <a:moveTo>
                        <a:pt x="0" y="0"/>
                      </a:moveTo>
                      <a:lnTo>
                        <a:pt x="404" y="115"/>
                      </a:lnTo>
                      <a:lnTo>
                        <a:pt x="469" y="218"/>
                      </a:lnTo>
                      <a:lnTo>
                        <a:pt x="73" y="1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59"/>
                <p:cNvSpPr/>
                <p:nvPr/>
              </p:nvSpPr>
              <p:spPr bwMode="auto">
                <a:xfrm>
                  <a:off x="606" y="1890"/>
                  <a:ext cx="249" cy="123"/>
                </a:xfrm>
                <a:custGeom>
                  <a:avLst/>
                  <a:gdLst>
                    <a:gd name="T0" fmla="*/ 112 w 264"/>
                    <a:gd name="T1" fmla="*/ 32 h 131"/>
                    <a:gd name="T2" fmla="*/ 165 w 264"/>
                    <a:gd name="T3" fmla="*/ 79 h 131"/>
                    <a:gd name="T4" fmla="*/ 52 w 264"/>
                    <a:gd name="T5" fmla="*/ 48 h 131"/>
                    <a:gd name="T6" fmla="*/ 0 w 264"/>
                    <a:gd name="T7" fmla="*/ 0 h 131"/>
                    <a:gd name="T8" fmla="*/ 112 w 264"/>
                    <a:gd name="T9" fmla="*/ 32 h 1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4"/>
                    <a:gd name="T16" fmla="*/ 0 h 131"/>
                    <a:gd name="T17" fmla="*/ 264 w 264"/>
                    <a:gd name="T18" fmla="*/ 131 h 1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4" h="131">
                      <a:moveTo>
                        <a:pt x="180" y="53"/>
                      </a:moveTo>
                      <a:lnTo>
                        <a:pt x="264" y="131"/>
                      </a:lnTo>
                      <a:lnTo>
                        <a:pt x="83" y="78"/>
                      </a:lnTo>
                      <a:lnTo>
                        <a:pt x="0" y="0"/>
                      </a:lnTo>
                      <a:lnTo>
                        <a:pt x="180" y="53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" name="Line 29"/>
            <p:cNvSpPr>
              <a:spLocks noChangeShapeType="1"/>
            </p:cNvSpPr>
            <p:nvPr/>
          </p:nvSpPr>
          <p:spPr bwMode="auto">
            <a:xfrm rot="21307710" flipH="1">
              <a:off x="3554769" y="3986190"/>
              <a:ext cx="465138" cy="627062"/>
            </a:xfrm>
            <a:prstGeom prst="line">
              <a:avLst/>
            </a:prstGeom>
            <a:noFill/>
            <a:ln w="76200">
              <a:solidFill>
                <a:srgbClr val="77777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Line 30"/>
            <p:cNvSpPr>
              <a:spLocks noChangeShapeType="1"/>
            </p:cNvSpPr>
            <p:nvPr/>
          </p:nvSpPr>
          <p:spPr bwMode="auto">
            <a:xfrm rot="21307710" flipV="1">
              <a:off x="4469169" y="2439965"/>
              <a:ext cx="392113" cy="584200"/>
            </a:xfrm>
            <a:prstGeom prst="line">
              <a:avLst/>
            </a:prstGeom>
            <a:noFill/>
            <a:ln w="76200">
              <a:solidFill>
                <a:srgbClr val="27588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31"/>
            <p:cNvSpPr txBox="1">
              <a:spLocks noChangeArrowheads="1"/>
            </p:cNvSpPr>
            <p:nvPr/>
          </p:nvSpPr>
          <p:spPr bwMode="auto">
            <a:xfrm>
              <a:off x="3172233" y="3205140"/>
              <a:ext cx="2174767" cy="51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801370">
                <a:defRPr/>
              </a:pPr>
              <a:r>
                <a:rPr lang="zh-CN" altLang="zh-CN" kern="0" noProof="1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栖息地破坏后</a:t>
              </a:r>
            </a:p>
          </p:txBody>
        </p:sp>
      </p:grpSp>
      <p:sp>
        <p:nvSpPr>
          <p:cNvPr id="14" name="流程图: 可选过程 13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过度放牧"/>
          <p:cNvPicPr>
            <a:picLocks noGrp="1" noRot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2980" y="1134110"/>
            <a:ext cx="3348990" cy="3143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51660" y="63881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过度放牧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/>
        </p:nvGrpSpPr>
        <p:grpSpPr>
          <a:xfrm flipH="1">
            <a:off x="4507054" y="1234908"/>
            <a:ext cx="4056601" cy="3199892"/>
            <a:chOff x="1822450" y="1522413"/>
            <a:chExt cx="5675313" cy="4476750"/>
          </a:xfrm>
        </p:grpSpPr>
        <p:grpSp>
          <p:nvGrpSpPr>
            <p:cNvPr id="7" name="Group 66"/>
            <p:cNvGrpSpPr/>
            <p:nvPr/>
          </p:nvGrpSpPr>
          <p:grpSpPr bwMode="auto">
            <a:xfrm>
              <a:off x="1822450" y="1522413"/>
              <a:ext cx="5675313" cy="4476750"/>
              <a:chOff x="7" y="1078"/>
              <a:chExt cx="3575" cy="2819"/>
            </a:xfrm>
          </p:grpSpPr>
          <p:grpSp>
            <p:nvGrpSpPr>
              <p:cNvPr id="12" name="Group 47"/>
              <p:cNvGrpSpPr/>
              <p:nvPr/>
            </p:nvGrpSpPr>
            <p:grpSpPr bwMode="auto">
              <a:xfrm>
                <a:off x="532" y="2919"/>
                <a:ext cx="3050" cy="978"/>
                <a:chOff x="2605" y="2725"/>
                <a:chExt cx="2957" cy="948"/>
              </a:xfrm>
            </p:grpSpPr>
            <p:sp>
              <p:nvSpPr>
                <p:cNvPr id="26" name="Freeform 48"/>
                <p:cNvSpPr/>
                <p:nvPr/>
              </p:nvSpPr>
              <p:spPr bwMode="auto">
                <a:xfrm>
                  <a:off x="3187" y="2725"/>
                  <a:ext cx="2375" cy="504"/>
                </a:xfrm>
                <a:custGeom>
                  <a:avLst/>
                  <a:gdLst>
                    <a:gd name="T0" fmla="*/ 18717 w 1678"/>
                    <a:gd name="T1" fmla="*/ 3 h 1010"/>
                    <a:gd name="T2" fmla="*/ 15864 w 1678"/>
                    <a:gd name="T3" fmla="*/ 0 h 1010"/>
                    <a:gd name="T4" fmla="*/ 1863 w 1678"/>
                    <a:gd name="T5" fmla="*/ 2 h 1010"/>
                    <a:gd name="T6" fmla="*/ 0 w 1678"/>
                    <a:gd name="T7" fmla="*/ 2 h 1010"/>
                    <a:gd name="T8" fmla="*/ 17340 w 1678"/>
                    <a:gd name="T9" fmla="*/ 0 h 1010"/>
                    <a:gd name="T10" fmla="*/ 22904 w 1678"/>
                    <a:gd name="T11" fmla="*/ 3 h 1010"/>
                    <a:gd name="T12" fmla="*/ 18717 w 1678"/>
                    <a:gd name="T13" fmla="*/ 3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49"/>
                <p:cNvSpPr/>
                <p:nvPr/>
              </p:nvSpPr>
              <p:spPr bwMode="auto">
                <a:xfrm>
                  <a:off x="2605" y="3055"/>
                  <a:ext cx="2521" cy="618"/>
                </a:xfrm>
                <a:custGeom>
                  <a:avLst/>
                  <a:gdLst>
                    <a:gd name="T0" fmla="*/ 7838 w 1781"/>
                    <a:gd name="T1" fmla="*/ 1 h 1235"/>
                    <a:gd name="T2" fmla="*/ 9816 w 1781"/>
                    <a:gd name="T3" fmla="*/ 4 h 1235"/>
                    <a:gd name="T4" fmla="*/ 24550 w 1781"/>
                    <a:gd name="T5" fmla="*/ 2 h 1235"/>
                    <a:gd name="T6" fmla="*/ 28696 w 1781"/>
                    <a:gd name="T7" fmla="*/ 2 h 1235"/>
                    <a:gd name="T8" fmla="*/ 7286 w 1781"/>
                    <a:gd name="T9" fmla="*/ 4 h 1235"/>
                    <a:gd name="T10" fmla="*/ 6000 w 1781"/>
                    <a:gd name="T11" fmla="*/ 0 h 1235"/>
                    <a:gd name="T12" fmla="*/ 7838 w 1781"/>
                    <a:gd name="T13" fmla="*/ 1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solidFill>
                  <a:srgbClr val="B4B4B4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6" name="Group 80"/>
              <p:cNvGrpSpPr/>
              <p:nvPr/>
            </p:nvGrpSpPr>
            <p:grpSpPr bwMode="auto">
              <a:xfrm>
                <a:off x="7" y="2011"/>
                <a:ext cx="2663" cy="1818"/>
                <a:chOff x="7" y="1943"/>
                <a:chExt cx="2663" cy="1818"/>
              </a:xfrm>
            </p:grpSpPr>
            <p:sp>
              <p:nvSpPr>
                <p:cNvPr id="23" name="Freeform 51"/>
                <p:cNvSpPr/>
                <p:nvPr/>
              </p:nvSpPr>
              <p:spPr bwMode="auto">
                <a:xfrm>
                  <a:off x="7" y="1943"/>
                  <a:ext cx="2599" cy="1803"/>
                </a:xfrm>
                <a:custGeom>
                  <a:avLst/>
                  <a:gdLst>
                    <a:gd name="T0" fmla="*/ 10025 w 1781"/>
                    <a:gd name="T1" fmla="*/ 745 h 1235"/>
                    <a:gd name="T2" fmla="*/ 12527 w 1781"/>
                    <a:gd name="T3" fmla="*/ 16196 h 1235"/>
                    <a:gd name="T4" fmla="*/ 31328 w 1781"/>
                    <a:gd name="T5" fmla="*/ 7497 h 1235"/>
                    <a:gd name="T6" fmla="*/ 36630 w 1781"/>
                    <a:gd name="T7" fmla="*/ 9158 h 1235"/>
                    <a:gd name="T8" fmla="*/ 9297 w 1781"/>
                    <a:gd name="T9" fmla="*/ 20594 h 1235"/>
                    <a:gd name="T10" fmla="*/ 7651 w 1781"/>
                    <a:gd name="T11" fmla="*/ 0 h 1235"/>
                    <a:gd name="T12" fmla="*/ 10025 w 1781"/>
                    <a:gd name="T13" fmla="*/ 745 h 12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1"/>
                    <a:gd name="T22" fmla="*/ 0 h 1235"/>
                    <a:gd name="T23" fmla="*/ 1781 w 1781"/>
                    <a:gd name="T24" fmla="*/ 1235 h 12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1" h="1235">
                      <a:moveTo>
                        <a:pt x="487" y="36"/>
                      </a:moveTo>
                      <a:cubicBezTo>
                        <a:pt x="412" y="169"/>
                        <a:pt x="208" y="597"/>
                        <a:pt x="609" y="785"/>
                      </a:cubicBezTo>
                      <a:cubicBezTo>
                        <a:pt x="830" y="873"/>
                        <a:pt x="1204" y="807"/>
                        <a:pt x="1523" y="363"/>
                      </a:cubicBezTo>
                      <a:cubicBezTo>
                        <a:pt x="1586" y="379"/>
                        <a:pt x="1709" y="419"/>
                        <a:pt x="1781" y="444"/>
                      </a:cubicBezTo>
                      <a:cubicBezTo>
                        <a:pt x="1502" y="949"/>
                        <a:pt x="806" y="1235"/>
                        <a:pt x="452" y="998"/>
                      </a:cubicBezTo>
                      <a:cubicBezTo>
                        <a:pt x="0" y="701"/>
                        <a:pt x="278" y="135"/>
                        <a:pt x="372" y="0"/>
                      </a:cubicBezTo>
                      <a:cubicBezTo>
                        <a:pt x="430" y="17"/>
                        <a:pt x="411" y="11"/>
                        <a:pt x="487" y="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F6F6F6"/>
                    </a:gs>
                    <a:gs pos="100000">
                      <a:srgbClr val="DDDDD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52"/>
                <p:cNvSpPr/>
                <p:nvPr/>
              </p:nvSpPr>
              <p:spPr bwMode="auto">
                <a:xfrm>
                  <a:off x="755" y="2589"/>
                  <a:ext cx="1915" cy="1172"/>
                </a:xfrm>
                <a:custGeom>
                  <a:avLst/>
                  <a:gdLst>
                    <a:gd name="T0" fmla="*/ 0 w 1312"/>
                    <a:gd name="T1" fmla="*/ 12136 h 803"/>
                    <a:gd name="T2" fmla="*/ 20383 w 1312"/>
                    <a:gd name="T3" fmla="*/ 6902 h 803"/>
                    <a:gd name="T4" fmla="*/ 26093 w 1312"/>
                    <a:gd name="T5" fmla="*/ 0 h 803"/>
                    <a:gd name="T6" fmla="*/ 27029 w 1312"/>
                    <a:gd name="T7" fmla="*/ 1298 h 803"/>
                    <a:gd name="T8" fmla="*/ 8242 w 1312"/>
                    <a:gd name="T9" fmla="*/ 13966 h 803"/>
                    <a:gd name="T10" fmla="*/ 0 w 1312"/>
                    <a:gd name="T11" fmla="*/ 12136 h 80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12"/>
                    <a:gd name="T19" fmla="*/ 0 h 803"/>
                    <a:gd name="T20" fmla="*/ 1312 w 1312"/>
                    <a:gd name="T21" fmla="*/ 803 h 80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12" h="803">
                      <a:moveTo>
                        <a:pt x="0" y="589"/>
                      </a:moveTo>
                      <a:cubicBezTo>
                        <a:pt x="0" y="589"/>
                        <a:pt x="399" y="803"/>
                        <a:pt x="989" y="335"/>
                      </a:cubicBezTo>
                      <a:cubicBezTo>
                        <a:pt x="1163" y="189"/>
                        <a:pt x="1267" y="0"/>
                        <a:pt x="1267" y="0"/>
                      </a:cubicBezTo>
                      <a:cubicBezTo>
                        <a:pt x="1312" y="63"/>
                        <a:pt x="1312" y="63"/>
                        <a:pt x="1312" y="63"/>
                      </a:cubicBezTo>
                      <a:cubicBezTo>
                        <a:pt x="1312" y="63"/>
                        <a:pt x="999" y="633"/>
                        <a:pt x="400" y="678"/>
                      </a:cubicBezTo>
                      <a:cubicBezTo>
                        <a:pt x="148" y="694"/>
                        <a:pt x="0" y="589"/>
                        <a:pt x="0" y="589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C1C1C1"/>
                    </a:gs>
                    <a:gs pos="50000">
                      <a:srgbClr val="B2B2B2"/>
                    </a:gs>
                    <a:gs pos="100000">
                      <a:srgbClr val="C1C1C1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53"/>
                <p:cNvSpPr/>
                <p:nvPr/>
              </p:nvSpPr>
              <p:spPr bwMode="auto">
                <a:xfrm>
                  <a:off x="419" y="1996"/>
                  <a:ext cx="389" cy="1042"/>
                </a:xfrm>
                <a:custGeom>
                  <a:avLst/>
                  <a:gdLst>
                    <a:gd name="T0" fmla="*/ 4168 w 267"/>
                    <a:gd name="T1" fmla="*/ 0 h 714"/>
                    <a:gd name="T2" fmla="*/ 5297 w 267"/>
                    <a:gd name="T3" fmla="*/ 1035 h 714"/>
                    <a:gd name="T4" fmla="*/ 5361 w 267"/>
                    <a:gd name="T5" fmla="*/ 14696 h 714"/>
                    <a:gd name="T6" fmla="*/ 1773 w 267"/>
                    <a:gd name="T7" fmla="*/ 7465 h 714"/>
                    <a:gd name="T8" fmla="*/ 4168 w 267"/>
                    <a:gd name="T9" fmla="*/ 0 h 7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"/>
                    <a:gd name="T16" fmla="*/ 0 h 714"/>
                    <a:gd name="T17" fmla="*/ 267 w 267"/>
                    <a:gd name="T18" fmla="*/ 714 h 7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" h="714">
                      <a:moveTo>
                        <a:pt x="205" y="0"/>
                      </a:moveTo>
                      <a:cubicBezTo>
                        <a:pt x="205" y="0"/>
                        <a:pt x="254" y="45"/>
                        <a:pt x="261" y="50"/>
                      </a:cubicBezTo>
                      <a:cubicBezTo>
                        <a:pt x="267" y="61"/>
                        <a:pt x="0" y="424"/>
                        <a:pt x="264" y="714"/>
                      </a:cubicBezTo>
                      <a:cubicBezTo>
                        <a:pt x="69" y="593"/>
                        <a:pt x="85" y="409"/>
                        <a:pt x="87" y="363"/>
                      </a:cubicBezTo>
                      <a:cubicBezTo>
                        <a:pt x="88" y="197"/>
                        <a:pt x="205" y="0"/>
                        <a:pt x="205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50000">
                      <a:srgbClr val="B2B2B2"/>
                    </a:gs>
                    <a:gs pos="100000">
                      <a:srgbClr val="DDDDDD"/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" name="Group 79"/>
              <p:cNvGrpSpPr/>
              <p:nvPr/>
            </p:nvGrpSpPr>
            <p:grpSpPr bwMode="auto">
              <a:xfrm>
                <a:off x="606" y="1078"/>
                <a:ext cx="2451" cy="1570"/>
                <a:chOff x="606" y="1010"/>
                <a:chExt cx="2451" cy="1570"/>
              </a:xfrm>
            </p:grpSpPr>
            <p:sp>
              <p:nvSpPr>
                <p:cNvPr id="18" name="Freeform 55"/>
                <p:cNvSpPr/>
                <p:nvPr/>
              </p:nvSpPr>
              <p:spPr bwMode="auto">
                <a:xfrm>
                  <a:off x="606" y="1010"/>
                  <a:ext cx="2451" cy="1473"/>
                </a:xfrm>
                <a:custGeom>
                  <a:avLst/>
                  <a:gdLst>
                    <a:gd name="T0" fmla="*/ 24075 w 1678"/>
                    <a:gd name="T1" fmla="*/ 19158 h 1010"/>
                    <a:gd name="T2" fmla="*/ 20411 w 1678"/>
                    <a:gd name="T3" fmla="*/ 5169 h 1010"/>
                    <a:gd name="T4" fmla="*/ 2400 w 1678"/>
                    <a:gd name="T5" fmla="*/ 13038 h 1010"/>
                    <a:gd name="T6" fmla="*/ 0 w 1678"/>
                    <a:gd name="T7" fmla="*/ 12337 h 1010"/>
                    <a:gd name="T8" fmla="*/ 22319 w 1678"/>
                    <a:gd name="T9" fmla="*/ 1285 h 1010"/>
                    <a:gd name="T10" fmla="*/ 29469 w 1678"/>
                    <a:gd name="T11" fmla="*/ 20672 h 1010"/>
                    <a:gd name="T12" fmla="*/ 24075 w 1678"/>
                    <a:gd name="T13" fmla="*/ 19158 h 10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678"/>
                    <a:gd name="T22" fmla="*/ 0 h 1010"/>
                    <a:gd name="T23" fmla="*/ 1678 w 1678"/>
                    <a:gd name="T24" fmla="*/ 1010 h 10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678" h="1010">
                      <a:moveTo>
                        <a:pt x="1162" y="936"/>
                      </a:moveTo>
                      <a:cubicBezTo>
                        <a:pt x="1222" y="836"/>
                        <a:pt x="1371" y="388"/>
                        <a:pt x="985" y="252"/>
                      </a:cubicBezTo>
                      <a:cubicBezTo>
                        <a:pt x="471" y="122"/>
                        <a:pt x="116" y="637"/>
                        <a:pt x="116" y="637"/>
                      </a:cubicBezTo>
                      <a:cubicBezTo>
                        <a:pt x="116" y="637"/>
                        <a:pt x="116" y="637"/>
                        <a:pt x="0" y="603"/>
                      </a:cubicBezTo>
                      <a:cubicBezTo>
                        <a:pt x="272" y="215"/>
                        <a:pt x="727" y="0"/>
                        <a:pt x="1077" y="63"/>
                      </a:cubicBezTo>
                      <a:cubicBezTo>
                        <a:pt x="1416" y="123"/>
                        <a:pt x="1678" y="452"/>
                        <a:pt x="1422" y="1010"/>
                      </a:cubicBezTo>
                      <a:cubicBezTo>
                        <a:pt x="1357" y="994"/>
                        <a:pt x="1209" y="950"/>
                        <a:pt x="1162" y="93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40000"/>
                        <a:lumOff val="60000"/>
                      </a:srgbClr>
                    </a:gs>
                    <a:gs pos="100000">
                      <a:srgbClr val="6DAA2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Freeform 56"/>
                <p:cNvSpPr/>
                <p:nvPr/>
              </p:nvSpPr>
              <p:spPr bwMode="auto">
                <a:xfrm>
                  <a:off x="2683" y="1564"/>
                  <a:ext cx="261" cy="1016"/>
                </a:xfrm>
                <a:custGeom>
                  <a:avLst/>
                  <a:gdLst>
                    <a:gd name="T0" fmla="*/ 0 w 179"/>
                    <a:gd name="T1" fmla="*/ 12990 h 696"/>
                    <a:gd name="T2" fmla="*/ 859 w 179"/>
                    <a:gd name="T3" fmla="*/ 14350 h 696"/>
                    <a:gd name="T4" fmla="*/ 2849 w 179"/>
                    <a:gd name="T5" fmla="*/ 6497 h 696"/>
                    <a:gd name="T6" fmla="*/ 1866 w 179"/>
                    <a:gd name="T7" fmla="*/ 1298 h 696"/>
                    <a:gd name="T8" fmla="*/ 1305 w 179"/>
                    <a:gd name="T9" fmla="*/ 0 h 696"/>
                    <a:gd name="T10" fmla="*/ 0 w 179"/>
                    <a:gd name="T11" fmla="*/ 12990 h 69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79"/>
                    <a:gd name="T19" fmla="*/ 0 h 696"/>
                    <a:gd name="T20" fmla="*/ 179 w 179"/>
                    <a:gd name="T21" fmla="*/ 696 h 69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79" h="696">
                      <a:moveTo>
                        <a:pt x="0" y="630"/>
                      </a:moveTo>
                      <a:cubicBezTo>
                        <a:pt x="19" y="659"/>
                        <a:pt x="42" y="696"/>
                        <a:pt x="42" y="696"/>
                      </a:cubicBezTo>
                      <a:cubicBezTo>
                        <a:pt x="42" y="696"/>
                        <a:pt x="134" y="518"/>
                        <a:pt x="139" y="315"/>
                      </a:cubicBezTo>
                      <a:cubicBezTo>
                        <a:pt x="146" y="172"/>
                        <a:pt x="91" y="63"/>
                        <a:pt x="91" y="63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4" y="0"/>
                        <a:pt x="179" y="245"/>
                        <a:pt x="0" y="6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/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Freeform 57"/>
                <p:cNvSpPr/>
                <p:nvPr/>
              </p:nvSpPr>
              <p:spPr bwMode="auto">
                <a:xfrm>
                  <a:off x="775" y="1187"/>
                  <a:ext cx="1606" cy="826"/>
                </a:xfrm>
                <a:custGeom>
                  <a:avLst/>
                  <a:gdLst>
                    <a:gd name="T0" fmla="*/ 17943 w 1100"/>
                    <a:gd name="T1" fmla="*/ 2712 h 565"/>
                    <a:gd name="T2" fmla="*/ 0 w 1100"/>
                    <a:gd name="T3" fmla="*/ 10753 h 565"/>
                    <a:gd name="T4" fmla="*/ 1115 w 1100"/>
                    <a:gd name="T5" fmla="*/ 11795 h 565"/>
                    <a:gd name="T6" fmla="*/ 17869 w 1100"/>
                    <a:gd name="T7" fmla="*/ 3887 h 565"/>
                    <a:gd name="T8" fmla="*/ 22716 w 1100"/>
                    <a:gd name="T9" fmla="*/ 7231 h 565"/>
                    <a:gd name="T10" fmla="*/ 17943 w 1100"/>
                    <a:gd name="T11" fmla="*/ 2712 h 56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00"/>
                    <a:gd name="T19" fmla="*/ 0 h 565"/>
                    <a:gd name="T20" fmla="*/ 1100 w 1100"/>
                    <a:gd name="T21" fmla="*/ 565 h 56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00" h="565">
                      <a:moveTo>
                        <a:pt x="869" y="130"/>
                      </a:moveTo>
                      <a:cubicBezTo>
                        <a:pt x="355" y="0"/>
                        <a:pt x="0" y="515"/>
                        <a:pt x="0" y="515"/>
                      </a:cubicBezTo>
                      <a:cubicBezTo>
                        <a:pt x="0" y="515"/>
                        <a:pt x="0" y="515"/>
                        <a:pt x="54" y="565"/>
                      </a:cubicBezTo>
                      <a:cubicBezTo>
                        <a:pt x="279" y="285"/>
                        <a:pt x="580" y="120"/>
                        <a:pt x="866" y="186"/>
                      </a:cubicBezTo>
                      <a:cubicBezTo>
                        <a:pt x="1050" y="226"/>
                        <a:pt x="1100" y="347"/>
                        <a:pt x="1100" y="347"/>
                      </a:cubicBezTo>
                      <a:cubicBezTo>
                        <a:pt x="1084" y="303"/>
                        <a:pt x="1043" y="192"/>
                        <a:pt x="869" y="13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6DAA2D">
                        <a:lumMod val="40000"/>
                        <a:lumOff val="60000"/>
                      </a:srgbClr>
                    </a:gs>
                    <a:gs pos="50000">
                      <a:srgbClr val="6DAA2D">
                        <a:lumMod val="75000"/>
                      </a:srgbClr>
                    </a:gs>
                    <a:gs pos="100000">
                      <a:srgbClr val="6DAA2D">
                        <a:lumMod val="75000"/>
                      </a:srgbClr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Freeform 58"/>
                <p:cNvSpPr/>
                <p:nvPr/>
              </p:nvSpPr>
              <p:spPr bwMode="auto">
                <a:xfrm>
                  <a:off x="2303" y="2376"/>
                  <a:ext cx="440" cy="204"/>
                </a:xfrm>
                <a:custGeom>
                  <a:avLst/>
                  <a:gdLst>
                    <a:gd name="T0" fmla="*/ 0 w 469"/>
                    <a:gd name="T1" fmla="*/ 0 h 218"/>
                    <a:gd name="T2" fmla="*/ 243 w 469"/>
                    <a:gd name="T3" fmla="*/ 68 h 218"/>
                    <a:gd name="T4" fmla="*/ 281 w 469"/>
                    <a:gd name="T5" fmla="*/ 129 h 218"/>
                    <a:gd name="T6" fmla="*/ 44 w 469"/>
                    <a:gd name="T7" fmla="*/ 59 h 218"/>
                    <a:gd name="T8" fmla="*/ 0 w 469"/>
                    <a:gd name="T9" fmla="*/ 0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9"/>
                    <a:gd name="T16" fmla="*/ 0 h 218"/>
                    <a:gd name="T17" fmla="*/ 469 w 469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9" h="218">
                      <a:moveTo>
                        <a:pt x="0" y="0"/>
                      </a:moveTo>
                      <a:lnTo>
                        <a:pt x="404" y="115"/>
                      </a:lnTo>
                      <a:lnTo>
                        <a:pt x="469" y="218"/>
                      </a:lnTo>
                      <a:lnTo>
                        <a:pt x="73" y="1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Freeform 59"/>
                <p:cNvSpPr/>
                <p:nvPr/>
              </p:nvSpPr>
              <p:spPr bwMode="auto">
                <a:xfrm>
                  <a:off x="606" y="1890"/>
                  <a:ext cx="249" cy="123"/>
                </a:xfrm>
                <a:custGeom>
                  <a:avLst/>
                  <a:gdLst>
                    <a:gd name="T0" fmla="*/ 112 w 264"/>
                    <a:gd name="T1" fmla="*/ 32 h 131"/>
                    <a:gd name="T2" fmla="*/ 165 w 264"/>
                    <a:gd name="T3" fmla="*/ 79 h 131"/>
                    <a:gd name="T4" fmla="*/ 52 w 264"/>
                    <a:gd name="T5" fmla="*/ 48 h 131"/>
                    <a:gd name="T6" fmla="*/ 0 w 264"/>
                    <a:gd name="T7" fmla="*/ 0 h 131"/>
                    <a:gd name="T8" fmla="*/ 112 w 264"/>
                    <a:gd name="T9" fmla="*/ 32 h 1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4"/>
                    <a:gd name="T16" fmla="*/ 0 h 131"/>
                    <a:gd name="T17" fmla="*/ 264 w 264"/>
                    <a:gd name="T18" fmla="*/ 131 h 1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4" h="131">
                      <a:moveTo>
                        <a:pt x="180" y="53"/>
                      </a:moveTo>
                      <a:lnTo>
                        <a:pt x="264" y="131"/>
                      </a:lnTo>
                      <a:lnTo>
                        <a:pt x="83" y="78"/>
                      </a:lnTo>
                      <a:lnTo>
                        <a:pt x="0" y="0"/>
                      </a:lnTo>
                      <a:lnTo>
                        <a:pt x="180" y="53"/>
                      </a:lnTo>
                      <a:close/>
                    </a:path>
                  </a:pathLst>
                </a:custGeom>
                <a:solidFill>
                  <a:srgbClr val="6DAA2D">
                    <a:lumMod val="7500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9" name="Line 29"/>
            <p:cNvSpPr>
              <a:spLocks noChangeShapeType="1"/>
            </p:cNvSpPr>
            <p:nvPr/>
          </p:nvSpPr>
          <p:spPr bwMode="auto">
            <a:xfrm rot="21307710" flipH="1">
              <a:off x="3554769" y="3986190"/>
              <a:ext cx="465138" cy="627062"/>
            </a:xfrm>
            <a:prstGeom prst="line">
              <a:avLst/>
            </a:prstGeom>
            <a:noFill/>
            <a:ln w="76200">
              <a:solidFill>
                <a:srgbClr val="777777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Line 30"/>
            <p:cNvSpPr>
              <a:spLocks noChangeShapeType="1"/>
            </p:cNvSpPr>
            <p:nvPr/>
          </p:nvSpPr>
          <p:spPr bwMode="auto">
            <a:xfrm rot="21307710" flipV="1">
              <a:off x="4469169" y="2439965"/>
              <a:ext cx="392113" cy="584200"/>
            </a:xfrm>
            <a:prstGeom prst="line">
              <a:avLst/>
            </a:prstGeom>
            <a:noFill/>
            <a:ln w="76200">
              <a:solidFill>
                <a:srgbClr val="27588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31"/>
            <p:cNvSpPr txBox="1">
              <a:spLocks noChangeArrowheads="1"/>
            </p:cNvSpPr>
            <p:nvPr/>
          </p:nvSpPr>
          <p:spPr bwMode="auto">
            <a:xfrm>
              <a:off x="3172233" y="3205140"/>
              <a:ext cx="2174767" cy="51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801370">
                <a:defRPr/>
              </a:pPr>
              <a:r>
                <a:rPr lang="zh-CN" altLang="zh-CN" kern="0" noProof="1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栖息地破坏后</a:t>
              </a:r>
            </a:p>
          </p:txBody>
        </p:sp>
      </p:grpSp>
      <p:sp>
        <p:nvSpPr>
          <p:cNvPr id="14" name="流程图: 可选过程 13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img_image&amp;quality=80&amp;size=b9999_10000&amp;sec=150539(2)"/>
          <p:cNvPicPr>
            <a:picLocks noChangeAspect="1"/>
          </p:cNvPicPr>
          <p:nvPr/>
        </p:nvPicPr>
        <p:blipFill>
          <a:blip r:embed="rId2" cstate="print"/>
          <a:srcRect l="1510" t="1870" b="16534"/>
          <a:stretch>
            <a:fillRect/>
          </a:stretch>
        </p:blipFill>
        <p:spPr>
          <a:xfrm>
            <a:off x="1870075" y="622935"/>
            <a:ext cx="5189220" cy="4279900"/>
          </a:xfrm>
          <a:prstGeom prst="rect">
            <a:avLst/>
          </a:prstGeom>
        </p:spPr>
      </p:pic>
      <p:pic>
        <p:nvPicPr>
          <p:cNvPr id="8" name="图片 7" descr="_image&amp;quality=80&amp;size=b9999_10000&amp;sec=1505390618"/>
          <p:cNvPicPr>
            <a:picLocks noChangeAspect="1"/>
          </p:cNvPicPr>
          <p:nvPr/>
        </p:nvPicPr>
        <p:blipFill>
          <a:blip r:embed="rId3" cstate="print"/>
          <a:srcRect b="5078"/>
          <a:stretch>
            <a:fillRect/>
          </a:stretch>
        </p:blipFill>
        <p:spPr>
          <a:xfrm>
            <a:off x="913765" y="791210"/>
            <a:ext cx="7693660" cy="4111625"/>
          </a:xfrm>
          <a:prstGeom prst="rect">
            <a:avLst/>
          </a:prstGeom>
        </p:spPr>
      </p:pic>
      <p:pic>
        <p:nvPicPr>
          <p:cNvPr id="9" name="图片 8" descr="timg_image&amp;quality=80&amp;size=b9999_10000&amp;sec=1505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876" y="546259"/>
            <a:ext cx="4050983" cy="4050983"/>
          </a:xfrm>
          <a:prstGeom prst="rect">
            <a:avLst/>
          </a:prstGeom>
        </p:spPr>
      </p:pic>
      <p:pic>
        <p:nvPicPr>
          <p:cNvPr id="10" name="图片 9" descr="timg_image&amp;quality=80&amp;size=b9999_10000&amp;sec=150539(1)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2095" y="748030"/>
            <a:ext cx="6337300" cy="3990340"/>
          </a:xfrm>
          <a:prstGeom prst="rect">
            <a:avLst/>
          </a:prstGeom>
        </p:spPr>
      </p:pic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/>
          <p:nvPr/>
        </p:nvSpPr>
        <p:spPr>
          <a:xfrm>
            <a:off x="1001395" y="1149985"/>
            <a:ext cx="5744210" cy="746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2000"/>
              </a:lnSpc>
            </a:pPr>
            <a:r>
              <a:rPr lang="zh-CN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生物和各种生物栖息地被破坏的主要原因是什么呢？ 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    </a:t>
            </a:r>
          </a:p>
        </p:txBody>
      </p:sp>
      <p:sp>
        <p:nvSpPr>
          <p:cNvPr id="5" name="Text Box 3"/>
          <p:cNvSpPr txBox="1"/>
          <p:nvPr/>
        </p:nvSpPr>
        <p:spPr>
          <a:xfrm>
            <a:off x="1073150" y="2489200"/>
            <a:ext cx="6801485" cy="511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200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全球人口数量剧增，人类对自然资源的掠夺式开发和不合理利用！</a:t>
            </a:r>
          </a:p>
        </p:txBody>
      </p:sp>
      <p:sp>
        <p:nvSpPr>
          <p:cNvPr id="14" name="流程图: 可选过程 13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．栖息地的__________或__________是威胁生物生存的关键因素．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72043" y="1611948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破坏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84893" y="1611948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丧失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．我们在养花的过程中，经常给花浇水、施肥、松土、阳光照射，天冷了还要把花搬进室内，而且一个花盆中要栽种适量的花卉，这都体现了生物生存所需的基本条件，请选出正确的对应顺序  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①营养物质  ②空气  ③阳光  ④温度  ⑤生存空间  ⑥水分．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A．⑥①②③④⑤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B．①②③④⑤⑥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C．②③④⑤⑥①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D．⑥②③④⑤①</a:t>
            </a: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6379845" y="1899285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08914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．动物的栖息地为陆地生活的动物提供的基本环境条件有（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①阳光   ②水分   ③空气    ④足够的食物    ⑤隐蔽地．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A．①②③④⑤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B．②④⑤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C．①②④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D．①④⑤</a:t>
            </a:r>
          </a:p>
        </p:txBody>
      </p:sp>
      <p:sp>
        <p:nvSpPr>
          <p:cNvPr id="23556" name="TextBox 5"/>
          <p:cNvSpPr/>
          <p:nvPr/>
        </p:nvSpPr>
        <p:spPr>
          <a:xfrm>
            <a:off x="7069138" y="116332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765810" y="1310005"/>
            <a:ext cx="76828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．生物圈为生物提供的基本生存条件是（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A．阳光、空气、水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B．营养物质、阳光、空气和水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C．水、空气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D．无机盐</a:t>
            </a:r>
          </a:p>
        </p:txBody>
      </p:sp>
      <p:sp>
        <p:nvSpPr>
          <p:cNvPr id="24580" name="TextBox 6"/>
          <p:cNvSpPr/>
          <p:nvPr/>
        </p:nvSpPr>
        <p:spPr>
          <a:xfrm>
            <a:off x="5104448" y="130968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824865" y="1177290"/>
            <a:ext cx="666178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．关于生物圈的范围的说法正确的是（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A．海平面以下约10千米和海平面以上约10千米之间，仅是地球上很薄的一层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B．包括了整个地球，是地球上很厚的一层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C．地球表层的所有生物构成了生物圈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D．生物圈包括大气圈、水圈和岩石圈</a:t>
            </a:r>
          </a:p>
        </p:txBody>
      </p:sp>
      <p:sp>
        <p:nvSpPr>
          <p:cNvPr id="25604" name="TextBox 4"/>
          <p:cNvSpPr/>
          <p:nvPr/>
        </p:nvSpPr>
        <p:spPr>
          <a:xfrm>
            <a:off x="4997450" y="117697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380" y="1320165"/>
            <a:ext cx="744410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一、生圈物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a typeface="微软雅黑" panose="020B0503020204020204" pitchFamily="34" charset="-122"/>
                <a:sym typeface="+mn-ea"/>
              </a:rPr>
              <a:t>范围：大气圈的底部、水圈的大部、岩石圈的表面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ea typeface="微软雅黑" panose="020B0503020204020204" pitchFamily="34" charset="-122"/>
                <a:sym typeface="+mn-ea"/>
              </a:rPr>
              <a:t>为生物生存提供的基本条件：阳光</a:t>
            </a:r>
            <a:r>
              <a:rPr lang="zh-CN" altLang="en-US" sz="1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、水分、空气、适宜的温度、营养物质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二、栖息地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生物圈内生物生存、居住的场所称为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栖息地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471805" y="2602865"/>
            <a:ext cx="71278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13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生物学的探究方法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探究的基本过程</a:t>
            </a: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探究的常用方法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805" y="834390"/>
            <a:ext cx="782002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简述生物圈的范围．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1805" y="1498600"/>
            <a:ext cx="71272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大气圈的底部；水圈的大部分；岩石圈的表面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1、生物圈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、栖息地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地球上所有的生物与其环境的总和叫做___________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5246370" y="139255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生物圈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892810" y="1247775"/>
            <a:ext cx="660463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对于植物来说，环境不需要提供（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A．无机营养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B．有机营养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C．光能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D．温度</a:t>
            </a:r>
          </a:p>
        </p:txBody>
      </p:sp>
      <p:sp>
        <p:nvSpPr>
          <p:cNvPr id="8196" name="TextBox 10"/>
          <p:cNvSpPr/>
          <p:nvPr/>
        </p:nvSpPr>
        <p:spPr>
          <a:xfrm>
            <a:off x="4648518" y="131603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1016635" y="1382395"/>
            <a:ext cx="713422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．不借助任何工具，可以生活在生物圈的任何圈层的生物是（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A．哺乳类动物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B．人类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C．鱼类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D．细菌类</a:t>
            </a:r>
          </a:p>
        </p:txBody>
      </p:sp>
      <p:sp>
        <p:nvSpPr>
          <p:cNvPr id="9220" name="TextBox 10"/>
          <p:cNvSpPr/>
          <p:nvPr/>
        </p:nvSpPr>
        <p:spPr>
          <a:xfrm>
            <a:off x="7541578" y="138207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《生物的生活环境》视频：环境对生物的影响_1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051720" y="602106"/>
            <a:ext cx="4920208" cy="3690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2270760" y="2058035"/>
            <a:ext cx="2316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探究一：生物圈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7" name="Picture 7" descr="6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8776" y="635000"/>
            <a:ext cx="3648075" cy="415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4"/>
          <p:cNvSpPr txBox="1">
            <a:spLocks noChangeArrowheads="1"/>
          </p:cNvSpPr>
          <p:nvPr/>
        </p:nvSpPr>
        <p:spPr bwMode="auto">
          <a:xfrm>
            <a:off x="3973195" y="762000"/>
            <a:ext cx="4476115" cy="1960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1800" b="1" dirty="0">
                <a:solidFill>
                  <a:schemeClr val="tx1"/>
                </a:solidFill>
              </a:rPr>
              <a:t>生物生存的这个圈层叫做生物圈。</a:t>
            </a:r>
            <a:r>
              <a:rPr lang="zh-CN" sz="1800" dirty="0">
                <a:solidFill>
                  <a:schemeClr val="tx1"/>
                </a:solidFill>
              </a:rPr>
              <a:t>通常认为，生物圈的范围在海平面以下约</a:t>
            </a:r>
            <a:r>
              <a:rPr lang="en-US" altLang="zh-CN" sz="1800" dirty="0">
                <a:solidFill>
                  <a:schemeClr val="tx1"/>
                </a:solidFill>
              </a:rPr>
              <a:t>10</a:t>
            </a:r>
            <a:r>
              <a:rPr lang="zh-CN" altLang="en-US" sz="1800" dirty="0">
                <a:solidFill>
                  <a:schemeClr val="tx1"/>
                </a:solidFill>
              </a:rPr>
              <a:t>千米和海平面以上约</a:t>
            </a:r>
            <a:r>
              <a:rPr lang="en-US" altLang="zh-CN" sz="1800" dirty="0">
                <a:solidFill>
                  <a:schemeClr val="tx1"/>
                </a:solidFill>
              </a:rPr>
              <a:t>10</a:t>
            </a:r>
            <a:r>
              <a:rPr lang="zh-CN" altLang="en-US" sz="1800" dirty="0">
                <a:solidFill>
                  <a:schemeClr val="tx1"/>
                </a:solidFill>
              </a:rPr>
              <a:t>千米之间，但是绝大多数生物生活在陆地以上和海平面以下各约</a:t>
            </a:r>
            <a:r>
              <a:rPr lang="en-US" altLang="zh-CN" sz="1800" dirty="0">
                <a:solidFill>
                  <a:schemeClr val="tx1"/>
                </a:solidFill>
              </a:rPr>
              <a:t>100</a:t>
            </a:r>
            <a:r>
              <a:rPr lang="zh-CN" altLang="en-US" sz="1800" dirty="0">
                <a:solidFill>
                  <a:schemeClr val="tx1"/>
                </a:solidFill>
              </a:rPr>
              <a:t>米的范围内。</a:t>
            </a:r>
          </a:p>
        </p:txBody>
      </p:sp>
      <p:pic>
        <p:nvPicPr>
          <p:cNvPr id="1026" name="Picture 2" descr="C:\Users\Administrator\Desktop\生物圈.jpg生物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079" y="1113155"/>
            <a:ext cx="3724275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010501" y="2813685"/>
            <a:ext cx="4401979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岩石圈、水圈和大气圈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/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球的平均直径约为12742千米。岩石圈是指地球表面主要由各种岩石组成的一层，厚度约为60~120千米；水圈是地球上所有水的总称，包括地表水和底下水；大气圈是包围地球的整个空气层的总称，是地球的最外一圈，厚约为1000千米。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1071</Words>
  <Paragraphs>110</Paragraphs>
  <Slides>28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七年级上册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