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7" r:id="rId2"/>
    <p:sldId id="629" r:id="rId3"/>
    <p:sldId id="289" r:id="rId4"/>
    <p:sldId id="320" r:id="rId5"/>
    <p:sldId id="321" r:id="rId6"/>
    <p:sldId id="322" r:id="rId7"/>
    <p:sldId id="293" r:id="rId8"/>
    <p:sldId id="630" r:id="rId9"/>
    <p:sldId id="631" r:id="rId10"/>
    <p:sldId id="632" r:id="rId11"/>
    <p:sldId id="633" r:id="rId12"/>
    <p:sldId id="634" r:id="rId13"/>
    <p:sldId id="635" r:id="rId14"/>
    <p:sldId id="607" r:id="rId15"/>
    <p:sldId id="636" r:id="rId16"/>
    <p:sldId id="637" r:id="rId17"/>
    <p:sldId id="325" r:id="rId18"/>
    <p:sldId id="326" r:id="rId19"/>
    <p:sldId id="327" r:id="rId20"/>
    <p:sldId id="328" r:id="rId21"/>
    <p:sldId id="329" r:id="rId22"/>
    <p:sldId id="563" r:id="rId23"/>
    <p:sldId id="330" r:id="rId24"/>
    <p:sldId id="261" r:id="rId2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946" y="-235"/>
      </p:cViewPr>
      <p:guideLst>
        <p:guide orient="horz" pos="327"/>
        <p:guide pos="29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1880" y="3883371"/>
            <a:ext cx="3868340" cy="617934"/>
          </a:xfrm>
        </p:spPr>
        <p:txBody>
          <a:bodyPr anchor="b">
            <a:normAutofit/>
          </a:bodyPr>
          <a:lstStyle>
            <a:lvl1pPr marL="0" indent="0">
              <a:buNone/>
              <a:defRPr sz="1800" b="0">
                <a:solidFill>
                  <a:srgbClr val="FF0000"/>
                </a:solidFill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741828" y="1576089"/>
            <a:ext cx="3868340" cy="2231511"/>
          </a:xfrm>
        </p:spPr>
        <p:txBody>
          <a:bodyPr rtlCol="0">
            <a:normAutofit/>
          </a:bodyPr>
          <a:lstStyle>
            <a:lvl1pPr>
              <a:defRPr lang="zh-CN" altLang="en-US" smtClean="0">
                <a:solidFill>
                  <a:srgbClr val="000000"/>
                </a:solidFill>
              </a:defRPr>
            </a:lvl1pPr>
            <a:lvl2pPr>
              <a:defRPr lang="zh-CN" altLang="en-US" sz="1800" smtClean="0">
                <a:solidFill>
                  <a:srgbClr val="000000"/>
                </a:solidFill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41136" y="3878369"/>
            <a:ext cx="3887391" cy="617934"/>
          </a:xfrm>
        </p:spPr>
        <p:txBody>
          <a:bodyPr anchor="b">
            <a:normAutofit/>
          </a:bodyPr>
          <a:lstStyle>
            <a:lvl1pPr marL="0" indent="0">
              <a:buNone/>
              <a:defRPr sz="1800" b="0">
                <a:solidFill>
                  <a:srgbClr val="FF0000"/>
                </a:solidFill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741136" y="1576089"/>
            <a:ext cx="3887391" cy="2231511"/>
          </a:xfrm>
        </p:spPr>
        <p:txBody>
          <a:bodyPr rtlCol="0">
            <a:normAutofit/>
          </a:bodyPr>
          <a:lstStyle>
            <a:lvl1pPr>
              <a:defRPr lang="zh-CN" altLang="en-US" smtClean="0">
                <a:solidFill>
                  <a:srgbClr val="000000"/>
                </a:solidFill>
              </a:defRPr>
            </a:lvl1pPr>
            <a:lvl2pPr>
              <a:defRPr lang="zh-CN" altLang="en-US" sz="1800" smtClean="0">
                <a:solidFill>
                  <a:srgbClr val="000000"/>
                </a:solidFill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16" name="KSO_FD"/>
          <p:cNvSpPr>
            <a:spLocks noGrp="1"/>
          </p:cNvSpPr>
          <p:nvPr>
            <p:ph type="dt" sz="half" idx="1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7" name="KSO_FT"/>
          <p:cNvSpPr>
            <a:spLocks noGrp="1"/>
          </p:cNvSpPr>
          <p:nvPr>
            <p:ph type="ftr" sz="quarter" idx="1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8" name="KSO_FN"/>
          <p:cNvSpPr>
            <a:spLocks noGrp="1"/>
          </p:cNvSpPr>
          <p:nvPr>
            <p:ph type="sldNum" sz="quarter" idx="1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fld id="{2DEDB04F-6710-400B-969D-BE2566CB3B33}" type="slidenum">
              <a:rPr kumimoji="0" lang="zh-CN" altLang="en-US" b="0" i="0" kern="1200" cap="none" spc="0" normalizeH="0" baseline="0" noProof="0">
                <a:latin typeface="+mn-lt"/>
                <a:ea typeface="+mn-ea"/>
                <a:cs typeface="+mn-cs"/>
              </a:rPr>
              <a:pPr marL="0" marR="0" indent="0" defTabSz="914400" rtl="0" latinLnBrk="0">
                <a:lnSpc>
                  <a:spcPct val="100000"/>
                </a:lnSpc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789552"/>
          </a:xfrm>
          <a:prstGeom prst="rect">
            <a:avLst/>
          </a:prstGeom>
          <a:solidFill>
            <a:srgbClr val="6CA62C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矩形 7"/>
          <p:cNvSpPr/>
          <p:nvPr userDrawn="1"/>
        </p:nvSpPr>
        <p:spPr>
          <a:xfrm>
            <a:off x="0" y="4748724"/>
            <a:ext cx="9144000" cy="394776"/>
          </a:xfrm>
          <a:prstGeom prst="rect">
            <a:avLst/>
          </a:prstGeom>
          <a:solidFill>
            <a:srgbClr val="6CA62C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350"/>
          </a:p>
        </p:txBody>
      </p:sp>
      <p:sp>
        <p:nvSpPr>
          <p:cNvPr id="9" name="椭圆 8"/>
          <p:cNvSpPr/>
          <p:nvPr userDrawn="1"/>
        </p:nvSpPr>
        <p:spPr>
          <a:xfrm>
            <a:off x="3490793" y="4892112"/>
            <a:ext cx="107972" cy="108000"/>
          </a:xfrm>
          <a:prstGeom prst="ellipse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350"/>
          </a:p>
        </p:txBody>
      </p:sp>
      <p:sp>
        <p:nvSpPr>
          <p:cNvPr id="10" name="椭圆 9"/>
          <p:cNvSpPr/>
          <p:nvPr userDrawn="1"/>
        </p:nvSpPr>
        <p:spPr>
          <a:xfrm>
            <a:off x="3706619" y="4892112"/>
            <a:ext cx="107972" cy="108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350"/>
          </a:p>
        </p:txBody>
      </p:sp>
      <p:sp>
        <p:nvSpPr>
          <p:cNvPr id="11" name="椭圆 10"/>
          <p:cNvSpPr/>
          <p:nvPr userDrawn="1"/>
        </p:nvSpPr>
        <p:spPr>
          <a:xfrm>
            <a:off x="3922444" y="4892112"/>
            <a:ext cx="107972" cy="108000"/>
          </a:xfrm>
          <a:prstGeom prst="ellipse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350"/>
          </a:p>
        </p:txBody>
      </p:sp>
      <p:sp>
        <p:nvSpPr>
          <p:cNvPr id="12" name="TextBox 28"/>
          <p:cNvSpPr txBox="1">
            <a:spLocks noChangeArrowheads="1"/>
          </p:cNvSpPr>
          <p:nvPr userDrawn="1"/>
        </p:nvSpPr>
        <p:spPr bwMode="auto">
          <a:xfrm>
            <a:off x="4246303" y="4796071"/>
            <a:ext cx="2701343" cy="321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栖息地的概述</a:t>
            </a:r>
          </a:p>
        </p:txBody>
      </p:sp>
      <p:cxnSp>
        <p:nvCxnSpPr>
          <p:cNvPr id="13" name="直接连接符 12"/>
          <p:cNvCxnSpPr/>
          <p:nvPr userDrawn="1"/>
        </p:nvCxnSpPr>
        <p:spPr>
          <a:xfrm>
            <a:off x="198653" y="465516"/>
            <a:ext cx="874669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 userDrawn="1"/>
        </p:nvSpPr>
        <p:spPr>
          <a:xfrm>
            <a:off x="144661" y="141480"/>
            <a:ext cx="672156" cy="50673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en-US" altLang="zh-CN" sz="1350" kern="12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LOGO</a:t>
            </a:r>
            <a:endParaRPr lang="zh-CN" altLang="en-US" sz="1350" kern="1200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cxnSp>
        <p:nvCxnSpPr>
          <p:cNvPr id="15" name="直接连接符 14"/>
          <p:cNvCxnSpPr/>
          <p:nvPr userDrawn="1"/>
        </p:nvCxnSpPr>
        <p:spPr>
          <a:xfrm>
            <a:off x="816817" y="181754"/>
            <a:ext cx="0" cy="19645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 userDrawn="1"/>
        </p:nvSpPr>
        <p:spPr>
          <a:xfrm>
            <a:off x="908825" y="164846"/>
            <a:ext cx="2237922" cy="27559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1200" kern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正文 </a:t>
            </a:r>
            <a:r>
              <a:rPr lang="en-US" altLang="zh-CN" sz="1200" kern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 </a:t>
            </a:r>
            <a:r>
              <a:rPr lang="zh-CN" altLang="en-US" sz="1200" kern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第二章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404537" y="512553"/>
            <a:ext cx="819962" cy="276999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 </a:t>
            </a:r>
            <a:fld id="{2EEF1883-7A0E-4F66-9932-E581691AD397}" type="slidenum"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 algn="ctr">
                <a:defRPr/>
              </a:pPr>
              <a:t>‹#›</a:t>
            </a:fld>
            <a:r>
              <a:rPr lang="zh-CN" altLang="en-US" sz="1200" dirty="0">
                <a:solidFill>
                  <a:schemeClr val="bg1"/>
                </a:solidFill>
              </a:rPr>
              <a:t>  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7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7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4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ctrTitle" idx="4294967295"/>
          </p:nvPr>
        </p:nvSpPr>
        <p:spPr>
          <a:xfrm>
            <a:off x="3851920" y="2286011"/>
            <a:ext cx="1923156" cy="381375"/>
          </a:xfrm>
        </p:spPr>
        <p:txBody>
          <a:bodyPr>
            <a:noAutofit/>
          </a:bodyPr>
          <a:lstStyle/>
          <a:p>
            <a:pPr algn="l"/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七年级上册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副标题 2"/>
          <p:cNvSpPr>
            <a:spLocks noGrp="1"/>
          </p:cNvSpPr>
          <p:nvPr>
            <p:ph type="subTitle" idx="4294967295"/>
          </p:nvPr>
        </p:nvSpPr>
        <p:spPr>
          <a:xfrm>
            <a:off x="1021080" y="1513329"/>
            <a:ext cx="7102475" cy="626373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1.1.3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生物学的探究方法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8"/>
          <p:cNvSpPr/>
          <p:nvPr/>
        </p:nvSpPr>
        <p:spPr>
          <a:xfrm>
            <a:off x="1290638" y="303610"/>
            <a:ext cx="6710363" cy="564356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/>
          <a:p>
            <a:r>
              <a:rPr lang="zh-CN" altLang="en-US" sz="2100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</a:rPr>
              <a:t>巴斯德实验的基本过程</a:t>
            </a:r>
          </a:p>
        </p:txBody>
      </p:sp>
      <p:graphicFrame>
        <p:nvGraphicFramePr>
          <p:cNvPr id="16387" name="Object 2"/>
          <p:cNvGraphicFramePr>
            <a:graphicFrameLocks/>
          </p:cNvGraphicFramePr>
          <p:nvPr/>
        </p:nvGraphicFramePr>
        <p:xfrm>
          <a:off x="1331119" y="2842022"/>
          <a:ext cx="1724025" cy="1350169"/>
        </p:xfrm>
        <a:graphic>
          <a:graphicData uri="http://schemas.openxmlformats.org/presentationml/2006/ole">
            <p:oleObj spid="_x0000_s34818" r:id="rId3" imgW="5838095" imgH="4161905" progId="PBrush">
              <p:embed/>
            </p:oleObj>
          </a:graphicData>
        </a:graphic>
      </p:graphicFrame>
      <p:graphicFrame>
        <p:nvGraphicFramePr>
          <p:cNvPr id="16388" name="Object 3"/>
          <p:cNvGraphicFramePr>
            <a:graphicFrameLocks/>
          </p:cNvGraphicFramePr>
          <p:nvPr/>
        </p:nvGraphicFramePr>
        <p:xfrm>
          <a:off x="2087166" y="1329929"/>
          <a:ext cx="917972" cy="1295400"/>
        </p:xfrm>
        <a:graphic>
          <a:graphicData uri="http://schemas.openxmlformats.org/presentationml/2006/ole">
            <p:oleObj spid="_x0000_s34817" r:id="rId4" imgW="2809524" imgH="3610479" progId="PBrush">
              <p:embed/>
            </p:oleObj>
          </a:graphicData>
        </a:graphic>
      </p:graphicFrame>
      <p:sp>
        <p:nvSpPr>
          <p:cNvPr id="16389" name="Text Box 4"/>
          <p:cNvSpPr txBox="1"/>
          <p:nvPr/>
        </p:nvSpPr>
        <p:spPr>
          <a:xfrm>
            <a:off x="3168253" y="2680097"/>
            <a:ext cx="4644628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ct val="50000"/>
              </a:spcBef>
              <a:buChar char="•"/>
            </a:pPr>
            <a:r>
              <a:rPr lang="zh-CN" altLang="en-US" sz="1800" dirty="0">
                <a:latin typeface="宋体" panose="02010600030101010101" pitchFamily="2" charset="-122"/>
                <a:ea typeface="微软雅黑" panose="020B0503020204020204" pitchFamily="34" charset="-122"/>
                <a:sym typeface="Arial" panose="020B0604020202020204" pitchFamily="34" charset="0"/>
              </a:rPr>
              <a:t>肉汤在曲颈瓶中加热、冷却后放置，没有微生物繁殖。</a:t>
            </a:r>
          </a:p>
        </p:txBody>
      </p:sp>
      <p:sp>
        <p:nvSpPr>
          <p:cNvPr id="16390" name="Text Box 5"/>
          <p:cNvSpPr txBox="1"/>
          <p:nvPr/>
        </p:nvSpPr>
        <p:spPr>
          <a:xfrm>
            <a:off x="3114675" y="1276350"/>
            <a:ext cx="458986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ct val="50000"/>
              </a:spcBef>
              <a:buChar char="•"/>
            </a:pPr>
            <a:r>
              <a:rPr lang="zh-CN" altLang="en-US" dirty="0">
                <a:latin typeface="宋体" panose="02010600030101010101" pitchFamily="2" charset="-122"/>
                <a:ea typeface="微软雅黑" panose="020B0503020204020204" pitchFamily="34" charset="-122"/>
                <a:sym typeface="Arial" panose="020B0604020202020204" pitchFamily="34" charset="0"/>
              </a:rPr>
              <a:t>肉汤在直颈瓶中加热、冷却后放置，许多微生物繁殖。</a:t>
            </a:r>
          </a:p>
        </p:txBody>
      </p:sp>
      <p:sp>
        <p:nvSpPr>
          <p:cNvPr id="16391" name="Text Box 9"/>
          <p:cNvSpPr txBox="1"/>
          <p:nvPr/>
        </p:nvSpPr>
        <p:spPr>
          <a:xfrm>
            <a:off x="2412206" y="1707356"/>
            <a:ext cx="339329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x-none" dirty="0"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16392" name="Text Box 10"/>
          <p:cNvSpPr txBox="1"/>
          <p:nvPr/>
        </p:nvSpPr>
        <p:spPr>
          <a:xfrm>
            <a:off x="2465785" y="3274219"/>
            <a:ext cx="446484" cy="414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x-none" sz="2100" dirty="0"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16393" name="Text Box 11"/>
          <p:cNvSpPr txBox="1"/>
          <p:nvPr/>
        </p:nvSpPr>
        <p:spPr>
          <a:xfrm>
            <a:off x="3168253" y="2198132"/>
            <a:ext cx="3186113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342900" indent="-342900">
              <a:spcBef>
                <a:spcPct val="50000"/>
              </a:spcBef>
              <a:buChar char="•"/>
            </a:pPr>
            <a:r>
              <a:rPr lang="zh-CN" altLang="en-US" dirty="0">
                <a:latin typeface="宋体" panose="02010600030101010101" pitchFamily="2" charset="-122"/>
                <a:ea typeface="微软雅黑" panose="020B0503020204020204" pitchFamily="34" charset="-122"/>
              </a:rPr>
              <a:t>浑浊变质</a:t>
            </a:r>
          </a:p>
        </p:txBody>
      </p:sp>
      <p:sp>
        <p:nvSpPr>
          <p:cNvPr id="16394" name="Text Box 12"/>
          <p:cNvSpPr txBox="1"/>
          <p:nvPr/>
        </p:nvSpPr>
        <p:spPr>
          <a:xfrm>
            <a:off x="3168253" y="3598069"/>
            <a:ext cx="3186113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342900" indent="-342900">
              <a:spcBef>
                <a:spcPct val="50000"/>
              </a:spcBef>
              <a:buChar char="•"/>
            </a:pPr>
            <a:r>
              <a:rPr lang="zh-CN" altLang="en-US" dirty="0">
                <a:latin typeface="宋体" panose="02010600030101010101" pitchFamily="2" charset="-122"/>
                <a:ea typeface="微软雅黑" panose="020B0503020204020204" pitchFamily="34" charset="-122"/>
                <a:sym typeface="Arial" panose="020B0604020202020204" pitchFamily="34" charset="0"/>
              </a:rPr>
              <a:t>新鲜如初</a:t>
            </a:r>
          </a:p>
        </p:txBody>
      </p:sp>
      <p:sp>
        <p:nvSpPr>
          <p:cNvPr id="16395" name="Text Box 13"/>
          <p:cNvSpPr txBox="1"/>
          <p:nvPr/>
        </p:nvSpPr>
        <p:spPr>
          <a:xfrm>
            <a:off x="2682478" y="4407694"/>
            <a:ext cx="4427934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</a:rPr>
              <a:t>结论：使肉汤变质的微生物来自于空气。</a:t>
            </a:r>
            <a:endParaRPr lang="zh-CN" altLang="en-US" b="1" dirty="0">
              <a:solidFill>
                <a:srgbClr val="FF0000"/>
              </a:solidFill>
              <a:latin typeface="宋体" panose="0201060003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93" grpId="0"/>
      <p:bldP spid="16394" grpId="0"/>
      <p:bldP spid="1639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/>
          <p:nvPr/>
        </p:nvSpPr>
        <p:spPr>
          <a:xfrm>
            <a:off x="1062355" y="861695"/>
            <a:ext cx="6993255" cy="1764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7200" indent="-457200" defTabSz="914400" fontAlgn="b"/>
            <a:r>
              <a:rPr lang="zh-CN" altLang="en-US" sz="2100" dirty="0">
                <a:latin typeface="黑体" panose="02010609060101010101" charset="-122"/>
                <a:ea typeface="微软雅黑" panose="020B0503020204020204" pitchFamily="34" charset="-122"/>
              </a:rPr>
              <a:t>讨论：</a:t>
            </a:r>
          </a:p>
          <a:p>
            <a:pPr marL="457200" indent="-457200" defTabSz="914400" fontAlgn="b">
              <a:buFont typeface="Wingdings" panose="05000000000000000000" pitchFamily="2" charset="2"/>
              <a:buChar char="Ø"/>
            </a:pPr>
            <a:endParaRPr lang="zh-CN" altLang="en-US" sz="2100" b="1" dirty="0">
              <a:latin typeface="黑体" panose="02010609060101010101" charset="-122"/>
              <a:ea typeface="黑体" panose="02010609060101010101" charset="-122"/>
            </a:endParaRPr>
          </a:p>
          <a:p>
            <a:pPr marL="457200" indent="-457200" defTabSz="914400" fontAlgn="b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zh-CN" altLang="en-US" dirty="0">
                <a:latin typeface="新宋体" panose="02010609030101010101" charset="-122"/>
                <a:ea typeface="微软雅黑" panose="020B0503020204020204" pitchFamily="34" charset="-122"/>
              </a:rPr>
              <a:t>巴斯德的研究是为了解决什么问题？他根据提出的问题和先期的研</a:t>
            </a:r>
          </a:p>
          <a:p>
            <a:pPr marL="457200" indent="-457200" defTabSz="914400" fontAlgn="b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zh-CN" altLang="en-US" dirty="0">
                <a:latin typeface="新宋体" panose="02010609030101010101" charset="-122"/>
                <a:ea typeface="微软雅黑" panose="020B0503020204020204" pitchFamily="34" charset="-122"/>
              </a:rPr>
              <a:t>究，作出了什么样的科学假设？</a:t>
            </a:r>
          </a:p>
        </p:txBody>
      </p:sp>
      <p:sp>
        <p:nvSpPr>
          <p:cNvPr id="17411" name="Text Box 4"/>
          <p:cNvSpPr txBox="1"/>
          <p:nvPr/>
        </p:nvSpPr>
        <p:spPr>
          <a:xfrm>
            <a:off x="1062355" y="2866390"/>
            <a:ext cx="6910070" cy="755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7200" indent="-457200" defTabSz="914400" eaLnBrk="0" hangingPunct="0">
              <a:lnSpc>
                <a:spcPct val="120000"/>
              </a:lnSpc>
            </a:pPr>
            <a:r>
              <a:rPr lang="zh-CN" altLang="en-US" dirty="0">
                <a:latin typeface="新宋体" panose="02010609030101010101" charset="-122"/>
                <a:ea typeface="微软雅黑" panose="020B0503020204020204" pitchFamily="34" charset="-122"/>
                <a:sym typeface="Arial" panose="020B0604020202020204" pitchFamily="34" charset="0"/>
              </a:rPr>
              <a:t>解决的问题：肉汤腐败是肉汤自身产生的微生物，还是有空气中的</a:t>
            </a:r>
          </a:p>
          <a:p>
            <a:pPr marL="457200" indent="-457200" defTabSz="914400" eaLnBrk="0" hangingPunct="0">
              <a:lnSpc>
                <a:spcPct val="120000"/>
              </a:lnSpc>
            </a:pPr>
            <a:r>
              <a:rPr lang="zh-CN" altLang="en-US" dirty="0">
                <a:latin typeface="新宋体" panose="02010609030101010101" charset="-122"/>
                <a:ea typeface="微软雅黑" panose="020B0503020204020204" pitchFamily="34" charset="-122"/>
                <a:sym typeface="Arial" panose="020B0604020202020204" pitchFamily="34" charset="0"/>
              </a:rPr>
              <a:t>微生物进入引起的？</a:t>
            </a:r>
          </a:p>
        </p:txBody>
      </p:sp>
      <p:sp>
        <p:nvSpPr>
          <p:cNvPr id="17412" name="Text Box 5"/>
          <p:cNvSpPr txBox="1"/>
          <p:nvPr/>
        </p:nvSpPr>
        <p:spPr>
          <a:xfrm>
            <a:off x="1062196" y="3957876"/>
            <a:ext cx="4754880" cy="4235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457200" indent="-457200" defTabSz="914400" eaLnBrk="0" hangingPunct="0">
              <a:lnSpc>
                <a:spcPct val="120000"/>
              </a:lnSpc>
            </a:pPr>
            <a:r>
              <a:rPr lang="zh-CN" altLang="en-US" dirty="0">
                <a:latin typeface="新宋体" panose="02010609030101010101" charset="-122"/>
                <a:ea typeface="微软雅黑" panose="020B0503020204020204" pitchFamily="34" charset="-122"/>
                <a:sym typeface="Arial" panose="020B0604020202020204" pitchFamily="34" charset="0"/>
              </a:rPr>
              <a:t>作出的假设：使肉汤变质的微生物来自于空气</a:t>
            </a: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 animBg="1"/>
      <p:bldP spid="17411" grpId="0"/>
      <p:bldP spid="174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/>
          <p:nvPr/>
        </p:nvSpPr>
        <p:spPr>
          <a:xfrm>
            <a:off x="1069023" y="2973229"/>
            <a:ext cx="5617369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7200" indent="-457200" defTabSz="914400">
              <a:spcBef>
                <a:spcPct val="50000"/>
              </a:spcBef>
            </a:pPr>
            <a:r>
              <a:rPr lang="zh-CN" altLang="en-US" dirty="0">
                <a:latin typeface="新宋体" panose="02010609030101010101" charset="-122"/>
                <a:ea typeface="微软雅黑" panose="020B0503020204020204" pitchFamily="34" charset="-122"/>
                <a:sym typeface="Arial" panose="020B0604020202020204" pitchFamily="34" charset="0"/>
              </a:rPr>
              <a:t>根据研究结果，巴斯德可以得出什么结论？</a:t>
            </a:r>
            <a:endParaRPr lang="zh-CN" altLang="en-US" sz="1350" dirty="0">
              <a:solidFill>
                <a:srgbClr val="0070C0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8435" name="Text Box 3"/>
          <p:cNvSpPr txBox="1"/>
          <p:nvPr/>
        </p:nvSpPr>
        <p:spPr>
          <a:xfrm>
            <a:off x="1081088" y="2504837"/>
            <a:ext cx="4104085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新宋体" panose="02010609030101010101" charset="-122"/>
                <a:ea typeface="微软雅黑" panose="020B0503020204020204" pitchFamily="34" charset="-122"/>
                <a:sym typeface="Arial" panose="020B0604020202020204" pitchFamily="34" charset="0"/>
              </a:rPr>
              <a:t>作用：对照作用</a:t>
            </a:r>
          </a:p>
        </p:txBody>
      </p:sp>
      <p:sp>
        <p:nvSpPr>
          <p:cNvPr id="18436" name="Text Box 4"/>
          <p:cNvSpPr txBox="1"/>
          <p:nvPr/>
        </p:nvSpPr>
        <p:spPr>
          <a:xfrm>
            <a:off x="1081088" y="1904762"/>
            <a:ext cx="6246019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457200" indent="-457200" defTabSz="914400">
              <a:spcBef>
                <a:spcPct val="50000"/>
              </a:spcBef>
            </a:pPr>
            <a:r>
              <a:rPr lang="zh-CN" altLang="en-US" dirty="0">
                <a:latin typeface="新宋体" panose="02010609030101010101" charset="-122"/>
                <a:ea typeface="微软雅黑" panose="020B0503020204020204" pitchFamily="34" charset="-122"/>
                <a:sym typeface="Arial" panose="020B0604020202020204" pitchFamily="34" charset="0"/>
              </a:rPr>
              <a:t>在实施计划的过程中，设计A瓶的作用是什么？</a:t>
            </a:r>
          </a:p>
        </p:txBody>
      </p:sp>
      <p:sp>
        <p:nvSpPr>
          <p:cNvPr id="18437" name="Text Box 5"/>
          <p:cNvSpPr txBox="1"/>
          <p:nvPr/>
        </p:nvSpPr>
        <p:spPr>
          <a:xfrm>
            <a:off x="1116013" y="3613071"/>
            <a:ext cx="40690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dirty="0">
                <a:solidFill>
                  <a:srgbClr val="FF0000"/>
                </a:solidFill>
                <a:latin typeface="新宋体" panose="02010609030101010101" charset="-122"/>
                <a:ea typeface="微软雅黑" panose="020B0503020204020204" pitchFamily="34" charset="-122"/>
              </a:rPr>
              <a:t>结论：使肉汤变质的微生物来自于空气</a:t>
            </a:r>
          </a:p>
        </p:txBody>
      </p:sp>
      <p:sp>
        <p:nvSpPr>
          <p:cNvPr id="18438" name="矩形 1"/>
          <p:cNvSpPr/>
          <p:nvPr/>
        </p:nvSpPr>
        <p:spPr>
          <a:xfrm>
            <a:off x="1069420" y="694135"/>
            <a:ext cx="6244828" cy="450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457200" indent="-457200" defTabSz="914400" fontAlgn="b">
              <a:lnSpc>
                <a:spcPct val="130000"/>
              </a:lnSpc>
              <a:spcBef>
                <a:spcPts val="1200"/>
              </a:spcBef>
            </a:pPr>
            <a:r>
              <a:rPr lang="zh-CN" altLang="en-US" dirty="0">
                <a:latin typeface="新宋体" panose="02010609030101010101" charset="-122"/>
                <a:ea typeface="微软雅黑" panose="020B0503020204020204" pitchFamily="34" charset="-122"/>
                <a:sym typeface="Arial" panose="020B0604020202020204" pitchFamily="34" charset="0"/>
              </a:rPr>
              <a:t>在巴斯德制定的计划中，设计的曲颈瓶妙在何处？</a:t>
            </a:r>
          </a:p>
        </p:txBody>
      </p:sp>
      <p:sp>
        <p:nvSpPr>
          <p:cNvPr id="18439" name="Text Box 3"/>
          <p:cNvSpPr txBox="1"/>
          <p:nvPr/>
        </p:nvSpPr>
        <p:spPr>
          <a:xfrm>
            <a:off x="1069340" y="1367790"/>
            <a:ext cx="68865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新宋体" panose="02010609030101010101" charset="-122"/>
                <a:ea typeface="微软雅黑" panose="020B0503020204020204" pitchFamily="34" charset="-122"/>
                <a:sym typeface="Arial" panose="020B0604020202020204" pitchFamily="34" charset="0"/>
              </a:rPr>
              <a:t>妙处:只让空气进入，而空气中的微生物无法进入瓶内的肉汤中。</a:t>
            </a: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ldLvl="0" animBg="1"/>
      <p:bldP spid="18435" grpId="0"/>
      <p:bldP spid="18436" grpId="0"/>
      <p:bldP spid="18437" grpId="0"/>
      <p:bldP spid="184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圆角矩形 19457"/>
          <p:cNvSpPr/>
          <p:nvPr/>
        </p:nvSpPr>
        <p:spPr>
          <a:xfrm>
            <a:off x="1601391" y="465535"/>
            <a:ext cx="5972175" cy="43053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ECFF"/>
              </a:gs>
              <a:gs pos="50000">
                <a:schemeClr val="bg1"/>
              </a:gs>
              <a:gs pos="100000">
                <a:srgbClr val="CCECFF"/>
              </a:gs>
            </a:gsLst>
            <a:lin ang="18900000" scaled="1"/>
            <a:tileRect/>
          </a:gradFill>
          <a:ln w="28575" cap="flat" cmpd="sng">
            <a:solidFill>
              <a:srgbClr val="FF66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grpSp>
        <p:nvGrpSpPr>
          <p:cNvPr id="19459" name="组合 19458"/>
          <p:cNvGrpSpPr/>
          <p:nvPr/>
        </p:nvGrpSpPr>
        <p:grpSpPr>
          <a:xfrm>
            <a:off x="2041922" y="586978"/>
            <a:ext cx="2538413" cy="398859"/>
            <a:chOff x="0" y="0"/>
            <a:chExt cx="2132" cy="335"/>
          </a:xfrm>
        </p:grpSpPr>
        <p:sp>
          <p:nvSpPr>
            <p:cNvPr id="19460" name="圆角矩形 19459"/>
            <p:cNvSpPr/>
            <p:nvPr/>
          </p:nvSpPr>
          <p:spPr>
            <a:xfrm>
              <a:off x="0" y="36"/>
              <a:ext cx="1877" cy="29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9FFCC"/>
                </a:gs>
                <a:gs pos="50000">
                  <a:schemeClr val="bg1"/>
                </a:gs>
                <a:gs pos="100000">
                  <a:srgbClr val="99FFCC"/>
                </a:gs>
              </a:gsLst>
              <a:lin ang="5400000" scaled="1"/>
              <a:tileRect/>
            </a:gradFill>
            <a:ln w="1905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  <a:effectLst>
              <a:outerShdw dist="53882" dir="2699999" algn="ctr" rotWithShape="0">
                <a:srgbClr val="292929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9461" name="文本框 19460"/>
            <p:cNvSpPr txBox="1"/>
            <p:nvPr/>
          </p:nvSpPr>
          <p:spPr>
            <a:xfrm>
              <a:off x="111" y="0"/>
              <a:ext cx="2021" cy="33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000">
                  <a:solidFill>
                    <a:srgbClr val="0000FF"/>
                  </a:solidFill>
                  <a:ea typeface="微软雅黑" panose="020B0503020204020204" pitchFamily="34" charset="-122"/>
                </a:rPr>
                <a:t>科学探究的环节</a:t>
              </a:r>
            </a:p>
          </p:txBody>
        </p:sp>
      </p:grpSp>
      <p:sp>
        <p:nvSpPr>
          <p:cNvPr id="19462" name="文本框 19461"/>
          <p:cNvSpPr txBox="1"/>
          <p:nvPr/>
        </p:nvSpPr>
        <p:spPr>
          <a:xfrm>
            <a:off x="2563416" y="1057275"/>
            <a:ext cx="10972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>
                <a:ea typeface="微软雅黑" panose="020B0503020204020204" pitchFamily="34" charset="-122"/>
              </a:rPr>
              <a:t>提出问题</a:t>
            </a:r>
          </a:p>
        </p:txBody>
      </p:sp>
      <p:sp>
        <p:nvSpPr>
          <p:cNvPr id="19463" name="文本框 19462"/>
          <p:cNvSpPr txBox="1"/>
          <p:nvPr/>
        </p:nvSpPr>
        <p:spPr>
          <a:xfrm>
            <a:off x="2563416" y="1628775"/>
            <a:ext cx="10972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>
                <a:ea typeface="微软雅黑" panose="020B0503020204020204" pitchFamily="34" charset="-122"/>
                <a:sym typeface="Arial" panose="020B0604020202020204" pitchFamily="34" charset="0"/>
              </a:rPr>
              <a:t>作出假设</a:t>
            </a:r>
          </a:p>
        </p:txBody>
      </p:sp>
      <p:sp>
        <p:nvSpPr>
          <p:cNvPr id="19464" name="文本框 19463"/>
          <p:cNvSpPr txBox="1"/>
          <p:nvPr/>
        </p:nvSpPr>
        <p:spPr>
          <a:xfrm>
            <a:off x="2563416" y="2257425"/>
            <a:ext cx="10972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>
                <a:ea typeface="微软雅黑" panose="020B0503020204020204" pitchFamily="34" charset="-122"/>
                <a:sym typeface="Arial" panose="020B0604020202020204" pitchFamily="34" charset="0"/>
              </a:rPr>
              <a:t>制定计划</a:t>
            </a:r>
          </a:p>
        </p:txBody>
      </p:sp>
      <p:sp>
        <p:nvSpPr>
          <p:cNvPr id="19465" name="文本框 19464"/>
          <p:cNvSpPr txBox="1"/>
          <p:nvPr/>
        </p:nvSpPr>
        <p:spPr>
          <a:xfrm>
            <a:off x="2563416" y="2828925"/>
            <a:ext cx="10972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>
                <a:ea typeface="微软雅黑" panose="020B0503020204020204" pitchFamily="34" charset="-122"/>
                <a:sym typeface="Arial" panose="020B0604020202020204" pitchFamily="34" charset="0"/>
              </a:rPr>
              <a:t>实施计划</a:t>
            </a:r>
          </a:p>
        </p:txBody>
      </p:sp>
      <p:sp>
        <p:nvSpPr>
          <p:cNvPr id="19466" name="文本框 19465"/>
          <p:cNvSpPr txBox="1"/>
          <p:nvPr/>
        </p:nvSpPr>
        <p:spPr>
          <a:xfrm>
            <a:off x="2563416" y="3457575"/>
            <a:ext cx="10972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>
                <a:ea typeface="微软雅黑" panose="020B0503020204020204" pitchFamily="34" charset="-122"/>
                <a:sym typeface="Arial" panose="020B0604020202020204" pitchFamily="34" charset="0"/>
              </a:rPr>
              <a:t>得出结论</a:t>
            </a:r>
            <a:endParaRPr lang="zh-CN" altLang="en-US" b="1"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7" name="文本框 19466"/>
          <p:cNvSpPr txBox="1"/>
          <p:nvPr/>
        </p:nvSpPr>
        <p:spPr>
          <a:xfrm>
            <a:off x="2563416" y="4143375"/>
            <a:ext cx="10972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>
                <a:ea typeface="微软雅黑" panose="020B0503020204020204" pitchFamily="34" charset="-122"/>
                <a:sym typeface="Arial" panose="020B0604020202020204" pitchFamily="34" charset="0"/>
              </a:rPr>
              <a:t>表达交流</a:t>
            </a:r>
            <a:endParaRPr lang="zh-CN" altLang="en-US" b="1"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8" name="直接连接符 19467"/>
          <p:cNvSpPr/>
          <p:nvPr/>
        </p:nvSpPr>
        <p:spPr>
          <a:xfrm>
            <a:off x="3077766" y="1400175"/>
            <a:ext cx="0" cy="228600"/>
          </a:xfrm>
          <a:prstGeom prst="line">
            <a:avLst/>
          </a:prstGeom>
          <a:ln w="28575" cap="flat" cmpd="sng">
            <a:solidFill>
              <a:srgbClr val="0000FF"/>
            </a:solidFill>
            <a:prstDash val="solid"/>
            <a:headEnd type="none" w="med" len="med"/>
            <a:tailEnd type="stealth" w="lg" len="lg"/>
          </a:ln>
        </p:spPr>
      </p:sp>
      <p:sp>
        <p:nvSpPr>
          <p:cNvPr id="19469" name="直接连接符 19468"/>
          <p:cNvSpPr/>
          <p:nvPr/>
        </p:nvSpPr>
        <p:spPr>
          <a:xfrm>
            <a:off x="3077766" y="2085975"/>
            <a:ext cx="0" cy="228600"/>
          </a:xfrm>
          <a:prstGeom prst="line">
            <a:avLst/>
          </a:prstGeom>
          <a:ln w="28575" cap="flat" cmpd="sng">
            <a:solidFill>
              <a:srgbClr val="0000FF"/>
            </a:solidFill>
            <a:prstDash val="solid"/>
            <a:headEnd type="none" w="med" len="med"/>
            <a:tailEnd type="stealth" w="lg" len="lg"/>
          </a:ln>
        </p:spPr>
      </p:sp>
      <p:sp>
        <p:nvSpPr>
          <p:cNvPr id="19470" name="直接连接符 19469"/>
          <p:cNvSpPr/>
          <p:nvPr/>
        </p:nvSpPr>
        <p:spPr>
          <a:xfrm>
            <a:off x="3077766" y="2600325"/>
            <a:ext cx="0" cy="228600"/>
          </a:xfrm>
          <a:prstGeom prst="line">
            <a:avLst/>
          </a:prstGeom>
          <a:ln w="28575" cap="flat" cmpd="sng">
            <a:solidFill>
              <a:srgbClr val="0000FF"/>
            </a:solidFill>
            <a:prstDash val="solid"/>
            <a:headEnd type="none" w="med" len="med"/>
            <a:tailEnd type="stealth" w="lg" len="lg"/>
          </a:ln>
        </p:spPr>
      </p:sp>
      <p:sp>
        <p:nvSpPr>
          <p:cNvPr id="19471" name="直接连接符 19470"/>
          <p:cNvSpPr/>
          <p:nvPr/>
        </p:nvSpPr>
        <p:spPr>
          <a:xfrm>
            <a:off x="3077766" y="3228975"/>
            <a:ext cx="0" cy="228600"/>
          </a:xfrm>
          <a:prstGeom prst="line">
            <a:avLst/>
          </a:prstGeom>
          <a:ln w="28575" cap="flat" cmpd="sng">
            <a:solidFill>
              <a:srgbClr val="0000FF"/>
            </a:solidFill>
            <a:prstDash val="solid"/>
            <a:headEnd type="none" w="med" len="med"/>
            <a:tailEnd type="stealth" w="lg" len="lg"/>
          </a:ln>
        </p:spPr>
      </p:sp>
      <p:sp>
        <p:nvSpPr>
          <p:cNvPr id="19472" name="直接连接符 19471"/>
          <p:cNvSpPr/>
          <p:nvPr/>
        </p:nvSpPr>
        <p:spPr>
          <a:xfrm>
            <a:off x="3077766" y="3914775"/>
            <a:ext cx="0" cy="228600"/>
          </a:xfrm>
          <a:prstGeom prst="line">
            <a:avLst/>
          </a:prstGeom>
          <a:ln w="28575" cap="flat" cmpd="sng">
            <a:solidFill>
              <a:srgbClr val="0000FF"/>
            </a:solidFill>
            <a:prstDash val="solid"/>
            <a:headEnd type="none" w="med" len="med"/>
            <a:tailEnd type="stealth" w="lg" len="lg"/>
          </a:ln>
        </p:spPr>
      </p:sp>
      <p:sp>
        <p:nvSpPr>
          <p:cNvPr id="19473" name="下弧形箭头 19472"/>
          <p:cNvSpPr/>
          <p:nvPr/>
        </p:nvSpPr>
        <p:spPr>
          <a:xfrm rot="16200000">
            <a:off x="2763441" y="2228850"/>
            <a:ext cx="2457450" cy="685800"/>
          </a:xfrm>
          <a:prstGeom prst="curvedUpArrow">
            <a:avLst>
              <a:gd name="adj1" fmla="val 71666"/>
              <a:gd name="adj2" fmla="val 143333"/>
              <a:gd name="adj3" fmla="val 33333"/>
            </a:avLst>
          </a:prstGeom>
          <a:gradFill rotWithShape="1">
            <a:gsLst>
              <a:gs pos="0">
                <a:srgbClr val="00FFFF"/>
              </a:gs>
              <a:gs pos="50000">
                <a:schemeClr val="bg1"/>
              </a:gs>
              <a:gs pos="100000">
                <a:srgbClr val="00FFFF"/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grpSp>
        <p:nvGrpSpPr>
          <p:cNvPr id="19474" name="组合 19473"/>
          <p:cNvGrpSpPr/>
          <p:nvPr/>
        </p:nvGrpSpPr>
        <p:grpSpPr>
          <a:xfrm>
            <a:off x="4475560" y="1365647"/>
            <a:ext cx="2862263" cy="2612231"/>
            <a:chOff x="0" y="0"/>
            <a:chExt cx="2404" cy="2194"/>
          </a:xfrm>
        </p:grpSpPr>
        <p:sp>
          <p:nvSpPr>
            <p:cNvPr id="19475" name="椭圆 19474"/>
            <p:cNvSpPr/>
            <p:nvPr/>
          </p:nvSpPr>
          <p:spPr>
            <a:xfrm>
              <a:off x="0" y="0"/>
              <a:ext cx="2404" cy="2194"/>
            </a:xfrm>
            <a:prstGeom prst="ellipse">
              <a:avLst/>
            </a:prstGeom>
            <a:gradFill rotWithShape="1">
              <a:gsLst>
                <a:gs pos="0">
                  <a:srgbClr val="FFCCCC"/>
                </a:gs>
                <a:gs pos="50000">
                  <a:schemeClr val="bg1"/>
                </a:gs>
                <a:gs pos="100000">
                  <a:srgbClr val="FFCCCC"/>
                </a:gs>
              </a:gsLst>
              <a:lin ang="5400000" scaled="1"/>
              <a:tileRect/>
            </a:gradFill>
            <a:ln w="28575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9476" name="文本框 19475"/>
            <p:cNvSpPr txBox="1"/>
            <p:nvPr/>
          </p:nvSpPr>
          <p:spPr>
            <a:xfrm>
              <a:off x="237" y="308"/>
              <a:ext cx="1918" cy="147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>
                  <a:solidFill>
                    <a:srgbClr val="0000FF"/>
                  </a:solidFill>
                  <a:ea typeface="微软雅黑" panose="020B0503020204020204" pitchFamily="34" charset="-122"/>
                </a:rPr>
                <a:t>若得出结论与作出的假设不相符，应重新假设，再次进行科学探究</a:t>
              </a:r>
            </a:p>
          </p:txBody>
        </p:sp>
      </p:grp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6"/>
          <p:cNvSpPr/>
          <p:nvPr/>
        </p:nvSpPr>
        <p:spPr>
          <a:xfrm>
            <a:off x="3939540" y="2160905"/>
            <a:ext cx="3535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探究二：</a:t>
            </a:r>
            <a:r>
              <a:rPr lang="zh-CN" altLang="en-US" sz="2400" b="1" dirty="0">
                <a:latin typeface="新宋体" panose="02010609030101010101" charset="-122"/>
                <a:ea typeface="微软雅黑" panose="020B0503020204020204" pitchFamily="34" charset="-122"/>
                <a:sym typeface="+mn-ea"/>
              </a:rPr>
              <a:t>探究的常用方法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267" name="Picture 3" descr="3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3255" y="635000"/>
            <a:ext cx="2987675" cy="420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edg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91163" y="897731"/>
            <a:ext cx="2014538" cy="200144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图片 4"/>
          <p:cNvPicPr>
            <a:picLocks noChangeAspect="1"/>
          </p:cNvPicPr>
          <p:nvPr/>
        </p:nvPicPr>
        <p:blipFill>
          <a:blip r:embed="rId3" cstate="print"/>
          <a:srcRect t="5185"/>
          <a:stretch>
            <a:fillRect/>
          </a:stretch>
        </p:blipFill>
        <p:spPr>
          <a:xfrm>
            <a:off x="1957388" y="2788444"/>
            <a:ext cx="2233613" cy="21597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4" name="Rectangle 3"/>
          <p:cNvSpPr txBox="1"/>
          <p:nvPr/>
        </p:nvSpPr>
        <p:spPr>
          <a:xfrm>
            <a:off x="4356735" y="2950210"/>
            <a:ext cx="3903980" cy="183578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实验法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含义:利用特定的材料和用具，通过有目的、有步骤地操作和观察、记录、分析，发现或验证科学结论。</a:t>
            </a:r>
          </a:p>
        </p:txBody>
      </p:sp>
      <p:sp>
        <p:nvSpPr>
          <p:cNvPr id="20486" name="文本框 20485"/>
          <p:cNvSpPr txBox="1"/>
          <p:nvPr/>
        </p:nvSpPr>
        <p:spPr>
          <a:xfrm>
            <a:off x="700405" y="897890"/>
            <a:ext cx="474853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观察法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含义:研究者按照一定的目的和计划，通过感官和辅助工具，对客观事物进行系统的感知、考察和描述，以发现或验证科学结论。</a:t>
            </a: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3"/>
          <p:cNvSpPr txBox="1"/>
          <p:nvPr/>
        </p:nvSpPr>
        <p:spPr>
          <a:xfrm>
            <a:off x="788035" y="1544955"/>
            <a:ext cx="7404735" cy="14662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测量法</a:t>
            </a:r>
          </a:p>
          <a:p>
            <a:pPr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含义:利用尺子、秒表、温度计等工具，对确定对象的高度、速度、温度等进行测量，用数据对事物做出量化描述。</a:t>
            </a:r>
          </a:p>
        </p:txBody>
      </p:sp>
      <p:sp>
        <p:nvSpPr>
          <p:cNvPr id="21507" name="文本框 5"/>
          <p:cNvSpPr txBox="1"/>
          <p:nvPr/>
        </p:nvSpPr>
        <p:spPr>
          <a:xfrm>
            <a:off x="788035" y="3011170"/>
            <a:ext cx="7332980" cy="1337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调查法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含义:为达到设想的目的，制订计划，收集研究对象的相关信息，然后进行分析、综合，得出结论。实地调查是生物学研究常用调查方法。</a:t>
            </a:r>
          </a:p>
        </p:txBody>
      </p:sp>
      <p:sp>
        <p:nvSpPr>
          <p:cNvPr id="21508" name="Text Box 4"/>
          <p:cNvSpPr txBox="1"/>
          <p:nvPr/>
        </p:nvSpPr>
        <p:spPr>
          <a:xfrm>
            <a:off x="2446020" y="4504690"/>
            <a:ext cx="4251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新宋体" panose="02010609030101010101" charset="-122"/>
                <a:ea typeface="微软雅黑" panose="020B0503020204020204" pitchFamily="34" charset="-122"/>
              </a:rPr>
              <a:t>在实际工作中，往往多种方法并用。</a:t>
            </a:r>
          </a:p>
        </p:txBody>
      </p:sp>
      <p:sp>
        <p:nvSpPr>
          <p:cNvPr id="21510" name="Text Box 3"/>
          <p:cNvSpPr txBox="1"/>
          <p:nvPr/>
        </p:nvSpPr>
        <p:spPr>
          <a:xfrm>
            <a:off x="1602661" y="558404"/>
            <a:ext cx="2593181" cy="39878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r>
              <a:rPr lang="zh-CN" altLang="en-US" sz="2000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想一想?</a:t>
            </a:r>
          </a:p>
        </p:txBody>
      </p:sp>
      <p:sp>
        <p:nvSpPr>
          <p:cNvPr id="21511" name="文本框 21510"/>
          <p:cNvSpPr txBox="1"/>
          <p:nvPr/>
        </p:nvSpPr>
        <p:spPr>
          <a:xfrm>
            <a:off x="1602581" y="1074896"/>
            <a:ext cx="2240280" cy="36830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还有哪些探究的方法</a:t>
            </a: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矩形 3"/>
          <p:cNvSpPr/>
          <p:nvPr/>
        </p:nvSpPr>
        <p:spPr>
          <a:xfrm>
            <a:off x="719455" y="1611948"/>
            <a:ext cx="734060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．科学探究通常包括提出问题、__________、__________、得出结论和表达、交流等方面．</a:t>
            </a:r>
          </a:p>
        </p:txBody>
      </p:sp>
      <p:sp>
        <p:nvSpPr>
          <p:cNvPr id="4" name="流程图: 可选过程 3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知识运用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91623" y="1611948"/>
            <a:ext cx="10972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作出假设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188903" y="1611948"/>
            <a:ext cx="17830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制订、实施计划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Box 3"/>
          <p:cNvSpPr/>
          <p:nvPr/>
        </p:nvSpPr>
        <p:spPr>
          <a:xfrm>
            <a:off x="687070" y="995680"/>
            <a:ext cx="7302500" cy="29997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．为了解某种激素对小龙虾行为反应的影响，下列有关操作不恰当的是（　　）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A．将小龙虾按性别分成两组，雄性组注射该激素，雌性组作为对照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B．将小龙随机分配到实验组和对照组，使两组的性别比例大致相同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C．实验组注射适量该激素溶液，对照组在相同部位注射等量的生理盐水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D．实验组与对照组应置于相同且适宜环境下饲养</a:t>
            </a:r>
          </a:p>
        </p:txBody>
      </p:sp>
      <p:sp>
        <p:nvSpPr>
          <p:cNvPr id="22532" name="文本框 28675"/>
          <p:cNvSpPr txBox="1"/>
          <p:nvPr/>
        </p:nvSpPr>
        <p:spPr>
          <a:xfrm flipH="1">
            <a:off x="1247775" y="1544955"/>
            <a:ext cx="7010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</a:t>
            </a:r>
          </a:p>
        </p:txBody>
      </p:sp>
      <p:sp>
        <p:nvSpPr>
          <p:cNvPr id="4" name="流程图: 可选过程 3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知识运用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ldLvl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Box 4"/>
          <p:cNvSpPr/>
          <p:nvPr/>
        </p:nvSpPr>
        <p:spPr>
          <a:xfrm>
            <a:off x="785495" y="1163320"/>
            <a:ext cx="708914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．“探究草履虫对刺激的反应”所应用的科学方法是（　　）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A．观察法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B．实验法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C．调查法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D．测量法</a:t>
            </a:r>
          </a:p>
        </p:txBody>
      </p:sp>
      <p:sp>
        <p:nvSpPr>
          <p:cNvPr id="23556" name="TextBox 5"/>
          <p:cNvSpPr/>
          <p:nvPr/>
        </p:nvSpPr>
        <p:spPr>
          <a:xfrm>
            <a:off x="6566218" y="1163320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</a:t>
            </a: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矩形 3078"/>
          <p:cNvSpPr/>
          <p:nvPr/>
        </p:nvSpPr>
        <p:spPr>
          <a:xfrm>
            <a:off x="2023110" y="1035050"/>
            <a:ext cx="54330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ClrTx/>
            </a:pPr>
            <a:r>
              <a:rPr lang="zh-CN" altLang="en-US" dirty="0">
                <a:solidFill>
                  <a:srgbClr val="1A05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鲜美的肉汤放置久了，</a:t>
            </a:r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r>
              <a:rPr lang="zh-CN" altLang="en-US" dirty="0">
                <a:solidFill>
                  <a:srgbClr val="1A05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会使肉汤变酸。</a:t>
            </a:r>
          </a:p>
        </p:txBody>
      </p:sp>
      <p:sp>
        <p:nvSpPr>
          <p:cNvPr id="3083" name="文本框 3082"/>
          <p:cNvSpPr txBox="1"/>
          <p:nvPr/>
        </p:nvSpPr>
        <p:spPr>
          <a:xfrm>
            <a:off x="2444750" y="2387600"/>
            <a:ext cx="14738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微生物</a:t>
            </a:r>
          </a:p>
        </p:txBody>
      </p:sp>
      <p:pic>
        <p:nvPicPr>
          <p:cNvPr id="3086" name="图片 3085" descr="xinsrc_512070318093595362292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58665" y="1695847"/>
            <a:ext cx="3163491" cy="2362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720340" y="4296410"/>
            <a:ext cx="3154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肉汤里的微生物来自于哪里？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流程图: 可选过程 2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Box 4"/>
          <p:cNvSpPr/>
          <p:nvPr/>
        </p:nvSpPr>
        <p:spPr>
          <a:xfrm>
            <a:off x="525780" y="1390015"/>
            <a:ext cx="768286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．为了解当地几种常见传染病的基本情况，通常采用的研宄方法是（　　）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A．实验法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B．观察法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C．调查法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D．分析法</a:t>
            </a:r>
          </a:p>
        </p:txBody>
      </p:sp>
      <p:sp>
        <p:nvSpPr>
          <p:cNvPr id="24580" name="TextBox 6"/>
          <p:cNvSpPr/>
          <p:nvPr/>
        </p:nvSpPr>
        <p:spPr>
          <a:xfrm>
            <a:off x="7560628" y="1389698"/>
            <a:ext cx="6477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</a:t>
            </a: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bldLvl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矩形 2"/>
          <p:cNvSpPr/>
          <p:nvPr/>
        </p:nvSpPr>
        <p:spPr>
          <a:xfrm>
            <a:off x="493395" y="1280160"/>
            <a:ext cx="753046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．科学分析需要对事实和观点加以区分，下列说法属于事实的是（　　）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A．夏季冰饮口感好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B．水是人体内含量最多的物质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C．考试时间过得快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D．未来人类的大脑将更加发达</a:t>
            </a:r>
          </a:p>
        </p:txBody>
      </p:sp>
      <p:sp>
        <p:nvSpPr>
          <p:cNvPr id="25604" name="TextBox 4"/>
          <p:cNvSpPr/>
          <p:nvPr/>
        </p:nvSpPr>
        <p:spPr>
          <a:xfrm>
            <a:off x="7397750" y="1348423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</a:t>
            </a: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bldLvl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本课小结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4380" y="1320165"/>
            <a:ext cx="7444105" cy="1845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一、探究的基本过程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提出问题、作出假设、制定计划、实施计划、得出结论、表达交流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二、科学探究的常用方法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观察法、实验法、测量法、调查法等 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Box 5"/>
          <p:cNvSpPr/>
          <p:nvPr/>
        </p:nvSpPr>
        <p:spPr>
          <a:xfrm>
            <a:off x="685800" y="915988"/>
            <a:ext cx="7488238" cy="5032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8914" name="TextBox 6"/>
          <p:cNvSpPr/>
          <p:nvPr/>
        </p:nvSpPr>
        <p:spPr>
          <a:xfrm>
            <a:off x="471805" y="2602865"/>
            <a:ext cx="712787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预习</a:t>
            </a:r>
            <a:r>
              <a:rPr lang="en-US" altLang="x-none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14</a:t>
            </a:r>
            <a:r>
              <a:rPr lang="zh-CN" altLang="en-US" sz="20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——</a:t>
            </a:r>
            <a:r>
              <a:rPr lang="en-US" altLang="zh-CN" sz="20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18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页   生物学的研究工具 </a:t>
            </a:r>
            <a:endParaRPr lang="en-US" altLang="x-none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har char="•"/>
            </a:pPr>
            <a:r>
              <a:rPr lang="zh-CN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显微镜的构造和使用</a:t>
            </a:r>
          </a:p>
          <a:p>
            <a:pPr>
              <a:lnSpc>
                <a:spcPct val="150000"/>
              </a:lnSpc>
              <a:buChar char="•"/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其他常用研究工具</a:t>
            </a:r>
          </a:p>
        </p:txBody>
      </p:sp>
      <p:sp>
        <p:nvSpPr>
          <p:cNvPr id="5" name="流程图: 可选过程 4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作业布置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1805" y="912495"/>
            <a:ext cx="782002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进行探究实验，当实验的结论与假设不一致时，说明实验的结论是错误的．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__________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（判断对错）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78840" y="1313180"/>
            <a:ext cx="51689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文本框 5122"/>
          <p:cNvSpPr txBox="1"/>
          <p:nvPr/>
        </p:nvSpPr>
        <p:spPr>
          <a:xfrm>
            <a:off x="1187450" y="1563688"/>
            <a:ext cx="6643688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1、探究的基本过程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、探究的常用方法</a:t>
            </a:r>
          </a:p>
        </p:txBody>
      </p:sp>
      <p:sp>
        <p:nvSpPr>
          <p:cNvPr id="5" name="流程图: 可选过程 4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本节目标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6146"/>
          <p:cNvSpPr txBox="1"/>
          <p:nvPr/>
        </p:nvSpPr>
        <p:spPr>
          <a:xfrm>
            <a:off x="831850" y="1392238"/>
            <a:ext cx="7637463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1、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在科学探究的过程中，所有提出的问题都能通过一次探究得到正确的结论．___________（判断对错）</a:t>
            </a:r>
          </a:p>
        </p:txBody>
      </p:sp>
      <p:sp>
        <p:nvSpPr>
          <p:cNvPr id="7" name="流程图: 可选过程 6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6147"/>
          <p:cNvSpPr txBox="1"/>
          <p:nvPr/>
        </p:nvSpPr>
        <p:spPr>
          <a:xfrm>
            <a:off x="1405890" y="1849755"/>
            <a:ext cx="11823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×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Box 7"/>
          <p:cNvSpPr/>
          <p:nvPr/>
        </p:nvSpPr>
        <p:spPr>
          <a:xfrm>
            <a:off x="561340" y="1279525"/>
            <a:ext cx="7736205" cy="2584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我们在进行探究实验时，为了避免偶然因素的影响，常需要设置重复组，取其平均值，但有些实验却是例外．下列实验不需要测平均值的是（　　）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A．测定某种食物中的能量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B．探究光对鼠妇生活的影响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C．探究植物对空气湿度的影响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D．探究馒头在口腔中的消化</a:t>
            </a:r>
          </a:p>
        </p:txBody>
      </p:sp>
      <p:sp>
        <p:nvSpPr>
          <p:cNvPr id="8196" name="TextBox 10"/>
          <p:cNvSpPr/>
          <p:nvPr/>
        </p:nvSpPr>
        <p:spPr>
          <a:xfrm>
            <a:off x="7551738" y="1693228"/>
            <a:ext cx="5778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</a:t>
            </a:r>
          </a:p>
        </p:txBody>
      </p:sp>
      <p:sp>
        <p:nvSpPr>
          <p:cNvPr id="4" name="流程图: 可选过程 3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Box 7"/>
          <p:cNvSpPr/>
          <p:nvPr/>
        </p:nvSpPr>
        <p:spPr>
          <a:xfrm>
            <a:off x="1016635" y="1382395"/>
            <a:ext cx="7134225" cy="2584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．某兴趣小组的同学设置了“有光”和“无光”两种环境条件，探究“光会影响鼠妇的分布”．这种研究方法属于（　　）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A．观察法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B．实验法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C．调查法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D．模拟法</a:t>
            </a:r>
          </a:p>
        </p:txBody>
      </p:sp>
      <p:sp>
        <p:nvSpPr>
          <p:cNvPr id="9220" name="TextBox 10"/>
          <p:cNvSpPr/>
          <p:nvPr/>
        </p:nvSpPr>
        <p:spPr>
          <a:xfrm>
            <a:off x="6204268" y="1839278"/>
            <a:ext cx="504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</a:t>
            </a:r>
          </a:p>
        </p:txBody>
      </p:sp>
      <p:sp>
        <p:nvSpPr>
          <p:cNvPr id="4" name="流程图: 可选过程 3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6"/>
          <p:cNvSpPr/>
          <p:nvPr/>
        </p:nvSpPr>
        <p:spPr>
          <a:xfrm>
            <a:off x="1642110" y="2035175"/>
            <a:ext cx="3535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探究一：探究的基本过程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268" name="Picture 4" descr="3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52734" y="503556"/>
            <a:ext cx="2352675" cy="436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edg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8"/>
          <p:cNvSpPr/>
          <p:nvPr/>
        </p:nvSpPr>
        <p:spPr>
          <a:xfrm>
            <a:off x="2628900" y="204788"/>
            <a:ext cx="3944541" cy="564356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/>
          <a:p>
            <a:pPr>
              <a:lnSpc>
                <a:spcPct val="150000"/>
              </a:lnSpc>
            </a:pPr>
            <a:endParaRPr lang="zh-CN" altLang="en-US" sz="1350" dirty="0">
              <a:solidFill>
                <a:srgbClr val="00B0F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39" name="文本框 1"/>
          <p:cNvSpPr txBox="1"/>
          <p:nvPr/>
        </p:nvSpPr>
        <p:spPr>
          <a:xfrm>
            <a:off x="3383756" y="195263"/>
            <a:ext cx="272288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宋体" panose="02010600030101010101" pitchFamily="2" charset="-122"/>
                <a:ea typeface="微软雅黑" panose="020B0503020204020204" pitchFamily="34" charset="-122"/>
              </a:rPr>
              <a:t>巴斯德实验的基本过程</a:t>
            </a:r>
          </a:p>
        </p:txBody>
      </p:sp>
      <p:pic>
        <p:nvPicPr>
          <p:cNvPr id="14340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42581" y="981075"/>
            <a:ext cx="1891903" cy="248840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1" name="文本框 3"/>
          <p:cNvSpPr txBox="1"/>
          <p:nvPr/>
        </p:nvSpPr>
        <p:spPr>
          <a:xfrm>
            <a:off x="888365" y="835660"/>
            <a:ext cx="436626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巴斯德开辟了微生物领域，创立了一整套独特的微生物学基本研究方法，开始用“实践—理论—实践”的方法开始研究，他是一位科学巨人，被誉为伟大的“微生物学之父”</a:t>
            </a:r>
          </a:p>
        </p:txBody>
      </p:sp>
      <p:sp>
        <p:nvSpPr>
          <p:cNvPr id="14342" name="文本框 4"/>
          <p:cNvSpPr txBox="1"/>
          <p:nvPr/>
        </p:nvSpPr>
        <p:spPr>
          <a:xfrm>
            <a:off x="5573395" y="3681095"/>
            <a:ext cx="283083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路易</a:t>
            </a:r>
            <a:r>
              <a:rPr lang="en-US" altLang="x-none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巴斯德（</a:t>
            </a:r>
            <a:r>
              <a:rPr lang="en-US" altLang="x-none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Louis Pasteur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x-none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1822.12.27-1895.9.25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法国微生物学家、化学家，近代微生物学的奠基人</a:t>
            </a:r>
          </a:p>
        </p:txBody>
      </p:sp>
      <p:sp>
        <p:nvSpPr>
          <p:cNvPr id="14343" name="文本框 14342"/>
          <p:cNvSpPr txBox="1"/>
          <p:nvPr/>
        </p:nvSpPr>
        <p:spPr>
          <a:xfrm>
            <a:off x="888365" y="3004185"/>
            <a:ext cx="457200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</a:rPr>
              <a:t>提出问题：</a:t>
            </a:r>
            <a:r>
              <a:rPr lang="zh-CN" altLang="en-US" dirty="0">
                <a:latin typeface="宋体" panose="02010600030101010101" pitchFamily="2" charset="-122"/>
                <a:ea typeface="微软雅黑" panose="020B0503020204020204" pitchFamily="34" charset="-122"/>
              </a:rPr>
              <a:t>鲜美的肉汤放置久了会变质，这是由微生物引起的。这些微生物是肉汤本身产生的，还是从空气中进入的呢？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</a:rPr>
              <a:t>作出假设：</a:t>
            </a:r>
            <a:r>
              <a:rPr lang="zh-CN" altLang="en-US" dirty="0">
                <a:latin typeface="宋体" panose="02010600030101010101" pitchFamily="2" charset="-122"/>
                <a:ea typeface="微软雅黑" panose="020B0503020204020204" pitchFamily="34" charset="-122"/>
              </a:rPr>
              <a:t>使肉汤变质的微生物来自于空气。</a:t>
            </a: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/>
          </p:cNvGraphicFramePr>
          <p:nvPr/>
        </p:nvGraphicFramePr>
        <p:xfrm>
          <a:off x="1427560" y="889397"/>
          <a:ext cx="1350169" cy="1889522"/>
        </p:xfrm>
        <a:graphic>
          <a:graphicData uri="http://schemas.openxmlformats.org/presentationml/2006/ole">
            <p:oleObj spid="_x0000_s1025" r:id="rId3" imgW="2809524" imgH="3610479" progId="PBrush">
              <p:embed/>
            </p:oleObj>
          </a:graphicData>
        </a:graphic>
      </p:graphicFrame>
      <p:sp>
        <p:nvSpPr>
          <p:cNvPr id="15363" name="Line 3"/>
          <p:cNvSpPr/>
          <p:nvPr/>
        </p:nvSpPr>
        <p:spPr>
          <a:xfrm flipH="1" flipV="1">
            <a:off x="2177654" y="926306"/>
            <a:ext cx="882253" cy="727472"/>
          </a:xfrm>
          <a:prstGeom prst="line">
            <a:avLst/>
          </a:prstGeom>
          <a:ln w="63500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15364" name="Rectangle 4"/>
          <p:cNvSpPr/>
          <p:nvPr/>
        </p:nvSpPr>
        <p:spPr>
          <a:xfrm>
            <a:off x="2349104" y="1582341"/>
            <a:ext cx="2799159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latin typeface="新宋体" panose="02010609030101010101" charset="-122"/>
                <a:ea typeface="微软雅黑" panose="020B0503020204020204" pitchFamily="34" charset="-122"/>
              </a:rPr>
              <a:t>与外界空气相通</a:t>
            </a:r>
          </a:p>
        </p:txBody>
      </p:sp>
      <p:sp>
        <p:nvSpPr>
          <p:cNvPr id="15365" name="Line 5"/>
          <p:cNvSpPr/>
          <p:nvPr/>
        </p:nvSpPr>
        <p:spPr>
          <a:xfrm>
            <a:off x="4572000" y="1143000"/>
            <a:ext cx="0" cy="0"/>
          </a:xfrm>
          <a:prstGeom prst="line">
            <a:avLst/>
          </a:prstGeom>
          <a:ln w="635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grpSp>
        <p:nvGrpSpPr>
          <p:cNvPr id="15366" name="Group 6"/>
          <p:cNvGrpSpPr/>
          <p:nvPr/>
        </p:nvGrpSpPr>
        <p:grpSpPr>
          <a:xfrm>
            <a:off x="1229916" y="2275285"/>
            <a:ext cx="1538288" cy="1977628"/>
            <a:chOff x="0" y="0"/>
            <a:chExt cx="1427" cy="2059"/>
          </a:xfrm>
        </p:grpSpPr>
        <p:grpSp>
          <p:nvGrpSpPr>
            <p:cNvPr id="15367" name="Group 7"/>
            <p:cNvGrpSpPr/>
            <p:nvPr/>
          </p:nvGrpSpPr>
          <p:grpSpPr>
            <a:xfrm>
              <a:off x="91" y="871"/>
              <a:ext cx="1336" cy="1188"/>
              <a:chOff x="0" y="0"/>
              <a:chExt cx="1994" cy="1812"/>
            </a:xfrm>
          </p:grpSpPr>
          <p:grpSp>
            <p:nvGrpSpPr>
              <p:cNvPr id="15368" name="Group 8"/>
              <p:cNvGrpSpPr/>
              <p:nvPr/>
            </p:nvGrpSpPr>
            <p:grpSpPr>
              <a:xfrm>
                <a:off x="89" y="996"/>
                <a:ext cx="1810" cy="676"/>
                <a:chOff x="0" y="0"/>
                <a:chExt cx="1810" cy="676"/>
              </a:xfrm>
            </p:grpSpPr>
            <p:sp>
              <p:nvSpPr>
                <p:cNvPr id="15369" name="AutoShape 9" descr="横虚线"/>
                <p:cNvSpPr/>
                <p:nvPr/>
              </p:nvSpPr>
              <p:spPr>
                <a:xfrm>
                  <a:off x="40" y="60"/>
                  <a:ext cx="1754" cy="616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6" y="1"/>
                    </a:cxn>
                    <a:cxn ang="0">
                      <a:pos x="2" y="0"/>
                    </a:cxn>
                    <a:cxn ang="0">
                      <a:pos x="6" y="0"/>
                    </a:cxn>
                  </a:cxnLst>
                  <a:rect l="0" t="0" r="0" b="0"/>
                  <a:pathLst>
                    <a:path w="21600" h="21600">
                      <a:moveTo>
                        <a:pt x="0" y="0"/>
                      </a:moveTo>
                      <a:lnTo>
                        <a:pt x="5760" y="21600"/>
                      </a:lnTo>
                      <a:lnTo>
                        <a:pt x="15840" y="2160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pattFill prst="dashHorz">
                  <a:fgClr>
                    <a:srgbClr val="000000"/>
                  </a:fgClr>
                  <a:bgClr>
                    <a:srgbClr val="FFFFFF"/>
                  </a:bgClr>
                </a:patt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15370" name="Line 10" descr="横虚线"/>
                <p:cNvSpPr/>
                <p:nvPr/>
              </p:nvSpPr>
              <p:spPr>
                <a:xfrm>
                  <a:off x="0" y="0"/>
                  <a:ext cx="1810" cy="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5371" name="Freeform 11"/>
              <p:cNvSpPr/>
              <p:nvPr/>
            </p:nvSpPr>
            <p:spPr>
              <a:xfrm>
                <a:off x="0" y="312"/>
                <a:ext cx="1994" cy="1404"/>
              </a:xfrm>
              <a:custGeom>
                <a:avLst/>
                <a:gdLst/>
                <a:ahLst/>
                <a:cxnLst>
                  <a:cxn ang="0">
                    <a:pos x="543" y="1404"/>
                  </a:cxn>
                  <a:cxn ang="0">
                    <a:pos x="0" y="624"/>
                  </a:cxn>
                  <a:cxn ang="0">
                    <a:pos x="724" y="312"/>
                  </a:cxn>
                  <a:cxn ang="0">
                    <a:pos x="724" y="0"/>
                  </a:cxn>
                  <a:cxn ang="0">
                    <a:pos x="1267" y="0"/>
                  </a:cxn>
                  <a:cxn ang="0">
                    <a:pos x="1265" y="330"/>
                  </a:cxn>
                  <a:cxn ang="0">
                    <a:pos x="1994" y="624"/>
                  </a:cxn>
                  <a:cxn ang="0">
                    <a:pos x="1448" y="1404"/>
                  </a:cxn>
                  <a:cxn ang="0">
                    <a:pos x="543" y="1404"/>
                  </a:cxn>
                </a:cxnLst>
                <a:rect l="0" t="0" r="0" b="0"/>
                <a:pathLst>
                  <a:path w="1994" h="1404">
                    <a:moveTo>
                      <a:pt x="543" y="1404"/>
                    </a:moveTo>
                    <a:lnTo>
                      <a:pt x="0" y="624"/>
                    </a:lnTo>
                    <a:lnTo>
                      <a:pt x="724" y="312"/>
                    </a:lnTo>
                    <a:lnTo>
                      <a:pt x="724" y="0"/>
                    </a:lnTo>
                    <a:lnTo>
                      <a:pt x="1267" y="0"/>
                    </a:lnTo>
                    <a:lnTo>
                      <a:pt x="1265" y="330"/>
                    </a:lnTo>
                    <a:lnTo>
                      <a:pt x="1994" y="624"/>
                    </a:lnTo>
                    <a:lnTo>
                      <a:pt x="1448" y="1404"/>
                    </a:lnTo>
                    <a:lnTo>
                      <a:pt x="543" y="140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grpSp>
            <p:nvGrpSpPr>
              <p:cNvPr id="15372" name="Group 12"/>
              <p:cNvGrpSpPr/>
              <p:nvPr/>
            </p:nvGrpSpPr>
            <p:grpSpPr>
              <a:xfrm>
                <a:off x="632" y="0"/>
                <a:ext cx="882" cy="1634"/>
                <a:chOff x="0" y="0"/>
                <a:chExt cx="882" cy="1634"/>
              </a:xfrm>
            </p:grpSpPr>
            <p:sp>
              <p:nvSpPr>
                <p:cNvPr id="15373" name="AutoShape 13"/>
                <p:cNvSpPr/>
                <p:nvPr/>
              </p:nvSpPr>
              <p:spPr>
                <a:xfrm>
                  <a:off x="161" y="272"/>
                  <a:ext cx="393" cy="29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15374" name="hx30Oval 20"/>
                <p:cNvSpPr/>
                <p:nvPr/>
              </p:nvSpPr>
              <p:spPr>
                <a:xfrm>
                  <a:off x="201" y="116"/>
                  <a:ext cx="331" cy="52"/>
                </a:xfrm>
                <a:prstGeom prst="ellipse">
                  <a:avLst/>
                </a:pr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sz="1350" dirty="0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5375" name="hx30Rectangle 21"/>
                <p:cNvSpPr/>
                <p:nvPr/>
              </p:nvSpPr>
              <p:spPr>
                <a:xfrm>
                  <a:off x="281" y="0"/>
                  <a:ext cx="165" cy="111"/>
                </a:xfrm>
                <a:prstGeom prst="rect">
                  <a:avLst/>
                </a:pr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sz="1350" dirty="0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5376" name="hx30Freeform 72" descr="之字形"/>
                <p:cNvSpPr/>
                <p:nvPr/>
              </p:nvSpPr>
              <p:spPr>
                <a:xfrm>
                  <a:off x="40" y="544"/>
                  <a:ext cx="842" cy="1090"/>
                </a:xfrm>
                <a:custGeom>
                  <a:avLst/>
                  <a:gdLst/>
                  <a:ahLst/>
                  <a:cxnLst>
                    <a:cxn ang="0">
                      <a:pos x="82" y="0"/>
                    </a:cxn>
                    <a:cxn ang="0">
                      <a:pos x="47" y="51"/>
                    </a:cxn>
                    <a:cxn ang="0">
                      <a:pos x="134" y="56"/>
                    </a:cxn>
                    <a:cxn ang="0">
                      <a:pos x="170" y="73"/>
                    </a:cxn>
                    <a:cxn ang="0">
                      <a:pos x="82" y="90"/>
                    </a:cxn>
                    <a:cxn ang="0">
                      <a:pos x="152" y="101"/>
                    </a:cxn>
                    <a:cxn ang="0">
                      <a:pos x="170" y="107"/>
                    </a:cxn>
                    <a:cxn ang="0">
                      <a:pos x="152" y="118"/>
                    </a:cxn>
                    <a:cxn ang="0">
                      <a:pos x="99" y="101"/>
                    </a:cxn>
                    <a:cxn ang="0">
                      <a:pos x="64" y="95"/>
                    </a:cxn>
                    <a:cxn ang="0">
                      <a:pos x="64" y="84"/>
                    </a:cxn>
                    <a:cxn ang="0">
                      <a:pos x="134" y="67"/>
                    </a:cxn>
                    <a:cxn ang="0">
                      <a:pos x="12" y="62"/>
                    </a:cxn>
                    <a:cxn ang="0">
                      <a:pos x="64" y="0"/>
                    </a:cxn>
                  </a:cxnLst>
                  <a:rect l="0" t="0" r="0" b="0"/>
                  <a:pathLst>
                    <a:path w="1830" h="3302">
                      <a:moveTo>
                        <a:pt x="840" y="0"/>
                      </a:moveTo>
                      <a:cubicBezTo>
                        <a:pt x="615" y="572"/>
                        <a:pt x="390" y="1144"/>
                        <a:pt x="480" y="1404"/>
                      </a:cubicBezTo>
                      <a:cubicBezTo>
                        <a:pt x="570" y="1664"/>
                        <a:pt x="1170" y="1456"/>
                        <a:pt x="1380" y="1560"/>
                      </a:cubicBezTo>
                      <a:cubicBezTo>
                        <a:pt x="1590" y="1664"/>
                        <a:pt x="1830" y="1872"/>
                        <a:pt x="1740" y="2028"/>
                      </a:cubicBezTo>
                      <a:cubicBezTo>
                        <a:pt x="1650" y="2184"/>
                        <a:pt x="870" y="2366"/>
                        <a:pt x="840" y="2496"/>
                      </a:cubicBezTo>
                      <a:cubicBezTo>
                        <a:pt x="810" y="2626"/>
                        <a:pt x="1410" y="2730"/>
                        <a:pt x="1560" y="2808"/>
                      </a:cubicBezTo>
                      <a:cubicBezTo>
                        <a:pt x="1710" y="2886"/>
                        <a:pt x="1740" y="2886"/>
                        <a:pt x="1740" y="2964"/>
                      </a:cubicBezTo>
                      <a:cubicBezTo>
                        <a:pt x="1740" y="3042"/>
                        <a:pt x="1680" y="3302"/>
                        <a:pt x="1560" y="3276"/>
                      </a:cubicBezTo>
                      <a:cubicBezTo>
                        <a:pt x="1440" y="3250"/>
                        <a:pt x="1170" y="2912"/>
                        <a:pt x="1020" y="2808"/>
                      </a:cubicBezTo>
                      <a:cubicBezTo>
                        <a:pt x="870" y="2704"/>
                        <a:pt x="720" y="2730"/>
                        <a:pt x="660" y="2652"/>
                      </a:cubicBezTo>
                      <a:cubicBezTo>
                        <a:pt x="600" y="2574"/>
                        <a:pt x="540" y="2470"/>
                        <a:pt x="660" y="2340"/>
                      </a:cubicBezTo>
                      <a:cubicBezTo>
                        <a:pt x="780" y="2210"/>
                        <a:pt x="1470" y="1976"/>
                        <a:pt x="1380" y="1872"/>
                      </a:cubicBezTo>
                      <a:cubicBezTo>
                        <a:pt x="1290" y="1768"/>
                        <a:pt x="240" y="2028"/>
                        <a:pt x="120" y="1716"/>
                      </a:cubicBezTo>
                      <a:cubicBezTo>
                        <a:pt x="0" y="1404"/>
                        <a:pt x="330" y="702"/>
                        <a:pt x="660" y="0"/>
                      </a:cubicBezTo>
                    </a:path>
                  </a:pathLst>
                </a:custGeom>
                <a:pattFill prst="zigZag">
                  <a:fgClr>
                    <a:srgbClr val="000000"/>
                  </a:fgClr>
                  <a:bgClr>
                    <a:srgbClr val="FFFFFF"/>
                  </a:bgClr>
                </a:pattFill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grpSp>
              <p:nvGrpSpPr>
                <p:cNvPr id="15377" name="Group 17"/>
                <p:cNvGrpSpPr>
                  <a:grpSpLocks noChangeAspect="1"/>
                </p:cNvGrpSpPr>
                <p:nvPr/>
              </p:nvGrpSpPr>
              <p:grpSpPr>
                <a:xfrm>
                  <a:off x="0" y="176"/>
                  <a:ext cx="712" cy="157"/>
                  <a:chOff x="0" y="0"/>
                  <a:chExt cx="712" cy="157"/>
                </a:xfrm>
              </p:grpSpPr>
              <p:sp>
                <p:nvSpPr>
                  <p:cNvPr id="15378" name="Rectangle 18"/>
                  <p:cNvSpPr>
                    <a:spLocks noChangeAspect="1"/>
                  </p:cNvSpPr>
                  <p:nvPr/>
                </p:nvSpPr>
                <p:spPr>
                  <a:xfrm>
                    <a:off x="147" y="0"/>
                    <a:ext cx="418" cy="91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 anchor="t"/>
                  <a:lstStyle/>
                  <a:p>
                    <a:endParaRPr lang="zh-CN" altLang="en-US" sz="1350" dirty="0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5379" name="Rectangle 19"/>
                  <p:cNvSpPr>
                    <a:spLocks noChangeAspect="1"/>
                  </p:cNvSpPr>
                  <p:nvPr/>
                </p:nvSpPr>
                <p:spPr>
                  <a:xfrm>
                    <a:off x="0" y="71"/>
                    <a:ext cx="712" cy="86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 anchor="t"/>
                  <a:lstStyle/>
                  <a:p>
                    <a:endParaRPr lang="zh-CN" altLang="en-US" sz="1350" dirty="0">
                      <a:ea typeface="宋体" panose="02010600030101010101" pitchFamily="2" charset="-122"/>
                    </a:endParaRPr>
                  </a:p>
                </p:txBody>
              </p:sp>
            </p:grpSp>
          </p:grpSp>
          <p:sp>
            <p:nvSpPr>
              <p:cNvPr id="15380" name="AutoShape 20"/>
              <p:cNvSpPr/>
              <p:nvPr/>
            </p:nvSpPr>
            <p:spPr>
              <a:xfrm flipV="1">
                <a:off x="371" y="1716"/>
                <a:ext cx="1255" cy="96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0" b="0"/>
                <a:pathLst>
                  <a:path w="21600" h="21600">
                    <a:moveTo>
                      <a:pt x="0" y="0"/>
                    </a:moveTo>
                    <a:lnTo>
                      <a:pt x="4096" y="21600"/>
                    </a:lnTo>
                    <a:lnTo>
                      <a:pt x="17504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5381" name="Rectangle 21"/>
              <p:cNvSpPr/>
              <p:nvPr/>
            </p:nvSpPr>
            <p:spPr>
              <a:xfrm>
                <a:off x="531" y="1696"/>
                <a:ext cx="944" cy="56"/>
              </a:xfrm>
              <a:prstGeom prst="rect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1350" dirty="0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5382" name="Group 22"/>
            <p:cNvGrpSpPr/>
            <p:nvPr/>
          </p:nvGrpSpPr>
          <p:grpSpPr>
            <a:xfrm>
              <a:off x="539" y="475"/>
              <a:ext cx="425" cy="430"/>
              <a:chOff x="0" y="0"/>
              <a:chExt cx="635" cy="656"/>
            </a:xfrm>
          </p:grpSpPr>
          <p:sp>
            <p:nvSpPr>
              <p:cNvPr id="15383" name="Freeform 23"/>
              <p:cNvSpPr/>
              <p:nvPr/>
            </p:nvSpPr>
            <p:spPr>
              <a:xfrm rot="-900000" flipV="1">
                <a:off x="174" y="20"/>
                <a:ext cx="77" cy="537"/>
              </a:xfrm>
              <a:custGeom>
                <a:avLst/>
                <a:gdLst/>
                <a:ahLst/>
                <a:cxnLst>
                  <a:cxn ang="0">
                    <a:pos x="14" y="99"/>
                  </a:cxn>
                  <a:cxn ang="0">
                    <a:pos x="0" y="74"/>
                  </a:cxn>
                  <a:cxn ang="0">
                    <a:pos x="14" y="25"/>
                  </a:cxn>
                  <a:cxn ang="0">
                    <a:pos x="0" y="0"/>
                  </a:cxn>
                </a:cxnLst>
                <a:rect l="0" t="0" r="0" b="0"/>
                <a:pathLst>
                  <a:path w="180" h="1248">
                    <a:moveTo>
                      <a:pt x="180" y="1248"/>
                    </a:moveTo>
                    <a:cubicBezTo>
                      <a:pt x="90" y="1170"/>
                      <a:pt x="0" y="1092"/>
                      <a:pt x="0" y="936"/>
                    </a:cubicBezTo>
                    <a:cubicBezTo>
                      <a:pt x="0" y="780"/>
                      <a:pt x="180" y="468"/>
                      <a:pt x="180" y="312"/>
                    </a:cubicBezTo>
                    <a:cubicBezTo>
                      <a:pt x="180" y="156"/>
                      <a:pt x="30" y="52"/>
                      <a:pt x="0" y="0"/>
                    </a:cubicBezTo>
                  </a:path>
                </a:pathLst>
              </a:custGeom>
              <a:noFill/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5384" name="Freeform 24"/>
              <p:cNvSpPr/>
              <p:nvPr/>
            </p:nvSpPr>
            <p:spPr>
              <a:xfrm>
                <a:off x="354" y="20"/>
                <a:ext cx="21" cy="537"/>
              </a:xfrm>
              <a:custGeom>
                <a:avLst/>
                <a:gdLst/>
                <a:ahLst/>
                <a:cxnLst>
                  <a:cxn ang="0">
                    <a:pos x="0" y="99"/>
                  </a:cxn>
                  <a:cxn ang="0">
                    <a:pos x="0" y="74"/>
                  </a:cxn>
                  <a:cxn ang="0">
                    <a:pos x="0" y="25"/>
                  </a:cxn>
                  <a:cxn ang="0">
                    <a:pos x="0" y="0"/>
                  </a:cxn>
                </a:cxnLst>
                <a:rect l="0" t="0" r="0" b="0"/>
                <a:pathLst>
                  <a:path w="180" h="1248">
                    <a:moveTo>
                      <a:pt x="180" y="1248"/>
                    </a:moveTo>
                    <a:cubicBezTo>
                      <a:pt x="90" y="1170"/>
                      <a:pt x="0" y="1092"/>
                      <a:pt x="0" y="936"/>
                    </a:cubicBezTo>
                    <a:cubicBezTo>
                      <a:pt x="0" y="780"/>
                      <a:pt x="180" y="468"/>
                      <a:pt x="180" y="312"/>
                    </a:cubicBezTo>
                    <a:cubicBezTo>
                      <a:pt x="180" y="156"/>
                      <a:pt x="30" y="52"/>
                      <a:pt x="0" y="0"/>
                    </a:cubicBezTo>
                  </a:path>
                </a:pathLst>
              </a:custGeom>
              <a:noFill/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5385" name="Freeform 25"/>
              <p:cNvSpPr/>
              <p:nvPr/>
            </p:nvSpPr>
            <p:spPr>
              <a:xfrm rot="-1500000" flipH="1">
                <a:off x="114" y="20"/>
                <a:ext cx="17" cy="537"/>
              </a:xfrm>
              <a:custGeom>
                <a:avLst/>
                <a:gdLst/>
                <a:ahLst/>
                <a:cxnLst>
                  <a:cxn ang="0">
                    <a:pos x="0" y="99"/>
                  </a:cxn>
                  <a:cxn ang="0">
                    <a:pos x="0" y="74"/>
                  </a:cxn>
                  <a:cxn ang="0">
                    <a:pos x="0" y="25"/>
                  </a:cxn>
                  <a:cxn ang="0">
                    <a:pos x="0" y="0"/>
                  </a:cxn>
                </a:cxnLst>
                <a:rect l="0" t="0" r="0" b="0"/>
                <a:pathLst>
                  <a:path w="180" h="1248">
                    <a:moveTo>
                      <a:pt x="180" y="1248"/>
                    </a:moveTo>
                    <a:cubicBezTo>
                      <a:pt x="90" y="1170"/>
                      <a:pt x="0" y="1092"/>
                      <a:pt x="0" y="936"/>
                    </a:cubicBezTo>
                    <a:cubicBezTo>
                      <a:pt x="0" y="780"/>
                      <a:pt x="180" y="468"/>
                      <a:pt x="180" y="312"/>
                    </a:cubicBezTo>
                    <a:cubicBezTo>
                      <a:pt x="180" y="156"/>
                      <a:pt x="30" y="52"/>
                      <a:pt x="0" y="0"/>
                    </a:cubicBezTo>
                  </a:path>
                </a:pathLst>
              </a:custGeom>
              <a:noFill/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5386" name="Freeform 26"/>
              <p:cNvSpPr/>
              <p:nvPr/>
            </p:nvSpPr>
            <p:spPr>
              <a:xfrm flipH="1">
                <a:off x="454" y="20"/>
                <a:ext cx="57" cy="537"/>
              </a:xfrm>
              <a:custGeom>
                <a:avLst/>
                <a:gdLst/>
                <a:ahLst/>
                <a:cxnLst>
                  <a:cxn ang="0">
                    <a:pos x="6" y="99"/>
                  </a:cxn>
                  <a:cxn ang="0">
                    <a:pos x="0" y="74"/>
                  </a:cxn>
                  <a:cxn ang="0">
                    <a:pos x="6" y="25"/>
                  </a:cxn>
                  <a:cxn ang="0">
                    <a:pos x="0" y="0"/>
                  </a:cxn>
                </a:cxnLst>
                <a:rect l="0" t="0" r="0" b="0"/>
                <a:pathLst>
                  <a:path w="180" h="1248">
                    <a:moveTo>
                      <a:pt x="180" y="1248"/>
                    </a:moveTo>
                    <a:cubicBezTo>
                      <a:pt x="90" y="1170"/>
                      <a:pt x="0" y="1092"/>
                      <a:pt x="0" y="936"/>
                    </a:cubicBezTo>
                    <a:cubicBezTo>
                      <a:pt x="0" y="780"/>
                      <a:pt x="180" y="468"/>
                      <a:pt x="180" y="312"/>
                    </a:cubicBezTo>
                    <a:cubicBezTo>
                      <a:pt x="180" y="156"/>
                      <a:pt x="30" y="52"/>
                      <a:pt x="0" y="0"/>
                    </a:cubicBezTo>
                  </a:path>
                </a:pathLst>
              </a:custGeom>
              <a:noFill/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5387" name="Freeform 27"/>
              <p:cNvSpPr/>
              <p:nvPr/>
            </p:nvSpPr>
            <p:spPr>
              <a:xfrm rot="19800000">
                <a:off x="0" y="18"/>
                <a:ext cx="41" cy="596"/>
              </a:xfrm>
              <a:custGeom>
                <a:avLst/>
                <a:gdLst/>
                <a:ahLst/>
                <a:cxnLst>
                  <a:cxn ang="0">
                    <a:pos x="2" y="136"/>
                  </a:cxn>
                  <a:cxn ang="0">
                    <a:pos x="0" y="102"/>
                  </a:cxn>
                  <a:cxn ang="0">
                    <a:pos x="2" y="34"/>
                  </a:cxn>
                  <a:cxn ang="0">
                    <a:pos x="0" y="0"/>
                  </a:cxn>
                </a:cxnLst>
                <a:rect l="0" t="0" r="0" b="0"/>
                <a:pathLst>
                  <a:path w="180" h="1248">
                    <a:moveTo>
                      <a:pt x="180" y="1248"/>
                    </a:moveTo>
                    <a:cubicBezTo>
                      <a:pt x="90" y="1170"/>
                      <a:pt x="0" y="1092"/>
                      <a:pt x="0" y="936"/>
                    </a:cubicBezTo>
                    <a:cubicBezTo>
                      <a:pt x="0" y="780"/>
                      <a:pt x="180" y="468"/>
                      <a:pt x="180" y="312"/>
                    </a:cubicBezTo>
                    <a:cubicBezTo>
                      <a:pt x="180" y="156"/>
                      <a:pt x="30" y="52"/>
                      <a:pt x="0" y="0"/>
                    </a:cubicBezTo>
                  </a:path>
                </a:pathLst>
              </a:custGeom>
              <a:noFill/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5388" name="Freeform 28"/>
              <p:cNvSpPr/>
              <p:nvPr/>
            </p:nvSpPr>
            <p:spPr>
              <a:xfrm rot="-20100000" flipH="1">
                <a:off x="594" y="60"/>
                <a:ext cx="41" cy="596"/>
              </a:xfrm>
              <a:custGeom>
                <a:avLst/>
                <a:gdLst/>
                <a:ahLst/>
                <a:cxnLst>
                  <a:cxn ang="0">
                    <a:pos x="2" y="136"/>
                  </a:cxn>
                  <a:cxn ang="0">
                    <a:pos x="0" y="102"/>
                  </a:cxn>
                  <a:cxn ang="0">
                    <a:pos x="2" y="34"/>
                  </a:cxn>
                  <a:cxn ang="0">
                    <a:pos x="0" y="0"/>
                  </a:cxn>
                </a:cxnLst>
                <a:rect l="0" t="0" r="0" b="0"/>
                <a:pathLst>
                  <a:path w="180" h="1248">
                    <a:moveTo>
                      <a:pt x="180" y="1248"/>
                    </a:moveTo>
                    <a:cubicBezTo>
                      <a:pt x="90" y="1170"/>
                      <a:pt x="0" y="1092"/>
                      <a:pt x="0" y="936"/>
                    </a:cubicBezTo>
                    <a:cubicBezTo>
                      <a:pt x="0" y="780"/>
                      <a:pt x="180" y="468"/>
                      <a:pt x="180" y="312"/>
                    </a:cubicBezTo>
                    <a:cubicBezTo>
                      <a:pt x="180" y="156"/>
                      <a:pt x="30" y="52"/>
                      <a:pt x="0" y="0"/>
                    </a:cubicBezTo>
                  </a:path>
                </a:pathLst>
              </a:custGeom>
              <a:noFill/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5389" name="Freeform 29"/>
              <p:cNvSpPr/>
              <p:nvPr/>
            </p:nvSpPr>
            <p:spPr>
              <a:xfrm rot="-900000" flipV="1">
                <a:off x="249" y="0"/>
                <a:ext cx="45" cy="318"/>
              </a:xfrm>
              <a:custGeom>
                <a:avLst/>
                <a:gdLst/>
                <a:ahLst/>
                <a:cxnLst>
                  <a:cxn ang="0">
                    <a:pos x="3" y="21"/>
                  </a:cxn>
                  <a:cxn ang="0">
                    <a:pos x="0" y="16"/>
                  </a:cxn>
                  <a:cxn ang="0">
                    <a:pos x="3" y="5"/>
                  </a:cxn>
                  <a:cxn ang="0">
                    <a:pos x="0" y="0"/>
                  </a:cxn>
                </a:cxnLst>
                <a:rect l="0" t="0" r="0" b="0"/>
                <a:pathLst>
                  <a:path w="180" h="1248">
                    <a:moveTo>
                      <a:pt x="180" y="1248"/>
                    </a:moveTo>
                    <a:cubicBezTo>
                      <a:pt x="90" y="1170"/>
                      <a:pt x="0" y="1092"/>
                      <a:pt x="0" y="936"/>
                    </a:cubicBezTo>
                    <a:cubicBezTo>
                      <a:pt x="0" y="780"/>
                      <a:pt x="180" y="468"/>
                      <a:pt x="180" y="312"/>
                    </a:cubicBezTo>
                    <a:cubicBezTo>
                      <a:pt x="180" y="156"/>
                      <a:pt x="30" y="52"/>
                      <a:pt x="0" y="0"/>
                    </a:cubicBezTo>
                  </a:path>
                </a:pathLst>
              </a:custGeom>
              <a:noFill/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5390" name="Freeform 30"/>
              <p:cNvSpPr/>
              <p:nvPr/>
            </p:nvSpPr>
            <p:spPr>
              <a:xfrm rot="-20700000" flipV="1">
                <a:off x="574" y="44"/>
                <a:ext cx="45" cy="318"/>
              </a:xfrm>
              <a:custGeom>
                <a:avLst/>
                <a:gdLst/>
                <a:ahLst/>
                <a:cxnLst>
                  <a:cxn ang="0">
                    <a:pos x="3" y="21"/>
                  </a:cxn>
                  <a:cxn ang="0">
                    <a:pos x="0" y="16"/>
                  </a:cxn>
                  <a:cxn ang="0">
                    <a:pos x="3" y="5"/>
                  </a:cxn>
                  <a:cxn ang="0">
                    <a:pos x="0" y="0"/>
                  </a:cxn>
                </a:cxnLst>
                <a:rect l="0" t="0" r="0" b="0"/>
                <a:pathLst>
                  <a:path w="180" h="1248">
                    <a:moveTo>
                      <a:pt x="180" y="1248"/>
                    </a:moveTo>
                    <a:cubicBezTo>
                      <a:pt x="90" y="1170"/>
                      <a:pt x="0" y="1092"/>
                      <a:pt x="0" y="936"/>
                    </a:cubicBezTo>
                    <a:cubicBezTo>
                      <a:pt x="0" y="780"/>
                      <a:pt x="180" y="468"/>
                      <a:pt x="180" y="312"/>
                    </a:cubicBezTo>
                    <a:cubicBezTo>
                      <a:pt x="180" y="156"/>
                      <a:pt x="30" y="52"/>
                      <a:pt x="0" y="0"/>
                    </a:cubicBezTo>
                  </a:path>
                </a:pathLst>
              </a:custGeom>
              <a:noFill/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grpSp>
          <p:nvGrpSpPr>
            <p:cNvPr id="15391" name="Group 31"/>
            <p:cNvGrpSpPr>
              <a:grpSpLocks noChangeAspect="1"/>
            </p:cNvGrpSpPr>
            <p:nvPr/>
          </p:nvGrpSpPr>
          <p:grpSpPr>
            <a:xfrm>
              <a:off x="0" y="0"/>
              <a:ext cx="1207" cy="1071"/>
              <a:chOff x="0" y="0"/>
              <a:chExt cx="1207" cy="1071"/>
            </a:xfrm>
          </p:grpSpPr>
          <p:grpSp>
            <p:nvGrpSpPr>
              <p:cNvPr id="15392" name="Group 32"/>
              <p:cNvGrpSpPr>
                <a:grpSpLocks noChangeAspect="1"/>
              </p:cNvGrpSpPr>
              <p:nvPr/>
            </p:nvGrpSpPr>
            <p:grpSpPr>
              <a:xfrm rot="-3057386">
                <a:off x="343" y="6"/>
                <a:ext cx="382" cy="1071"/>
                <a:chOff x="0" y="0"/>
                <a:chExt cx="811" cy="2081"/>
              </a:xfrm>
            </p:grpSpPr>
            <p:sp>
              <p:nvSpPr>
                <p:cNvPr id="15393" name="Freeform 33"/>
                <p:cNvSpPr>
                  <a:spLocks noChangeAspect="1"/>
                </p:cNvSpPr>
                <p:nvPr/>
              </p:nvSpPr>
              <p:spPr>
                <a:xfrm rot="5700000">
                  <a:off x="-635" y="635"/>
                  <a:ext cx="2081" cy="811"/>
                </a:xfrm>
                <a:custGeom>
                  <a:avLst/>
                  <a:gdLst/>
                  <a:ahLst/>
                  <a:cxnLst>
                    <a:cxn ang="0">
                      <a:pos x="141" y="27"/>
                    </a:cxn>
                    <a:cxn ang="0">
                      <a:pos x="137" y="39"/>
                    </a:cxn>
                    <a:cxn ang="0">
                      <a:pos x="127" y="49"/>
                    </a:cxn>
                    <a:cxn ang="0">
                      <a:pos x="112" y="53"/>
                    </a:cxn>
                    <a:cxn ang="0">
                      <a:pos x="92" y="52"/>
                    </a:cxn>
                    <a:cxn ang="0">
                      <a:pos x="70" y="47"/>
                    </a:cxn>
                    <a:cxn ang="0">
                      <a:pos x="49" y="40"/>
                    </a:cxn>
                    <a:cxn ang="0">
                      <a:pos x="29" y="34"/>
                    </a:cxn>
                    <a:cxn ang="0">
                      <a:pos x="14" y="29"/>
                    </a:cxn>
                    <a:cxn ang="0">
                      <a:pos x="3" y="27"/>
                    </a:cxn>
                    <a:cxn ang="0">
                      <a:pos x="0" y="27"/>
                    </a:cxn>
                    <a:cxn ang="0">
                      <a:pos x="3" y="26"/>
                    </a:cxn>
                    <a:cxn ang="0">
                      <a:pos x="14" y="24"/>
                    </a:cxn>
                    <a:cxn ang="0">
                      <a:pos x="29" y="20"/>
                    </a:cxn>
                    <a:cxn ang="0">
                      <a:pos x="49" y="13"/>
                    </a:cxn>
                    <a:cxn ang="0">
                      <a:pos x="70" y="6"/>
                    </a:cxn>
                    <a:cxn ang="0">
                      <a:pos x="92" y="1"/>
                    </a:cxn>
                    <a:cxn ang="0">
                      <a:pos x="112" y="1"/>
                    </a:cxn>
                    <a:cxn ang="0">
                      <a:pos x="127" y="5"/>
                    </a:cxn>
                    <a:cxn ang="0">
                      <a:pos x="137" y="15"/>
                    </a:cxn>
                    <a:cxn ang="0">
                      <a:pos x="141" y="27"/>
                    </a:cxn>
                  </a:cxnLst>
                  <a:rect l="0" t="0" r="0" b="0"/>
                  <a:pathLst>
                    <a:path w="8000" h="3154">
                      <a:moveTo>
                        <a:pt x="8000" y="1577"/>
                      </a:moveTo>
                      <a:cubicBezTo>
                        <a:pt x="8000" y="1818"/>
                        <a:pt x="7931" y="2087"/>
                        <a:pt x="7804" y="2300"/>
                      </a:cubicBezTo>
                      <a:cubicBezTo>
                        <a:pt x="7677" y="2513"/>
                        <a:pt x="7478" y="2717"/>
                        <a:pt x="7236" y="2853"/>
                      </a:cubicBezTo>
                      <a:cubicBezTo>
                        <a:pt x="6994" y="2989"/>
                        <a:pt x="6684" y="3082"/>
                        <a:pt x="6351" y="3118"/>
                      </a:cubicBezTo>
                      <a:cubicBezTo>
                        <a:pt x="6018" y="3154"/>
                        <a:pt x="5628" y="3128"/>
                        <a:pt x="5236" y="3071"/>
                      </a:cubicBezTo>
                      <a:cubicBezTo>
                        <a:pt x="4844" y="3014"/>
                        <a:pt x="4412" y="2895"/>
                        <a:pt x="4000" y="2777"/>
                      </a:cubicBezTo>
                      <a:cubicBezTo>
                        <a:pt x="3588" y="2659"/>
                        <a:pt x="3156" y="2499"/>
                        <a:pt x="2764" y="2366"/>
                      </a:cubicBezTo>
                      <a:cubicBezTo>
                        <a:pt x="2372" y="2233"/>
                        <a:pt x="1982" y="2086"/>
                        <a:pt x="1649" y="1977"/>
                      </a:cubicBezTo>
                      <a:cubicBezTo>
                        <a:pt x="1316" y="1868"/>
                        <a:pt x="1006" y="1776"/>
                        <a:pt x="764" y="1712"/>
                      </a:cubicBezTo>
                      <a:cubicBezTo>
                        <a:pt x="522" y="1648"/>
                        <a:pt x="323" y="1617"/>
                        <a:pt x="196" y="1595"/>
                      </a:cubicBezTo>
                      <a:cubicBezTo>
                        <a:pt x="69" y="1573"/>
                        <a:pt x="0" y="1571"/>
                        <a:pt x="0" y="1577"/>
                      </a:cubicBezTo>
                      <a:cubicBezTo>
                        <a:pt x="0" y="1583"/>
                        <a:pt x="69" y="1581"/>
                        <a:pt x="196" y="1559"/>
                      </a:cubicBezTo>
                      <a:cubicBezTo>
                        <a:pt x="323" y="1537"/>
                        <a:pt x="522" y="1506"/>
                        <a:pt x="764" y="1442"/>
                      </a:cubicBezTo>
                      <a:cubicBezTo>
                        <a:pt x="1006" y="1378"/>
                        <a:pt x="1316" y="1286"/>
                        <a:pt x="1649" y="1177"/>
                      </a:cubicBezTo>
                      <a:cubicBezTo>
                        <a:pt x="1982" y="1068"/>
                        <a:pt x="2372" y="921"/>
                        <a:pt x="2764" y="788"/>
                      </a:cubicBezTo>
                      <a:cubicBezTo>
                        <a:pt x="3156" y="655"/>
                        <a:pt x="3588" y="495"/>
                        <a:pt x="4000" y="377"/>
                      </a:cubicBezTo>
                      <a:cubicBezTo>
                        <a:pt x="4412" y="259"/>
                        <a:pt x="4844" y="140"/>
                        <a:pt x="5236" y="83"/>
                      </a:cubicBezTo>
                      <a:cubicBezTo>
                        <a:pt x="5628" y="26"/>
                        <a:pt x="6018" y="0"/>
                        <a:pt x="6351" y="36"/>
                      </a:cubicBezTo>
                      <a:cubicBezTo>
                        <a:pt x="6684" y="72"/>
                        <a:pt x="6994" y="165"/>
                        <a:pt x="7236" y="301"/>
                      </a:cubicBezTo>
                      <a:cubicBezTo>
                        <a:pt x="7478" y="437"/>
                        <a:pt x="7677" y="641"/>
                        <a:pt x="7804" y="854"/>
                      </a:cubicBezTo>
                      <a:cubicBezTo>
                        <a:pt x="7931" y="1067"/>
                        <a:pt x="8000" y="1336"/>
                        <a:pt x="8000" y="1577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rgbClr val="EBF02E"/>
                    </a:gs>
                    <a:gs pos="100000">
                      <a:srgbClr val="FF9900"/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15394" name="Freeform 34"/>
                <p:cNvSpPr>
                  <a:spLocks noChangeAspect="1"/>
                </p:cNvSpPr>
                <p:nvPr/>
              </p:nvSpPr>
              <p:spPr>
                <a:xfrm rot="5700000">
                  <a:off x="-156" y="1304"/>
                  <a:ext cx="1102" cy="430"/>
                </a:xfrm>
                <a:custGeom>
                  <a:avLst/>
                  <a:gdLst/>
                  <a:ahLst/>
                  <a:cxnLst>
                    <a:cxn ang="0">
                      <a:pos x="21" y="4"/>
                    </a:cxn>
                    <a:cxn ang="0">
                      <a:pos x="20" y="6"/>
                    </a:cxn>
                    <a:cxn ang="0">
                      <a:pos x="19" y="7"/>
                    </a:cxn>
                    <a:cxn ang="0">
                      <a:pos x="17" y="8"/>
                    </a:cxn>
                    <a:cxn ang="0">
                      <a:pos x="14" y="8"/>
                    </a:cxn>
                    <a:cxn ang="0">
                      <a:pos x="10" y="7"/>
                    </a:cxn>
                    <a:cxn ang="0">
                      <a:pos x="7" y="6"/>
                    </a:cxn>
                    <a:cxn ang="0">
                      <a:pos x="4" y="5"/>
                    </a:cxn>
                    <a:cxn ang="0">
                      <a:pos x="2" y="4"/>
                    </a:cxn>
                    <a:cxn ang="0">
                      <a:pos x="1" y="4"/>
                    </a:cxn>
                    <a:cxn ang="0">
                      <a:pos x="0" y="4"/>
                    </a:cxn>
                    <a:cxn ang="0">
                      <a:pos x="1" y="4"/>
                    </a:cxn>
                    <a:cxn ang="0">
                      <a:pos x="2" y="4"/>
                    </a:cxn>
                    <a:cxn ang="0">
                      <a:pos x="4" y="3"/>
                    </a:cxn>
                    <a:cxn ang="0">
                      <a:pos x="7" y="2"/>
                    </a:cxn>
                    <a:cxn ang="0">
                      <a:pos x="10" y="1"/>
                    </a:cxn>
                    <a:cxn ang="0">
                      <a:pos x="14" y="0"/>
                    </a:cxn>
                    <a:cxn ang="0">
                      <a:pos x="17" y="0"/>
                    </a:cxn>
                    <a:cxn ang="0">
                      <a:pos x="19" y="1"/>
                    </a:cxn>
                    <a:cxn ang="0">
                      <a:pos x="20" y="2"/>
                    </a:cxn>
                    <a:cxn ang="0">
                      <a:pos x="21" y="4"/>
                    </a:cxn>
                  </a:cxnLst>
                  <a:rect l="0" t="0" r="0" b="0"/>
                  <a:pathLst>
                    <a:path w="8000" h="3154">
                      <a:moveTo>
                        <a:pt x="8000" y="1577"/>
                      </a:moveTo>
                      <a:cubicBezTo>
                        <a:pt x="8000" y="1818"/>
                        <a:pt x="7931" y="2087"/>
                        <a:pt x="7804" y="2300"/>
                      </a:cubicBezTo>
                      <a:cubicBezTo>
                        <a:pt x="7677" y="2513"/>
                        <a:pt x="7478" y="2717"/>
                        <a:pt x="7236" y="2853"/>
                      </a:cubicBezTo>
                      <a:cubicBezTo>
                        <a:pt x="6994" y="2989"/>
                        <a:pt x="6684" y="3082"/>
                        <a:pt x="6351" y="3118"/>
                      </a:cubicBezTo>
                      <a:cubicBezTo>
                        <a:pt x="6018" y="3154"/>
                        <a:pt x="5628" y="3128"/>
                        <a:pt x="5236" y="3071"/>
                      </a:cubicBezTo>
                      <a:cubicBezTo>
                        <a:pt x="4844" y="3014"/>
                        <a:pt x="4412" y="2895"/>
                        <a:pt x="4000" y="2777"/>
                      </a:cubicBezTo>
                      <a:cubicBezTo>
                        <a:pt x="3588" y="2659"/>
                        <a:pt x="3156" y="2499"/>
                        <a:pt x="2764" y="2366"/>
                      </a:cubicBezTo>
                      <a:cubicBezTo>
                        <a:pt x="2372" y="2233"/>
                        <a:pt x="1982" y="2086"/>
                        <a:pt x="1649" y="1977"/>
                      </a:cubicBezTo>
                      <a:cubicBezTo>
                        <a:pt x="1316" y="1868"/>
                        <a:pt x="1006" y="1776"/>
                        <a:pt x="764" y="1712"/>
                      </a:cubicBezTo>
                      <a:cubicBezTo>
                        <a:pt x="522" y="1648"/>
                        <a:pt x="323" y="1617"/>
                        <a:pt x="196" y="1595"/>
                      </a:cubicBezTo>
                      <a:cubicBezTo>
                        <a:pt x="69" y="1573"/>
                        <a:pt x="0" y="1571"/>
                        <a:pt x="0" y="1577"/>
                      </a:cubicBezTo>
                      <a:cubicBezTo>
                        <a:pt x="0" y="1583"/>
                        <a:pt x="69" y="1581"/>
                        <a:pt x="196" y="1559"/>
                      </a:cubicBezTo>
                      <a:cubicBezTo>
                        <a:pt x="323" y="1537"/>
                        <a:pt x="522" y="1506"/>
                        <a:pt x="764" y="1442"/>
                      </a:cubicBezTo>
                      <a:cubicBezTo>
                        <a:pt x="1006" y="1378"/>
                        <a:pt x="1316" y="1286"/>
                        <a:pt x="1649" y="1177"/>
                      </a:cubicBezTo>
                      <a:cubicBezTo>
                        <a:pt x="1982" y="1068"/>
                        <a:pt x="2372" y="921"/>
                        <a:pt x="2764" y="788"/>
                      </a:cubicBezTo>
                      <a:cubicBezTo>
                        <a:pt x="3156" y="655"/>
                        <a:pt x="3588" y="495"/>
                        <a:pt x="4000" y="377"/>
                      </a:cubicBezTo>
                      <a:cubicBezTo>
                        <a:pt x="4412" y="259"/>
                        <a:pt x="4844" y="140"/>
                        <a:pt x="5236" y="83"/>
                      </a:cubicBezTo>
                      <a:cubicBezTo>
                        <a:pt x="5628" y="26"/>
                        <a:pt x="6018" y="0"/>
                        <a:pt x="6351" y="36"/>
                      </a:cubicBezTo>
                      <a:cubicBezTo>
                        <a:pt x="6684" y="72"/>
                        <a:pt x="6994" y="165"/>
                        <a:pt x="7236" y="301"/>
                      </a:cubicBezTo>
                      <a:cubicBezTo>
                        <a:pt x="7478" y="437"/>
                        <a:pt x="7677" y="641"/>
                        <a:pt x="7804" y="854"/>
                      </a:cubicBezTo>
                      <a:cubicBezTo>
                        <a:pt x="7931" y="1067"/>
                        <a:pt x="8000" y="1336"/>
                        <a:pt x="8000" y="1577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rgbClr val="FF9900"/>
                    </a:gs>
                    <a:gs pos="100000">
                      <a:srgbClr val="993300"/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</p:grpSp>
          <p:grpSp>
            <p:nvGrpSpPr>
              <p:cNvPr id="15395" name="Group 35"/>
              <p:cNvGrpSpPr>
                <a:grpSpLocks noChangeAspect="1"/>
              </p:cNvGrpSpPr>
              <p:nvPr/>
            </p:nvGrpSpPr>
            <p:grpSpPr>
              <a:xfrm rot="2448247">
                <a:off x="825" y="0"/>
                <a:ext cx="382" cy="1071"/>
                <a:chOff x="0" y="0"/>
                <a:chExt cx="811" cy="2081"/>
              </a:xfrm>
            </p:grpSpPr>
            <p:sp>
              <p:nvSpPr>
                <p:cNvPr id="15396" name="Freeform 36"/>
                <p:cNvSpPr>
                  <a:spLocks noChangeAspect="1"/>
                </p:cNvSpPr>
                <p:nvPr/>
              </p:nvSpPr>
              <p:spPr>
                <a:xfrm rot="5700000">
                  <a:off x="-635" y="635"/>
                  <a:ext cx="2081" cy="811"/>
                </a:xfrm>
                <a:custGeom>
                  <a:avLst/>
                  <a:gdLst/>
                  <a:ahLst/>
                  <a:cxnLst>
                    <a:cxn ang="0">
                      <a:pos x="141" y="27"/>
                    </a:cxn>
                    <a:cxn ang="0">
                      <a:pos x="137" y="39"/>
                    </a:cxn>
                    <a:cxn ang="0">
                      <a:pos x="127" y="49"/>
                    </a:cxn>
                    <a:cxn ang="0">
                      <a:pos x="112" y="53"/>
                    </a:cxn>
                    <a:cxn ang="0">
                      <a:pos x="92" y="52"/>
                    </a:cxn>
                    <a:cxn ang="0">
                      <a:pos x="70" y="47"/>
                    </a:cxn>
                    <a:cxn ang="0">
                      <a:pos x="49" y="40"/>
                    </a:cxn>
                    <a:cxn ang="0">
                      <a:pos x="29" y="34"/>
                    </a:cxn>
                    <a:cxn ang="0">
                      <a:pos x="14" y="29"/>
                    </a:cxn>
                    <a:cxn ang="0">
                      <a:pos x="3" y="27"/>
                    </a:cxn>
                    <a:cxn ang="0">
                      <a:pos x="0" y="27"/>
                    </a:cxn>
                    <a:cxn ang="0">
                      <a:pos x="3" y="26"/>
                    </a:cxn>
                    <a:cxn ang="0">
                      <a:pos x="14" y="24"/>
                    </a:cxn>
                    <a:cxn ang="0">
                      <a:pos x="29" y="20"/>
                    </a:cxn>
                    <a:cxn ang="0">
                      <a:pos x="49" y="13"/>
                    </a:cxn>
                    <a:cxn ang="0">
                      <a:pos x="70" y="6"/>
                    </a:cxn>
                    <a:cxn ang="0">
                      <a:pos x="92" y="1"/>
                    </a:cxn>
                    <a:cxn ang="0">
                      <a:pos x="112" y="1"/>
                    </a:cxn>
                    <a:cxn ang="0">
                      <a:pos x="127" y="5"/>
                    </a:cxn>
                    <a:cxn ang="0">
                      <a:pos x="137" y="15"/>
                    </a:cxn>
                    <a:cxn ang="0">
                      <a:pos x="141" y="27"/>
                    </a:cxn>
                  </a:cxnLst>
                  <a:rect l="0" t="0" r="0" b="0"/>
                  <a:pathLst>
                    <a:path w="8000" h="3154">
                      <a:moveTo>
                        <a:pt x="8000" y="1577"/>
                      </a:moveTo>
                      <a:cubicBezTo>
                        <a:pt x="8000" y="1818"/>
                        <a:pt x="7931" y="2087"/>
                        <a:pt x="7804" y="2300"/>
                      </a:cubicBezTo>
                      <a:cubicBezTo>
                        <a:pt x="7677" y="2513"/>
                        <a:pt x="7478" y="2717"/>
                        <a:pt x="7236" y="2853"/>
                      </a:cubicBezTo>
                      <a:cubicBezTo>
                        <a:pt x="6994" y="2989"/>
                        <a:pt x="6684" y="3082"/>
                        <a:pt x="6351" y="3118"/>
                      </a:cubicBezTo>
                      <a:cubicBezTo>
                        <a:pt x="6018" y="3154"/>
                        <a:pt x="5628" y="3128"/>
                        <a:pt x="5236" y="3071"/>
                      </a:cubicBezTo>
                      <a:cubicBezTo>
                        <a:pt x="4844" y="3014"/>
                        <a:pt x="4412" y="2895"/>
                        <a:pt x="4000" y="2777"/>
                      </a:cubicBezTo>
                      <a:cubicBezTo>
                        <a:pt x="3588" y="2659"/>
                        <a:pt x="3156" y="2499"/>
                        <a:pt x="2764" y="2366"/>
                      </a:cubicBezTo>
                      <a:cubicBezTo>
                        <a:pt x="2372" y="2233"/>
                        <a:pt x="1982" y="2086"/>
                        <a:pt x="1649" y="1977"/>
                      </a:cubicBezTo>
                      <a:cubicBezTo>
                        <a:pt x="1316" y="1868"/>
                        <a:pt x="1006" y="1776"/>
                        <a:pt x="764" y="1712"/>
                      </a:cubicBezTo>
                      <a:cubicBezTo>
                        <a:pt x="522" y="1648"/>
                        <a:pt x="323" y="1617"/>
                        <a:pt x="196" y="1595"/>
                      </a:cubicBezTo>
                      <a:cubicBezTo>
                        <a:pt x="69" y="1573"/>
                        <a:pt x="0" y="1571"/>
                        <a:pt x="0" y="1577"/>
                      </a:cubicBezTo>
                      <a:cubicBezTo>
                        <a:pt x="0" y="1583"/>
                        <a:pt x="69" y="1581"/>
                        <a:pt x="196" y="1559"/>
                      </a:cubicBezTo>
                      <a:cubicBezTo>
                        <a:pt x="323" y="1537"/>
                        <a:pt x="522" y="1506"/>
                        <a:pt x="764" y="1442"/>
                      </a:cubicBezTo>
                      <a:cubicBezTo>
                        <a:pt x="1006" y="1378"/>
                        <a:pt x="1316" y="1286"/>
                        <a:pt x="1649" y="1177"/>
                      </a:cubicBezTo>
                      <a:cubicBezTo>
                        <a:pt x="1982" y="1068"/>
                        <a:pt x="2372" y="921"/>
                        <a:pt x="2764" y="788"/>
                      </a:cubicBezTo>
                      <a:cubicBezTo>
                        <a:pt x="3156" y="655"/>
                        <a:pt x="3588" y="495"/>
                        <a:pt x="4000" y="377"/>
                      </a:cubicBezTo>
                      <a:cubicBezTo>
                        <a:pt x="4412" y="259"/>
                        <a:pt x="4844" y="140"/>
                        <a:pt x="5236" y="83"/>
                      </a:cubicBezTo>
                      <a:cubicBezTo>
                        <a:pt x="5628" y="26"/>
                        <a:pt x="6018" y="0"/>
                        <a:pt x="6351" y="36"/>
                      </a:cubicBezTo>
                      <a:cubicBezTo>
                        <a:pt x="6684" y="72"/>
                        <a:pt x="6994" y="165"/>
                        <a:pt x="7236" y="301"/>
                      </a:cubicBezTo>
                      <a:cubicBezTo>
                        <a:pt x="7478" y="437"/>
                        <a:pt x="7677" y="641"/>
                        <a:pt x="7804" y="854"/>
                      </a:cubicBezTo>
                      <a:cubicBezTo>
                        <a:pt x="7931" y="1067"/>
                        <a:pt x="8000" y="1336"/>
                        <a:pt x="8000" y="1577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rgbClr val="EBF02E"/>
                    </a:gs>
                    <a:gs pos="100000">
                      <a:srgbClr val="FF9900"/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15397" name="Freeform 37"/>
                <p:cNvSpPr>
                  <a:spLocks noChangeAspect="1"/>
                </p:cNvSpPr>
                <p:nvPr/>
              </p:nvSpPr>
              <p:spPr>
                <a:xfrm rot="5700000">
                  <a:off x="-156" y="1304"/>
                  <a:ext cx="1102" cy="430"/>
                </a:xfrm>
                <a:custGeom>
                  <a:avLst/>
                  <a:gdLst/>
                  <a:ahLst/>
                  <a:cxnLst>
                    <a:cxn ang="0">
                      <a:pos x="21" y="4"/>
                    </a:cxn>
                    <a:cxn ang="0">
                      <a:pos x="20" y="6"/>
                    </a:cxn>
                    <a:cxn ang="0">
                      <a:pos x="19" y="7"/>
                    </a:cxn>
                    <a:cxn ang="0">
                      <a:pos x="17" y="8"/>
                    </a:cxn>
                    <a:cxn ang="0">
                      <a:pos x="14" y="8"/>
                    </a:cxn>
                    <a:cxn ang="0">
                      <a:pos x="10" y="7"/>
                    </a:cxn>
                    <a:cxn ang="0">
                      <a:pos x="7" y="6"/>
                    </a:cxn>
                    <a:cxn ang="0">
                      <a:pos x="4" y="5"/>
                    </a:cxn>
                    <a:cxn ang="0">
                      <a:pos x="2" y="4"/>
                    </a:cxn>
                    <a:cxn ang="0">
                      <a:pos x="1" y="4"/>
                    </a:cxn>
                    <a:cxn ang="0">
                      <a:pos x="0" y="4"/>
                    </a:cxn>
                    <a:cxn ang="0">
                      <a:pos x="1" y="4"/>
                    </a:cxn>
                    <a:cxn ang="0">
                      <a:pos x="2" y="4"/>
                    </a:cxn>
                    <a:cxn ang="0">
                      <a:pos x="4" y="3"/>
                    </a:cxn>
                    <a:cxn ang="0">
                      <a:pos x="7" y="2"/>
                    </a:cxn>
                    <a:cxn ang="0">
                      <a:pos x="10" y="1"/>
                    </a:cxn>
                    <a:cxn ang="0">
                      <a:pos x="14" y="0"/>
                    </a:cxn>
                    <a:cxn ang="0">
                      <a:pos x="17" y="0"/>
                    </a:cxn>
                    <a:cxn ang="0">
                      <a:pos x="19" y="1"/>
                    </a:cxn>
                    <a:cxn ang="0">
                      <a:pos x="20" y="2"/>
                    </a:cxn>
                    <a:cxn ang="0">
                      <a:pos x="21" y="4"/>
                    </a:cxn>
                  </a:cxnLst>
                  <a:rect l="0" t="0" r="0" b="0"/>
                  <a:pathLst>
                    <a:path w="8000" h="3154">
                      <a:moveTo>
                        <a:pt x="8000" y="1577"/>
                      </a:moveTo>
                      <a:cubicBezTo>
                        <a:pt x="8000" y="1818"/>
                        <a:pt x="7931" y="2087"/>
                        <a:pt x="7804" y="2300"/>
                      </a:cubicBezTo>
                      <a:cubicBezTo>
                        <a:pt x="7677" y="2513"/>
                        <a:pt x="7478" y="2717"/>
                        <a:pt x="7236" y="2853"/>
                      </a:cubicBezTo>
                      <a:cubicBezTo>
                        <a:pt x="6994" y="2989"/>
                        <a:pt x="6684" y="3082"/>
                        <a:pt x="6351" y="3118"/>
                      </a:cubicBezTo>
                      <a:cubicBezTo>
                        <a:pt x="6018" y="3154"/>
                        <a:pt x="5628" y="3128"/>
                        <a:pt x="5236" y="3071"/>
                      </a:cubicBezTo>
                      <a:cubicBezTo>
                        <a:pt x="4844" y="3014"/>
                        <a:pt x="4412" y="2895"/>
                        <a:pt x="4000" y="2777"/>
                      </a:cubicBezTo>
                      <a:cubicBezTo>
                        <a:pt x="3588" y="2659"/>
                        <a:pt x="3156" y="2499"/>
                        <a:pt x="2764" y="2366"/>
                      </a:cubicBezTo>
                      <a:cubicBezTo>
                        <a:pt x="2372" y="2233"/>
                        <a:pt x="1982" y="2086"/>
                        <a:pt x="1649" y="1977"/>
                      </a:cubicBezTo>
                      <a:cubicBezTo>
                        <a:pt x="1316" y="1868"/>
                        <a:pt x="1006" y="1776"/>
                        <a:pt x="764" y="1712"/>
                      </a:cubicBezTo>
                      <a:cubicBezTo>
                        <a:pt x="522" y="1648"/>
                        <a:pt x="323" y="1617"/>
                        <a:pt x="196" y="1595"/>
                      </a:cubicBezTo>
                      <a:cubicBezTo>
                        <a:pt x="69" y="1573"/>
                        <a:pt x="0" y="1571"/>
                        <a:pt x="0" y="1577"/>
                      </a:cubicBezTo>
                      <a:cubicBezTo>
                        <a:pt x="0" y="1583"/>
                        <a:pt x="69" y="1581"/>
                        <a:pt x="196" y="1559"/>
                      </a:cubicBezTo>
                      <a:cubicBezTo>
                        <a:pt x="323" y="1537"/>
                        <a:pt x="522" y="1506"/>
                        <a:pt x="764" y="1442"/>
                      </a:cubicBezTo>
                      <a:cubicBezTo>
                        <a:pt x="1006" y="1378"/>
                        <a:pt x="1316" y="1286"/>
                        <a:pt x="1649" y="1177"/>
                      </a:cubicBezTo>
                      <a:cubicBezTo>
                        <a:pt x="1982" y="1068"/>
                        <a:pt x="2372" y="921"/>
                        <a:pt x="2764" y="788"/>
                      </a:cubicBezTo>
                      <a:cubicBezTo>
                        <a:pt x="3156" y="655"/>
                        <a:pt x="3588" y="495"/>
                        <a:pt x="4000" y="377"/>
                      </a:cubicBezTo>
                      <a:cubicBezTo>
                        <a:pt x="4412" y="259"/>
                        <a:pt x="4844" y="140"/>
                        <a:pt x="5236" y="83"/>
                      </a:cubicBezTo>
                      <a:cubicBezTo>
                        <a:pt x="5628" y="26"/>
                        <a:pt x="6018" y="0"/>
                        <a:pt x="6351" y="36"/>
                      </a:cubicBezTo>
                      <a:cubicBezTo>
                        <a:pt x="6684" y="72"/>
                        <a:pt x="6994" y="165"/>
                        <a:pt x="7236" y="301"/>
                      </a:cubicBezTo>
                      <a:cubicBezTo>
                        <a:pt x="7478" y="437"/>
                        <a:pt x="7677" y="641"/>
                        <a:pt x="7804" y="854"/>
                      </a:cubicBezTo>
                      <a:cubicBezTo>
                        <a:pt x="7931" y="1067"/>
                        <a:pt x="8000" y="1336"/>
                        <a:pt x="8000" y="1577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rgbClr val="FF9900"/>
                    </a:gs>
                    <a:gs pos="100000">
                      <a:srgbClr val="993300"/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</p:grpSp>
          <p:grpSp>
            <p:nvGrpSpPr>
              <p:cNvPr id="15398" name="Group 38"/>
              <p:cNvGrpSpPr>
                <a:grpSpLocks noChangeAspect="1"/>
              </p:cNvGrpSpPr>
              <p:nvPr/>
            </p:nvGrpSpPr>
            <p:grpSpPr>
              <a:xfrm rot="-172480">
                <a:off x="581" y="271"/>
                <a:ext cx="382" cy="708"/>
                <a:chOff x="0" y="0"/>
                <a:chExt cx="811" cy="2081"/>
              </a:xfrm>
            </p:grpSpPr>
            <p:sp>
              <p:nvSpPr>
                <p:cNvPr id="15399" name="Freeform 39"/>
                <p:cNvSpPr>
                  <a:spLocks noChangeAspect="1"/>
                </p:cNvSpPr>
                <p:nvPr/>
              </p:nvSpPr>
              <p:spPr>
                <a:xfrm rot="5700000">
                  <a:off x="-635" y="635"/>
                  <a:ext cx="2081" cy="811"/>
                </a:xfrm>
                <a:custGeom>
                  <a:avLst/>
                  <a:gdLst/>
                  <a:ahLst/>
                  <a:cxnLst>
                    <a:cxn ang="0">
                      <a:pos x="141" y="27"/>
                    </a:cxn>
                    <a:cxn ang="0">
                      <a:pos x="137" y="39"/>
                    </a:cxn>
                    <a:cxn ang="0">
                      <a:pos x="127" y="49"/>
                    </a:cxn>
                    <a:cxn ang="0">
                      <a:pos x="112" y="53"/>
                    </a:cxn>
                    <a:cxn ang="0">
                      <a:pos x="92" y="52"/>
                    </a:cxn>
                    <a:cxn ang="0">
                      <a:pos x="70" y="47"/>
                    </a:cxn>
                    <a:cxn ang="0">
                      <a:pos x="49" y="40"/>
                    </a:cxn>
                    <a:cxn ang="0">
                      <a:pos x="29" y="34"/>
                    </a:cxn>
                    <a:cxn ang="0">
                      <a:pos x="14" y="29"/>
                    </a:cxn>
                    <a:cxn ang="0">
                      <a:pos x="3" y="27"/>
                    </a:cxn>
                    <a:cxn ang="0">
                      <a:pos x="0" y="27"/>
                    </a:cxn>
                    <a:cxn ang="0">
                      <a:pos x="3" y="26"/>
                    </a:cxn>
                    <a:cxn ang="0">
                      <a:pos x="14" y="24"/>
                    </a:cxn>
                    <a:cxn ang="0">
                      <a:pos x="29" y="20"/>
                    </a:cxn>
                    <a:cxn ang="0">
                      <a:pos x="49" y="13"/>
                    </a:cxn>
                    <a:cxn ang="0">
                      <a:pos x="70" y="6"/>
                    </a:cxn>
                    <a:cxn ang="0">
                      <a:pos x="92" y="1"/>
                    </a:cxn>
                    <a:cxn ang="0">
                      <a:pos x="112" y="1"/>
                    </a:cxn>
                    <a:cxn ang="0">
                      <a:pos x="127" y="5"/>
                    </a:cxn>
                    <a:cxn ang="0">
                      <a:pos x="137" y="15"/>
                    </a:cxn>
                    <a:cxn ang="0">
                      <a:pos x="141" y="27"/>
                    </a:cxn>
                  </a:cxnLst>
                  <a:rect l="0" t="0" r="0" b="0"/>
                  <a:pathLst>
                    <a:path w="8000" h="3154">
                      <a:moveTo>
                        <a:pt x="8000" y="1577"/>
                      </a:moveTo>
                      <a:cubicBezTo>
                        <a:pt x="8000" y="1818"/>
                        <a:pt x="7931" y="2087"/>
                        <a:pt x="7804" y="2300"/>
                      </a:cubicBezTo>
                      <a:cubicBezTo>
                        <a:pt x="7677" y="2513"/>
                        <a:pt x="7478" y="2717"/>
                        <a:pt x="7236" y="2853"/>
                      </a:cubicBezTo>
                      <a:cubicBezTo>
                        <a:pt x="6994" y="2989"/>
                        <a:pt x="6684" y="3082"/>
                        <a:pt x="6351" y="3118"/>
                      </a:cubicBezTo>
                      <a:cubicBezTo>
                        <a:pt x="6018" y="3154"/>
                        <a:pt x="5628" y="3128"/>
                        <a:pt x="5236" y="3071"/>
                      </a:cubicBezTo>
                      <a:cubicBezTo>
                        <a:pt x="4844" y="3014"/>
                        <a:pt x="4412" y="2895"/>
                        <a:pt x="4000" y="2777"/>
                      </a:cubicBezTo>
                      <a:cubicBezTo>
                        <a:pt x="3588" y="2659"/>
                        <a:pt x="3156" y="2499"/>
                        <a:pt x="2764" y="2366"/>
                      </a:cubicBezTo>
                      <a:cubicBezTo>
                        <a:pt x="2372" y="2233"/>
                        <a:pt x="1982" y="2086"/>
                        <a:pt x="1649" y="1977"/>
                      </a:cubicBezTo>
                      <a:cubicBezTo>
                        <a:pt x="1316" y="1868"/>
                        <a:pt x="1006" y="1776"/>
                        <a:pt x="764" y="1712"/>
                      </a:cubicBezTo>
                      <a:cubicBezTo>
                        <a:pt x="522" y="1648"/>
                        <a:pt x="323" y="1617"/>
                        <a:pt x="196" y="1595"/>
                      </a:cubicBezTo>
                      <a:cubicBezTo>
                        <a:pt x="69" y="1573"/>
                        <a:pt x="0" y="1571"/>
                        <a:pt x="0" y="1577"/>
                      </a:cubicBezTo>
                      <a:cubicBezTo>
                        <a:pt x="0" y="1583"/>
                        <a:pt x="69" y="1581"/>
                        <a:pt x="196" y="1559"/>
                      </a:cubicBezTo>
                      <a:cubicBezTo>
                        <a:pt x="323" y="1537"/>
                        <a:pt x="522" y="1506"/>
                        <a:pt x="764" y="1442"/>
                      </a:cubicBezTo>
                      <a:cubicBezTo>
                        <a:pt x="1006" y="1378"/>
                        <a:pt x="1316" y="1286"/>
                        <a:pt x="1649" y="1177"/>
                      </a:cubicBezTo>
                      <a:cubicBezTo>
                        <a:pt x="1982" y="1068"/>
                        <a:pt x="2372" y="921"/>
                        <a:pt x="2764" y="788"/>
                      </a:cubicBezTo>
                      <a:cubicBezTo>
                        <a:pt x="3156" y="655"/>
                        <a:pt x="3588" y="495"/>
                        <a:pt x="4000" y="377"/>
                      </a:cubicBezTo>
                      <a:cubicBezTo>
                        <a:pt x="4412" y="259"/>
                        <a:pt x="4844" y="140"/>
                        <a:pt x="5236" y="83"/>
                      </a:cubicBezTo>
                      <a:cubicBezTo>
                        <a:pt x="5628" y="26"/>
                        <a:pt x="6018" y="0"/>
                        <a:pt x="6351" y="36"/>
                      </a:cubicBezTo>
                      <a:cubicBezTo>
                        <a:pt x="6684" y="72"/>
                        <a:pt x="6994" y="165"/>
                        <a:pt x="7236" y="301"/>
                      </a:cubicBezTo>
                      <a:cubicBezTo>
                        <a:pt x="7478" y="437"/>
                        <a:pt x="7677" y="641"/>
                        <a:pt x="7804" y="854"/>
                      </a:cubicBezTo>
                      <a:cubicBezTo>
                        <a:pt x="7931" y="1067"/>
                        <a:pt x="8000" y="1336"/>
                        <a:pt x="8000" y="1577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rgbClr val="EBF02E"/>
                    </a:gs>
                    <a:gs pos="100000">
                      <a:srgbClr val="FF9900"/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15400" name="Freeform 40"/>
                <p:cNvSpPr>
                  <a:spLocks noChangeAspect="1"/>
                </p:cNvSpPr>
                <p:nvPr/>
              </p:nvSpPr>
              <p:spPr>
                <a:xfrm rot="5700000">
                  <a:off x="-156" y="1304"/>
                  <a:ext cx="1102" cy="430"/>
                </a:xfrm>
                <a:custGeom>
                  <a:avLst/>
                  <a:gdLst/>
                  <a:ahLst/>
                  <a:cxnLst>
                    <a:cxn ang="0">
                      <a:pos x="21" y="4"/>
                    </a:cxn>
                    <a:cxn ang="0">
                      <a:pos x="20" y="6"/>
                    </a:cxn>
                    <a:cxn ang="0">
                      <a:pos x="19" y="7"/>
                    </a:cxn>
                    <a:cxn ang="0">
                      <a:pos x="17" y="8"/>
                    </a:cxn>
                    <a:cxn ang="0">
                      <a:pos x="14" y="8"/>
                    </a:cxn>
                    <a:cxn ang="0">
                      <a:pos x="10" y="7"/>
                    </a:cxn>
                    <a:cxn ang="0">
                      <a:pos x="7" y="6"/>
                    </a:cxn>
                    <a:cxn ang="0">
                      <a:pos x="4" y="5"/>
                    </a:cxn>
                    <a:cxn ang="0">
                      <a:pos x="2" y="4"/>
                    </a:cxn>
                    <a:cxn ang="0">
                      <a:pos x="1" y="4"/>
                    </a:cxn>
                    <a:cxn ang="0">
                      <a:pos x="0" y="4"/>
                    </a:cxn>
                    <a:cxn ang="0">
                      <a:pos x="1" y="4"/>
                    </a:cxn>
                    <a:cxn ang="0">
                      <a:pos x="2" y="4"/>
                    </a:cxn>
                    <a:cxn ang="0">
                      <a:pos x="4" y="3"/>
                    </a:cxn>
                    <a:cxn ang="0">
                      <a:pos x="7" y="2"/>
                    </a:cxn>
                    <a:cxn ang="0">
                      <a:pos x="10" y="1"/>
                    </a:cxn>
                    <a:cxn ang="0">
                      <a:pos x="14" y="0"/>
                    </a:cxn>
                    <a:cxn ang="0">
                      <a:pos x="17" y="0"/>
                    </a:cxn>
                    <a:cxn ang="0">
                      <a:pos x="19" y="1"/>
                    </a:cxn>
                    <a:cxn ang="0">
                      <a:pos x="20" y="2"/>
                    </a:cxn>
                    <a:cxn ang="0">
                      <a:pos x="21" y="4"/>
                    </a:cxn>
                  </a:cxnLst>
                  <a:rect l="0" t="0" r="0" b="0"/>
                  <a:pathLst>
                    <a:path w="8000" h="3154">
                      <a:moveTo>
                        <a:pt x="8000" y="1577"/>
                      </a:moveTo>
                      <a:cubicBezTo>
                        <a:pt x="8000" y="1818"/>
                        <a:pt x="7931" y="2087"/>
                        <a:pt x="7804" y="2300"/>
                      </a:cubicBezTo>
                      <a:cubicBezTo>
                        <a:pt x="7677" y="2513"/>
                        <a:pt x="7478" y="2717"/>
                        <a:pt x="7236" y="2853"/>
                      </a:cubicBezTo>
                      <a:cubicBezTo>
                        <a:pt x="6994" y="2989"/>
                        <a:pt x="6684" y="3082"/>
                        <a:pt x="6351" y="3118"/>
                      </a:cubicBezTo>
                      <a:cubicBezTo>
                        <a:pt x="6018" y="3154"/>
                        <a:pt x="5628" y="3128"/>
                        <a:pt x="5236" y="3071"/>
                      </a:cubicBezTo>
                      <a:cubicBezTo>
                        <a:pt x="4844" y="3014"/>
                        <a:pt x="4412" y="2895"/>
                        <a:pt x="4000" y="2777"/>
                      </a:cubicBezTo>
                      <a:cubicBezTo>
                        <a:pt x="3588" y="2659"/>
                        <a:pt x="3156" y="2499"/>
                        <a:pt x="2764" y="2366"/>
                      </a:cubicBezTo>
                      <a:cubicBezTo>
                        <a:pt x="2372" y="2233"/>
                        <a:pt x="1982" y="2086"/>
                        <a:pt x="1649" y="1977"/>
                      </a:cubicBezTo>
                      <a:cubicBezTo>
                        <a:pt x="1316" y="1868"/>
                        <a:pt x="1006" y="1776"/>
                        <a:pt x="764" y="1712"/>
                      </a:cubicBezTo>
                      <a:cubicBezTo>
                        <a:pt x="522" y="1648"/>
                        <a:pt x="323" y="1617"/>
                        <a:pt x="196" y="1595"/>
                      </a:cubicBezTo>
                      <a:cubicBezTo>
                        <a:pt x="69" y="1573"/>
                        <a:pt x="0" y="1571"/>
                        <a:pt x="0" y="1577"/>
                      </a:cubicBezTo>
                      <a:cubicBezTo>
                        <a:pt x="0" y="1583"/>
                        <a:pt x="69" y="1581"/>
                        <a:pt x="196" y="1559"/>
                      </a:cubicBezTo>
                      <a:cubicBezTo>
                        <a:pt x="323" y="1537"/>
                        <a:pt x="522" y="1506"/>
                        <a:pt x="764" y="1442"/>
                      </a:cubicBezTo>
                      <a:cubicBezTo>
                        <a:pt x="1006" y="1378"/>
                        <a:pt x="1316" y="1286"/>
                        <a:pt x="1649" y="1177"/>
                      </a:cubicBezTo>
                      <a:cubicBezTo>
                        <a:pt x="1982" y="1068"/>
                        <a:pt x="2372" y="921"/>
                        <a:pt x="2764" y="788"/>
                      </a:cubicBezTo>
                      <a:cubicBezTo>
                        <a:pt x="3156" y="655"/>
                        <a:pt x="3588" y="495"/>
                        <a:pt x="4000" y="377"/>
                      </a:cubicBezTo>
                      <a:cubicBezTo>
                        <a:pt x="4412" y="259"/>
                        <a:pt x="4844" y="140"/>
                        <a:pt x="5236" y="83"/>
                      </a:cubicBezTo>
                      <a:cubicBezTo>
                        <a:pt x="5628" y="26"/>
                        <a:pt x="6018" y="0"/>
                        <a:pt x="6351" y="36"/>
                      </a:cubicBezTo>
                      <a:cubicBezTo>
                        <a:pt x="6684" y="72"/>
                        <a:pt x="6994" y="165"/>
                        <a:pt x="7236" y="301"/>
                      </a:cubicBezTo>
                      <a:cubicBezTo>
                        <a:pt x="7478" y="437"/>
                        <a:pt x="7677" y="641"/>
                        <a:pt x="7804" y="854"/>
                      </a:cubicBezTo>
                      <a:cubicBezTo>
                        <a:pt x="7931" y="1067"/>
                        <a:pt x="8000" y="1336"/>
                        <a:pt x="8000" y="1577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rgbClr val="FF9900"/>
                    </a:gs>
                    <a:gs pos="100000">
                      <a:srgbClr val="993300"/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</p:grpSp>
        </p:grpSp>
      </p:grpSp>
      <p:sp>
        <p:nvSpPr>
          <p:cNvPr id="15401" name="Text Box 42"/>
          <p:cNvSpPr txBox="1"/>
          <p:nvPr/>
        </p:nvSpPr>
        <p:spPr>
          <a:xfrm>
            <a:off x="1862138" y="2031206"/>
            <a:ext cx="647700" cy="414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x-none" sz="2100" b="1" dirty="0">
                <a:solidFill>
                  <a:srgbClr val="FF3300"/>
                </a:solidFill>
                <a:ea typeface="宋体" panose="02010600030101010101" pitchFamily="2" charset="-122"/>
              </a:rPr>
              <a:t>A</a:t>
            </a:r>
          </a:p>
        </p:txBody>
      </p:sp>
      <p:graphicFrame>
        <p:nvGraphicFramePr>
          <p:cNvPr id="15402" name="Object 43"/>
          <p:cNvGraphicFramePr>
            <a:graphicFrameLocks/>
          </p:cNvGraphicFramePr>
          <p:nvPr/>
        </p:nvGraphicFramePr>
        <p:xfrm>
          <a:off x="4520804" y="594122"/>
          <a:ext cx="3077765" cy="2376488"/>
        </p:xfrm>
        <a:graphic>
          <a:graphicData uri="http://schemas.openxmlformats.org/presentationml/2006/ole">
            <p:oleObj spid="_x0000_s1026" r:id="rId4" imgW="5838095" imgH="4161905" progId="PBrush">
              <p:embed/>
            </p:oleObj>
          </a:graphicData>
        </a:graphic>
      </p:graphicFrame>
      <p:grpSp>
        <p:nvGrpSpPr>
          <p:cNvPr id="15403" name="Group 44"/>
          <p:cNvGrpSpPr>
            <a:grpSpLocks noChangeAspect="1"/>
          </p:cNvGrpSpPr>
          <p:nvPr/>
        </p:nvGrpSpPr>
        <p:grpSpPr>
          <a:xfrm>
            <a:off x="5984081" y="2259806"/>
            <a:ext cx="1437085" cy="1275160"/>
            <a:chOff x="0" y="0"/>
            <a:chExt cx="1207" cy="1071"/>
          </a:xfrm>
        </p:grpSpPr>
        <p:grpSp>
          <p:nvGrpSpPr>
            <p:cNvPr id="15404" name="Group 45"/>
            <p:cNvGrpSpPr>
              <a:grpSpLocks noChangeAspect="1"/>
            </p:cNvGrpSpPr>
            <p:nvPr/>
          </p:nvGrpSpPr>
          <p:grpSpPr>
            <a:xfrm rot="-3057386">
              <a:off x="343" y="6"/>
              <a:ext cx="382" cy="1071"/>
              <a:chOff x="0" y="0"/>
              <a:chExt cx="811" cy="2081"/>
            </a:xfrm>
          </p:grpSpPr>
          <p:sp>
            <p:nvSpPr>
              <p:cNvPr id="15405" name="Freeform 46"/>
              <p:cNvSpPr>
                <a:spLocks noChangeAspect="1"/>
              </p:cNvSpPr>
              <p:nvPr/>
            </p:nvSpPr>
            <p:spPr>
              <a:xfrm rot="5700000">
                <a:off x="-635" y="635"/>
                <a:ext cx="2081" cy="811"/>
              </a:xfrm>
              <a:custGeom>
                <a:avLst/>
                <a:gdLst/>
                <a:ahLst/>
                <a:cxnLst>
                  <a:cxn ang="0">
                    <a:pos x="141" y="27"/>
                  </a:cxn>
                  <a:cxn ang="0">
                    <a:pos x="137" y="39"/>
                  </a:cxn>
                  <a:cxn ang="0">
                    <a:pos x="127" y="49"/>
                  </a:cxn>
                  <a:cxn ang="0">
                    <a:pos x="112" y="53"/>
                  </a:cxn>
                  <a:cxn ang="0">
                    <a:pos x="92" y="52"/>
                  </a:cxn>
                  <a:cxn ang="0">
                    <a:pos x="70" y="47"/>
                  </a:cxn>
                  <a:cxn ang="0">
                    <a:pos x="49" y="40"/>
                  </a:cxn>
                  <a:cxn ang="0">
                    <a:pos x="29" y="34"/>
                  </a:cxn>
                  <a:cxn ang="0">
                    <a:pos x="14" y="29"/>
                  </a:cxn>
                  <a:cxn ang="0">
                    <a:pos x="3" y="27"/>
                  </a:cxn>
                  <a:cxn ang="0">
                    <a:pos x="0" y="27"/>
                  </a:cxn>
                  <a:cxn ang="0">
                    <a:pos x="3" y="26"/>
                  </a:cxn>
                  <a:cxn ang="0">
                    <a:pos x="14" y="24"/>
                  </a:cxn>
                  <a:cxn ang="0">
                    <a:pos x="29" y="20"/>
                  </a:cxn>
                  <a:cxn ang="0">
                    <a:pos x="49" y="13"/>
                  </a:cxn>
                  <a:cxn ang="0">
                    <a:pos x="70" y="6"/>
                  </a:cxn>
                  <a:cxn ang="0">
                    <a:pos x="92" y="1"/>
                  </a:cxn>
                  <a:cxn ang="0">
                    <a:pos x="112" y="1"/>
                  </a:cxn>
                  <a:cxn ang="0">
                    <a:pos x="127" y="5"/>
                  </a:cxn>
                  <a:cxn ang="0">
                    <a:pos x="137" y="15"/>
                  </a:cxn>
                  <a:cxn ang="0">
                    <a:pos x="141" y="27"/>
                  </a:cxn>
                </a:cxnLst>
                <a:rect l="0" t="0" r="0" b="0"/>
                <a:pathLst>
                  <a:path w="8000" h="3154">
                    <a:moveTo>
                      <a:pt x="8000" y="1577"/>
                    </a:moveTo>
                    <a:cubicBezTo>
                      <a:pt x="8000" y="1818"/>
                      <a:pt x="7931" y="2087"/>
                      <a:pt x="7804" y="2300"/>
                    </a:cubicBezTo>
                    <a:cubicBezTo>
                      <a:pt x="7677" y="2513"/>
                      <a:pt x="7478" y="2717"/>
                      <a:pt x="7236" y="2853"/>
                    </a:cubicBezTo>
                    <a:cubicBezTo>
                      <a:pt x="6994" y="2989"/>
                      <a:pt x="6684" y="3082"/>
                      <a:pt x="6351" y="3118"/>
                    </a:cubicBezTo>
                    <a:cubicBezTo>
                      <a:pt x="6018" y="3154"/>
                      <a:pt x="5628" y="3128"/>
                      <a:pt x="5236" y="3071"/>
                    </a:cubicBezTo>
                    <a:cubicBezTo>
                      <a:pt x="4844" y="3014"/>
                      <a:pt x="4412" y="2895"/>
                      <a:pt x="4000" y="2777"/>
                    </a:cubicBezTo>
                    <a:cubicBezTo>
                      <a:pt x="3588" y="2659"/>
                      <a:pt x="3156" y="2499"/>
                      <a:pt x="2764" y="2366"/>
                    </a:cubicBezTo>
                    <a:cubicBezTo>
                      <a:pt x="2372" y="2233"/>
                      <a:pt x="1982" y="2086"/>
                      <a:pt x="1649" y="1977"/>
                    </a:cubicBezTo>
                    <a:cubicBezTo>
                      <a:pt x="1316" y="1868"/>
                      <a:pt x="1006" y="1776"/>
                      <a:pt x="764" y="1712"/>
                    </a:cubicBezTo>
                    <a:cubicBezTo>
                      <a:pt x="522" y="1648"/>
                      <a:pt x="323" y="1617"/>
                      <a:pt x="196" y="1595"/>
                    </a:cubicBezTo>
                    <a:cubicBezTo>
                      <a:pt x="69" y="1573"/>
                      <a:pt x="0" y="1571"/>
                      <a:pt x="0" y="1577"/>
                    </a:cubicBezTo>
                    <a:cubicBezTo>
                      <a:pt x="0" y="1583"/>
                      <a:pt x="69" y="1581"/>
                      <a:pt x="196" y="1559"/>
                    </a:cubicBezTo>
                    <a:cubicBezTo>
                      <a:pt x="323" y="1537"/>
                      <a:pt x="522" y="1506"/>
                      <a:pt x="764" y="1442"/>
                    </a:cubicBezTo>
                    <a:cubicBezTo>
                      <a:pt x="1006" y="1378"/>
                      <a:pt x="1316" y="1286"/>
                      <a:pt x="1649" y="1177"/>
                    </a:cubicBezTo>
                    <a:cubicBezTo>
                      <a:pt x="1982" y="1068"/>
                      <a:pt x="2372" y="921"/>
                      <a:pt x="2764" y="788"/>
                    </a:cubicBezTo>
                    <a:cubicBezTo>
                      <a:pt x="3156" y="655"/>
                      <a:pt x="3588" y="495"/>
                      <a:pt x="4000" y="377"/>
                    </a:cubicBezTo>
                    <a:cubicBezTo>
                      <a:pt x="4412" y="259"/>
                      <a:pt x="4844" y="140"/>
                      <a:pt x="5236" y="83"/>
                    </a:cubicBezTo>
                    <a:cubicBezTo>
                      <a:pt x="5628" y="26"/>
                      <a:pt x="6018" y="0"/>
                      <a:pt x="6351" y="36"/>
                    </a:cubicBezTo>
                    <a:cubicBezTo>
                      <a:pt x="6684" y="72"/>
                      <a:pt x="6994" y="165"/>
                      <a:pt x="7236" y="301"/>
                    </a:cubicBezTo>
                    <a:cubicBezTo>
                      <a:pt x="7478" y="437"/>
                      <a:pt x="7677" y="641"/>
                      <a:pt x="7804" y="854"/>
                    </a:cubicBezTo>
                    <a:cubicBezTo>
                      <a:pt x="7931" y="1067"/>
                      <a:pt x="8000" y="1336"/>
                      <a:pt x="8000" y="1577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BF02E"/>
                  </a:gs>
                  <a:gs pos="100000">
                    <a:srgbClr val="FF9900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5406" name="Freeform 47"/>
              <p:cNvSpPr>
                <a:spLocks noChangeAspect="1"/>
              </p:cNvSpPr>
              <p:nvPr/>
            </p:nvSpPr>
            <p:spPr>
              <a:xfrm rot="5700000">
                <a:off x="-156" y="1304"/>
                <a:ext cx="1102" cy="430"/>
              </a:xfrm>
              <a:custGeom>
                <a:avLst/>
                <a:gdLst/>
                <a:ahLst/>
                <a:cxnLst>
                  <a:cxn ang="0">
                    <a:pos x="21" y="4"/>
                  </a:cxn>
                  <a:cxn ang="0">
                    <a:pos x="20" y="6"/>
                  </a:cxn>
                  <a:cxn ang="0">
                    <a:pos x="19" y="7"/>
                  </a:cxn>
                  <a:cxn ang="0">
                    <a:pos x="17" y="8"/>
                  </a:cxn>
                  <a:cxn ang="0">
                    <a:pos x="14" y="8"/>
                  </a:cxn>
                  <a:cxn ang="0">
                    <a:pos x="10" y="7"/>
                  </a:cxn>
                  <a:cxn ang="0">
                    <a:pos x="7" y="6"/>
                  </a:cxn>
                  <a:cxn ang="0">
                    <a:pos x="4" y="5"/>
                  </a:cxn>
                  <a:cxn ang="0">
                    <a:pos x="2" y="4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1" y="4"/>
                  </a:cxn>
                  <a:cxn ang="0">
                    <a:pos x="2" y="4"/>
                  </a:cxn>
                  <a:cxn ang="0">
                    <a:pos x="4" y="3"/>
                  </a:cxn>
                  <a:cxn ang="0">
                    <a:pos x="7" y="2"/>
                  </a:cxn>
                  <a:cxn ang="0">
                    <a:pos x="10" y="1"/>
                  </a:cxn>
                  <a:cxn ang="0">
                    <a:pos x="14" y="0"/>
                  </a:cxn>
                  <a:cxn ang="0">
                    <a:pos x="17" y="0"/>
                  </a:cxn>
                  <a:cxn ang="0">
                    <a:pos x="19" y="1"/>
                  </a:cxn>
                  <a:cxn ang="0">
                    <a:pos x="20" y="2"/>
                  </a:cxn>
                  <a:cxn ang="0">
                    <a:pos x="21" y="4"/>
                  </a:cxn>
                </a:cxnLst>
                <a:rect l="0" t="0" r="0" b="0"/>
                <a:pathLst>
                  <a:path w="8000" h="3154">
                    <a:moveTo>
                      <a:pt x="8000" y="1577"/>
                    </a:moveTo>
                    <a:cubicBezTo>
                      <a:pt x="8000" y="1818"/>
                      <a:pt x="7931" y="2087"/>
                      <a:pt x="7804" y="2300"/>
                    </a:cubicBezTo>
                    <a:cubicBezTo>
                      <a:pt x="7677" y="2513"/>
                      <a:pt x="7478" y="2717"/>
                      <a:pt x="7236" y="2853"/>
                    </a:cubicBezTo>
                    <a:cubicBezTo>
                      <a:pt x="6994" y="2989"/>
                      <a:pt x="6684" y="3082"/>
                      <a:pt x="6351" y="3118"/>
                    </a:cubicBezTo>
                    <a:cubicBezTo>
                      <a:pt x="6018" y="3154"/>
                      <a:pt x="5628" y="3128"/>
                      <a:pt x="5236" y="3071"/>
                    </a:cubicBezTo>
                    <a:cubicBezTo>
                      <a:pt x="4844" y="3014"/>
                      <a:pt x="4412" y="2895"/>
                      <a:pt x="4000" y="2777"/>
                    </a:cubicBezTo>
                    <a:cubicBezTo>
                      <a:pt x="3588" y="2659"/>
                      <a:pt x="3156" y="2499"/>
                      <a:pt x="2764" y="2366"/>
                    </a:cubicBezTo>
                    <a:cubicBezTo>
                      <a:pt x="2372" y="2233"/>
                      <a:pt x="1982" y="2086"/>
                      <a:pt x="1649" y="1977"/>
                    </a:cubicBezTo>
                    <a:cubicBezTo>
                      <a:pt x="1316" y="1868"/>
                      <a:pt x="1006" y="1776"/>
                      <a:pt x="764" y="1712"/>
                    </a:cubicBezTo>
                    <a:cubicBezTo>
                      <a:pt x="522" y="1648"/>
                      <a:pt x="323" y="1617"/>
                      <a:pt x="196" y="1595"/>
                    </a:cubicBezTo>
                    <a:cubicBezTo>
                      <a:pt x="69" y="1573"/>
                      <a:pt x="0" y="1571"/>
                      <a:pt x="0" y="1577"/>
                    </a:cubicBezTo>
                    <a:cubicBezTo>
                      <a:pt x="0" y="1583"/>
                      <a:pt x="69" y="1581"/>
                      <a:pt x="196" y="1559"/>
                    </a:cubicBezTo>
                    <a:cubicBezTo>
                      <a:pt x="323" y="1537"/>
                      <a:pt x="522" y="1506"/>
                      <a:pt x="764" y="1442"/>
                    </a:cubicBezTo>
                    <a:cubicBezTo>
                      <a:pt x="1006" y="1378"/>
                      <a:pt x="1316" y="1286"/>
                      <a:pt x="1649" y="1177"/>
                    </a:cubicBezTo>
                    <a:cubicBezTo>
                      <a:pt x="1982" y="1068"/>
                      <a:pt x="2372" y="921"/>
                      <a:pt x="2764" y="788"/>
                    </a:cubicBezTo>
                    <a:cubicBezTo>
                      <a:pt x="3156" y="655"/>
                      <a:pt x="3588" y="495"/>
                      <a:pt x="4000" y="377"/>
                    </a:cubicBezTo>
                    <a:cubicBezTo>
                      <a:pt x="4412" y="259"/>
                      <a:pt x="4844" y="140"/>
                      <a:pt x="5236" y="83"/>
                    </a:cubicBezTo>
                    <a:cubicBezTo>
                      <a:pt x="5628" y="26"/>
                      <a:pt x="6018" y="0"/>
                      <a:pt x="6351" y="36"/>
                    </a:cubicBezTo>
                    <a:cubicBezTo>
                      <a:pt x="6684" y="72"/>
                      <a:pt x="6994" y="165"/>
                      <a:pt x="7236" y="301"/>
                    </a:cubicBezTo>
                    <a:cubicBezTo>
                      <a:pt x="7478" y="437"/>
                      <a:pt x="7677" y="641"/>
                      <a:pt x="7804" y="854"/>
                    </a:cubicBezTo>
                    <a:cubicBezTo>
                      <a:pt x="7931" y="1067"/>
                      <a:pt x="8000" y="1336"/>
                      <a:pt x="8000" y="1577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FF9900"/>
                  </a:gs>
                  <a:gs pos="100000">
                    <a:srgbClr val="993300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grpSp>
          <p:nvGrpSpPr>
            <p:cNvPr id="15407" name="Group 48"/>
            <p:cNvGrpSpPr>
              <a:grpSpLocks noChangeAspect="1"/>
            </p:cNvGrpSpPr>
            <p:nvPr/>
          </p:nvGrpSpPr>
          <p:grpSpPr>
            <a:xfrm rot="2448247">
              <a:off x="825" y="0"/>
              <a:ext cx="382" cy="1071"/>
              <a:chOff x="0" y="0"/>
              <a:chExt cx="811" cy="2081"/>
            </a:xfrm>
          </p:grpSpPr>
          <p:sp>
            <p:nvSpPr>
              <p:cNvPr id="15408" name="Freeform 49"/>
              <p:cNvSpPr>
                <a:spLocks noChangeAspect="1"/>
              </p:cNvSpPr>
              <p:nvPr/>
            </p:nvSpPr>
            <p:spPr>
              <a:xfrm rot="5700000">
                <a:off x="-635" y="635"/>
                <a:ext cx="2081" cy="811"/>
              </a:xfrm>
              <a:custGeom>
                <a:avLst/>
                <a:gdLst/>
                <a:ahLst/>
                <a:cxnLst>
                  <a:cxn ang="0">
                    <a:pos x="141" y="27"/>
                  </a:cxn>
                  <a:cxn ang="0">
                    <a:pos x="137" y="39"/>
                  </a:cxn>
                  <a:cxn ang="0">
                    <a:pos x="127" y="49"/>
                  </a:cxn>
                  <a:cxn ang="0">
                    <a:pos x="112" y="53"/>
                  </a:cxn>
                  <a:cxn ang="0">
                    <a:pos x="92" y="52"/>
                  </a:cxn>
                  <a:cxn ang="0">
                    <a:pos x="70" y="47"/>
                  </a:cxn>
                  <a:cxn ang="0">
                    <a:pos x="49" y="40"/>
                  </a:cxn>
                  <a:cxn ang="0">
                    <a:pos x="29" y="34"/>
                  </a:cxn>
                  <a:cxn ang="0">
                    <a:pos x="14" y="29"/>
                  </a:cxn>
                  <a:cxn ang="0">
                    <a:pos x="3" y="27"/>
                  </a:cxn>
                  <a:cxn ang="0">
                    <a:pos x="0" y="27"/>
                  </a:cxn>
                  <a:cxn ang="0">
                    <a:pos x="3" y="26"/>
                  </a:cxn>
                  <a:cxn ang="0">
                    <a:pos x="14" y="24"/>
                  </a:cxn>
                  <a:cxn ang="0">
                    <a:pos x="29" y="20"/>
                  </a:cxn>
                  <a:cxn ang="0">
                    <a:pos x="49" y="13"/>
                  </a:cxn>
                  <a:cxn ang="0">
                    <a:pos x="70" y="6"/>
                  </a:cxn>
                  <a:cxn ang="0">
                    <a:pos x="92" y="1"/>
                  </a:cxn>
                  <a:cxn ang="0">
                    <a:pos x="112" y="1"/>
                  </a:cxn>
                  <a:cxn ang="0">
                    <a:pos x="127" y="5"/>
                  </a:cxn>
                  <a:cxn ang="0">
                    <a:pos x="137" y="15"/>
                  </a:cxn>
                  <a:cxn ang="0">
                    <a:pos x="141" y="27"/>
                  </a:cxn>
                </a:cxnLst>
                <a:rect l="0" t="0" r="0" b="0"/>
                <a:pathLst>
                  <a:path w="8000" h="3154">
                    <a:moveTo>
                      <a:pt x="8000" y="1577"/>
                    </a:moveTo>
                    <a:cubicBezTo>
                      <a:pt x="8000" y="1818"/>
                      <a:pt x="7931" y="2087"/>
                      <a:pt x="7804" y="2300"/>
                    </a:cubicBezTo>
                    <a:cubicBezTo>
                      <a:pt x="7677" y="2513"/>
                      <a:pt x="7478" y="2717"/>
                      <a:pt x="7236" y="2853"/>
                    </a:cubicBezTo>
                    <a:cubicBezTo>
                      <a:pt x="6994" y="2989"/>
                      <a:pt x="6684" y="3082"/>
                      <a:pt x="6351" y="3118"/>
                    </a:cubicBezTo>
                    <a:cubicBezTo>
                      <a:pt x="6018" y="3154"/>
                      <a:pt x="5628" y="3128"/>
                      <a:pt x="5236" y="3071"/>
                    </a:cubicBezTo>
                    <a:cubicBezTo>
                      <a:pt x="4844" y="3014"/>
                      <a:pt x="4412" y="2895"/>
                      <a:pt x="4000" y="2777"/>
                    </a:cubicBezTo>
                    <a:cubicBezTo>
                      <a:pt x="3588" y="2659"/>
                      <a:pt x="3156" y="2499"/>
                      <a:pt x="2764" y="2366"/>
                    </a:cubicBezTo>
                    <a:cubicBezTo>
                      <a:pt x="2372" y="2233"/>
                      <a:pt x="1982" y="2086"/>
                      <a:pt x="1649" y="1977"/>
                    </a:cubicBezTo>
                    <a:cubicBezTo>
                      <a:pt x="1316" y="1868"/>
                      <a:pt x="1006" y="1776"/>
                      <a:pt x="764" y="1712"/>
                    </a:cubicBezTo>
                    <a:cubicBezTo>
                      <a:pt x="522" y="1648"/>
                      <a:pt x="323" y="1617"/>
                      <a:pt x="196" y="1595"/>
                    </a:cubicBezTo>
                    <a:cubicBezTo>
                      <a:pt x="69" y="1573"/>
                      <a:pt x="0" y="1571"/>
                      <a:pt x="0" y="1577"/>
                    </a:cubicBezTo>
                    <a:cubicBezTo>
                      <a:pt x="0" y="1583"/>
                      <a:pt x="69" y="1581"/>
                      <a:pt x="196" y="1559"/>
                    </a:cubicBezTo>
                    <a:cubicBezTo>
                      <a:pt x="323" y="1537"/>
                      <a:pt x="522" y="1506"/>
                      <a:pt x="764" y="1442"/>
                    </a:cubicBezTo>
                    <a:cubicBezTo>
                      <a:pt x="1006" y="1378"/>
                      <a:pt x="1316" y="1286"/>
                      <a:pt x="1649" y="1177"/>
                    </a:cubicBezTo>
                    <a:cubicBezTo>
                      <a:pt x="1982" y="1068"/>
                      <a:pt x="2372" y="921"/>
                      <a:pt x="2764" y="788"/>
                    </a:cubicBezTo>
                    <a:cubicBezTo>
                      <a:pt x="3156" y="655"/>
                      <a:pt x="3588" y="495"/>
                      <a:pt x="4000" y="377"/>
                    </a:cubicBezTo>
                    <a:cubicBezTo>
                      <a:pt x="4412" y="259"/>
                      <a:pt x="4844" y="140"/>
                      <a:pt x="5236" y="83"/>
                    </a:cubicBezTo>
                    <a:cubicBezTo>
                      <a:pt x="5628" y="26"/>
                      <a:pt x="6018" y="0"/>
                      <a:pt x="6351" y="36"/>
                    </a:cubicBezTo>
                    <a:cubicBezTo>
                      <a:pt x="6684" y="72"/>
                      <a:pt x="6994" y="165"/>
                      <a:pt x="7236" y="301"/>
                    </a:cubicBezTo>
                    <a:cubicBezTo>
                      <a:pt x="7478" y="437"/>
                      <a:pt x="7677" y="641"/>
                      <a:pt x="7804" y="854"/>
                    </a:cubicBezTo>
                    <a:cubicBezTo>
                      <a:pt x="7931" y="1067"/>
                      <a:pt x="8000" y="1336"/>
                      <a:pt x="8000" y="1577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BF02E"/>
                  </a:gs>
                  <a:gs pos="100000">
                    <a:srgbClr val="FF9900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5409" name="Freeform 50"/>
              <p:cNvSpPr>
                <a:spLocks noChangeAspect="1"/>
              </p:cNvSpPr>
              <p:nvPr/>
            </p:nvSpPr>
            <p:spPr>
              <a:xfrm rot="5700000">
                <a:off x="-156" y="1304"/>
                <a:ext cx="1102" cy="430"/>
              </a:xfrm>
              <a:custGeom>
                <a:avLst/>
                <a:gdLst/>
                <a:ahLst/>
                <a:cxnLst>
                  <a:cxn ang="0">
                    <a:pos x="21" y="4"/>
                  </a:cxn>
                  <a:cxn ang="0">
                    <a:pos x="20" y="6"/>
                  </a:cxn>
                  <a:cxn ang="0">
                    <a:pos x="19" y="7"/>
                  </a:cxn>
                  <a:cxn ang="0">
                    <a:pos x="17" y="8"/>
                  </a:cxn>
                  <a:cxn ang="0">
                    <a:pos x="14" y="8"/>
                  </a:cxn>
                  <a:cxn ang="0">
                    <a:pos x="10" y="7"/>
                  </a:cxn>
                  <a:cxn ang="0">
                    <a:pos x="7" y="6"/>
                  </a:cxn>
                  <a:cxn ang="0">
                    <a:pos x="4" y="5"/>
                  </a:cxn>
                  <a:cxn ang="0">
                    <a:pos x="2" y="4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1" y="4"/>
                  </a:cxn>
                  <a:cxn ang="0">
                    <a:pos x="2" y="4"/>
                  </a:cxn>
                  <a:cxn ang="0">
                    <a:pos x="4" y="3"/>
                  </a:cxn>
                  <a:cxn ang="0">
                    <a:pos x="7" y="2"/>
                  </a:cxn>
                  <a:cxn ang="0">
                    <a:pos x="10" y="1"/>
                  </a:cxn>
                  <a:cxn ang="0">
                    <a:pos x="14" y="0"/>
                  </a:cxn>
                  <a:cxn ang="0">
                    <a:pos x="17" y="0"/>
                  </a:cxn>
                  <a:cxn ang="0">
                    <a:pos x="19" y="1"/>
                  </a:cxn>
                  <a:cxn ang="0">
                    <a:pos x="20" y="2"/>
                  </a:cxn>
                  <a:cxn ang="0">
                    <a:pos x="21" y="4"/>
                  </a:cxn>
                </a:cxnLst>
                <a:rect l="0" t="0" r="0" b="0"/>
                <a:pathLst>
                  <a:path w="8000" h="3154">
                    <a:moveTo>
                      <a:pt x="8000" y="1577"/>
                    </a:moveTo>
                    <a:cubicBezTo>
                      <a:pt x="8000" y="1818"/>
                      <a:pt x="7931" y="2087"/>
                      <a:pt x="7804" y="2300"/>
                    </a:cubicBezTo>
                    <a:cubicBezTo>
                      <a:pt x="7677" y="2513"/>
                      <a:pt x="7478" y="2717"/>
                      <a:pt x="7236" y="2853"/>
                    </a:cubicBezTo>
                    <a:cubicBezTo>
                      <a:pt x="6994" y="2989"/>
                      <a:pt x="6684" y="3082"/>
                      <a:pt x="6351" y="3118"/>
                    </a:cubicBezTo>
                    <a:cubicBezTo>
                      <a:pt x="6018" y="3154"/>
                      <a:pt x="5628" y="3128"/>
                      <a:pt x="5236" y="3071"/>
                    </a:cubicBezTo>
                    <a:cubicBezTo>
                      <a:pt x="4844" y="3014"/>
                      <a:pt x="4412" y="2895"/>
                      <a:pt x="4000" y="2777"/>
                    </a:cubicBezTo>
                    <a:cubicBezTo>
                      <a:pt x="3588" y="2659"/>
                      <a:pt x="3156" y="2499"/>
                      <a:pt x="2764" y="2366"/>
                    </a:cubicBezTo>
                    <a:cubicBezTo>
                      <a:pt x="2372" y="2233"/>
                      <a:pt x="1982" y="2086"/>
                      <a:pt x="1649" y="1977"/>
                    </a:cubicBezTo>
                    <a:cubicBezTo>
                      <a:pt x="1316" y="1868"/>
                      <a:pt x="1006" y="1776"/>
                      <a:pt x="764" y="1712"/>
                    </a:cubicBezTo>
                    <a:cubicBezTo>
                      <a:pt x="522" y="1648"/>
                      <a:pt x="323" y="1617"/>
                      <a:pt x="196" y="1595"/>
                    </a:cubicBezTo>
                    <a:cubicBezTo>
                      <a:pt x="69" y="1573"/>
                      <a:pt x="0" y="1571"/>
                      <a:pt x="0" y="1577"/>
                    </a:cubicBezTo>
                    <a:cubicBezTo>
                      <a:pt x="0" y="1583"/>
                      <a:pt x="69" y="1581"/>
                      <a:pt x="196" y="1559"/>
                    </a:cubicBezTo>
                    <a:cubicBezTo>
                      <a:pt x="323" y="1537"/>
                      <a:pt x="522" y="1506"/>
                      <a:pt x="764" y="1442"/>
                    </a:cubicBezTo>
                    <a:cubicBezTo>
                      <a:pt x="1006" y="1378"/>
                      <a:pt x="1316" y="1286"/>
                      <a:pt x="1649" y="1177"/>
                    </a:cubicBezTo>
                    <a:cubicBezTo>
                      <a:pt x="1982" y="1068"/>
                      <a:pt x="2372" y="921"/>
                      <a:pt x="2764" y="788"/>
                    </a:cubicBezTo>
                    <a:cubicBezTo>
                      <a:pt x="3156" y="655"/>
                      <a:pt x="3588" y="495"/>
                      <a:pt x="4000" y="377"/>
                    </a:cubicBezTo>
                    <a:cubicBezTo>
                      <a:pt x="4412" y="259"/>
                      <a:pt x="4844" y="140"/>
                      <a:pt x="5236" y="83"/>
                    </a:cubicBezTo>
                    <a:cubicBezTo>
                      <a:pt x="5628" y="26"/>
                      <a:pt x="6018" y="0"/>
                      <a:pt x="6351" y="36"/>
                    </a:cubicBezTo>
                    <a:cubicBezTo>
                      <a:pt x="6684" y="72"/>
                      <a:pt x="6994" y="165"/>
                      <a:pt x="7236" y="301"/>
                    </a:cubicBezTo>
                    <a:cubicBezTo>
                      <a:pt x="7478" y="437"/>
                      <a:pt x="7677" y="641"/>
                      <a:pt x="7804" y="854"/>
                    </a:cubicBezTo>
                    <a:cubicBezTo>
                      <a:pt x="7931" y="1067"/>
                      <a:pt x="8000" y="1336"/>
                      <a:pt x="8000" y="1577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FF9900"/>
                  </a:gs>
                  <a:gs pos="100000">
                    <a:srgbClr val="993300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grpSp>
          <p:nvGrpSpPr>
            <p:cNvPr id="15410" name="Group 51"/>
            <p:cNvGrpSpPr>
              <a:grpSpLocks noChangeAspect="1"/>
            </p:cNvGrpSpPr>
            <p:nvPr/>
          </p:nvGrpSpPr>
          <p:grpSpPr>
            <a:xfrm rot="-172480">
              <a:off x="581" y="271"/>
              <a:ext cx="382" cy="708"/>
              <a:chOff x="0" y="0"/>
              <a:chExt cx="811" cy="2081"/>
            </a:xfrm>
          </p:grpSpPr>
          <p:sp>
            <p:nvSpPr>
              <p:cNvPr id="15411" name="Freeform 52"/>
              <p:cNvSpPr>
                <a:spLocks noChangeAspect="1"/>
              </p:cNvSpPr>
              <p:nvPr/>
            </p:nvSpPr>
            <p:spPr>
              <a:xfrm rot="5700000">
                <a:off x="-635" y="635"/>
                <a:ext cx="2081" cy="811"/>
              </a:xfrm>
              <a:custGeom>
                <a:avLst/>
                <a:gdLst/>
                <a:ahLst/>
                <a:cxnLst>
                  <a:cxn ang="0">
                    <a:pos x="141" y="27"/>
                  </a:cxn>
                  <a:cxn ang="0">
                    <a:pos x="137" y="39"/>
                  </a:cxn>
                  <a:cxn ang="0">
                    <a:pos x="127" y="49"/>
                  </a:cxn>
                  <a:cxn ang="0">
                    <a:pos x="112" y="53"/>
                  </a:cxn>
                  <a:cxn ang="0">
                    <a:pos x="92" y="52"/>
                  </a:cxn>
                  <a:cxn ang="0">
                    <a:pos x="70" y="47"/>
                  </a:cxn>
                  <a:cxn ang="0">
                    <a:pos x="49" y="40"/>
                  </a:cxn>
                  <a:cxn ang="0">
                    <a:pos x="29" y="34"/>
                  </a:cxn>
                  <a:cxn ang="0">
                    <a:pos x="14" y="29"/>
                  </a:cxn>
                  <a:cxn ang="0">
                    <a:pos x="3" y="27"/>
                  </a:cxn>
                  <a:cxn ang="0">
                    <a:pos x="0" y="27"/>
                  </a:cxn>
                  <a:cxn ang="0">
                    <a:pos x="3" y="26"/>
                  </a:cxn>
                  <a:cxn ang="0">
                    <a:pos x="14" y="24"/>
                  </a:cxn>
                  <a:cxn ang="0">
                    <a:pos x="29" y="20"/>
                  </a:cxn>
                  <a:cxn ang="0">
                    <a:pos x="49" y="13"/>
                  </a:cxn>
                  <a:cxn ang="0">
                    <a:pos x="70" y="6"/>
                  </a:cxn>
                  <a:cxn ang="0">
                    <a:pos x="92" y="1"/>
                  </a:cxn>
                  <a:cxn ang="0">
                    <a:pos x="112" y="1"/>
                  </a:cxn>
                  <a:cxn ang="0">
                    <a:pos x="127" y="5"/>
                  </a:cxn>
                  <a:cxn ang="0">
                    <a:pos x="137" y="15"/>
                  </a:cxn>
                  <a:cxn ang="0">
                    <a:pos x="141" y="27"/>
                  </a:cxn>
                </a:cxnLst>
                <a:rect l="0" t="0" r="0" b="0"/>
                <a:pathLst>
                  <a:path w="8000" h="3154">
                    <a:moveTo>
                      <a:pt x="8000" y="1577"/>
                    </a:moveTo>
                    <a:cubicBezTo>
                      <a:pt x="8000" y="1818"/>
                      <a:pt x="7931" y="2087"/>
                      <a:pt x="7804" y="2300"/>
                    </a:cubicBezTo>
                    <a:cubicBezTo>
                      <a:pt x="7677" y="2513"/>
                      <a:pt x="7478" y="2717"/>
                      <a:pt x="7236" y="2853"/>
                    </a:cubicBezTo>
                    <a:cubicBezTo>
                      <a:pt x="6994" y="2989"/>
                      <a:pt x="6684" y="3082"/>
                      <a:pt x="6351" y="3118"/>
                    </a:cubicBezTo>
                    <a:cubicBezTo>
                      <a:pt x="6018" y="3154"/>
                      <a:pt x="5628" y="3128"/>
                      <a:pt x="5236" y="3071"/>
                    </a:cubicBezTo>
                    <a:cubicBezTo>
                      <a:pt x="4844" y="3014"/>
                      <a:pt x="4412" y="2895"/>
                      <a:pt x="4000" y="2777"/>
                    </a:cubicBezTo>
                    <a:cubicBezTo>
                      <a:pt x="3588" y="2659"/>
                      <a:pt x="3156" y="2499"/>
                      <a:pt x="2764" y="2366"/>
                    </a:cubicBezTo>
                    <a:cubicBezTo>
                      <a:pt x="2372" y="2233"/>
                      <a:pt x="1982" y="2086"/>
                      <a:pt x="1649" y="1977"/>
                    </a:cubicBezTo>
                    <a:cubicBezTo>
                      <a:pt x="1316" y="1868"/>
                      <a:pt x="1006" y="1776"/>
                      <a:pt x="764" y="1712"/>
                    </a:cubicBezTo>
                    <a:cubicBezTo>
                      <a:pt x="522" y="1648"/>
                      <a:pt x="323" y="1617"/>
                      <a:pt x="196" y="1595"/>
                    </a:cubicBezTo>
                    <a:cubicBezTo>
                      <a:pt x="69" y="1573"/>
                      <a:pt x="0" y="1571"/>
                      <a:pt x="0" y="1577"/>
                    </a:cubicBezTo>
                    <a:cubicBezTo>
                      <a:pt x="0" y="1583"/>
                      <a:pt x="69" y="1581"/>
                      <a:pt x="196" y="1559"/>
                    </a:cubicBezTo>
                    <a:cubicBezTo>
                      <a:pt x="323" y="1537"/>
                      <a:pt x="522" y="1506"/>
                      <a:pt x="764" y="1442"/>
                    </a:cubicBezTo>
                    <a:cubicBezTo>
                      <a:pt x="1006" y="1378"/>
                      <a:pt x="1316" y="1286"/>
                      <a:pt x="1649" y="1177"/>
                    </a:cubicBezTo>
                    <a:cubicBezTo>
                      <a:pt x="1982" y="1068"/>
                      <a:pt x="2372" y="921"/>
                      <a:pt x="2764" y="788"/>
                    </a:cubicBezTo>
                    <a:cubicBezTo>
                      <a:pt x="3156" y="655"/>
                      <a:pt x="3588" y="495"/>
                      <a:pt x="4000" y="377"/>
                    </a:cubicBezTo>
                    <a:cubicBezTo>
                      <a:pt x="4412" y="259"/>
                      <a:pt x="4844" y="140"/>
                      <a:pt x="5236" y="83"/>
                    </a:cubicBezTo>
                    <a:cubicBezTo>
                      <a:pt x="5628" y="26"/>
                      <a:pt x="6018" y="0"/>
                      <a:pt x="6351" y="36"/>
                    </a:cubicBezTo>
                    <a:cubicBezTo>
                      <a:pt x="6684" y="72"/>
                      <a:pt x="6994" y="165"/>
                      <a:pt x="7236" y="301"/>
                    </a:cubicBezTo>
                    <a:cubicBezTo>
                      <a:pt x="7478" y="437"/>
                      <a:pt x="7677" y="641"/>
                      <a:pt x="7804" y="854"/>
                    </a:cubicBezTo>
                    <a:cubicBezTo>
                      <a:pt x="7931" y="1067"/>
                      <a:pt x="8000" y="1336"/>
                      <a:pt x="8000" y="1577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BF02E"/>
                  </a:gs>
                  <a:gs pos="100000">
                    <a:srgbClr val="FF9900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5412" name="Freeform 53"/>
              <p:cNvSpPr>
                <a:spLocks noChangeAspect="1"/>
              </p:cNvSpPr>
              <p:nvPr/>
            </p:nvSpPr>
            <p:spPr>
              <a:xfrm rot="5700000">
                <a:off x="-156" y="1304"/>
                <a:ext cx="1102" cy="430"/>
              </a:xfrm>
              <a:custGeom>
                <a:avLst/>
                <a:gdLst/>
                <a:ahLst/>
                <a:cxnLst>
                  <a:cxn ang="0">
                    <a:pos x="21" y="4"/>
                  </a:cxn>
                  <a:cxn ang="0">
                    <a:pos x="20" y="6"/>
                  </a:cxn>
                  <a:cxn ang="0">
                    <a:pos x="19" y="7"/>
                  </a:cxn>
                  <a:cxn ang="0">
                    <a:pos x="17" y="8"/>
                  </a:cxn>
                  <a:cxn ang="0">
                    <a:pos x="14" y="8"/>
                  </a:cxn>
                  <a:cxn ang="0">
                    <a:pos x="10" y="7"/>
                  </a:cxn>
                  <a:cxn ang="0">
                    <a:pos x="7" y="6"/>
                  </a:cxn>
                  <a:cxn ang="0">
                    <a:pos x="4" y="5"/>
                  </a:cxn>
                  <a:cxn ang="0">
                    <a:pos x="2" y="4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1" y="4"/>
                  </a:cxn>
                  <a:cxn ang="0">
                    <a:pos x="2" y="4"/>
                  </a:cxn>
                  <a:cxn ang="0">
                    <a:pos x="4" y="3"/>
                  </a:cxn>
                  <a:cxn ang="0">
                    <a:pos x="7" y="2"/>
                  </a:cxn>
                  <a:cxn ang="0">
                    <a:pos x="10" y="1"/>
                  </a:cxn>
                  <a:cxn ang="0">
                    <a:pos x="14" y="0"/>
                  </a:cxn>
                  <a:cxn ang="0">
                    <a:pos x="17" y="0"/>
                  </a:cxn>
                  <a:cxn ang="0">
                    <a:pos x="19" y="1"/>
                  </a:cxn>
                  <a:cxn ang="0">
                    <a:pos x="20" y="2"/>
                  </a:cxn>
                  <a:cxn ang="0">
                    <a:pos x="21" y="4"/>
                  </a:cxn>
                </a:cxnLst>
                <a:rect l="0" t="0" r="0" b="0"/>
                <a:pathLst>
                  <a:path w="8000" h="3154">
                    <a:moveTo>
                      <a:pt x="8000" y="1577"/>
                    </a:moveTo>
                    <a:cubicBezTo>
                      <a:pt x="8000" y="1818"/>
                      <a:pt x="7931" y="2087"/>
                      <a:pt x="7804" y="2300"/>
                    </a:cubicBezTo>
                    <a:cubicBezTo>
                      <a:pt x="7677" y="2513"/>
                      <a:pt x="7478" y="2717"/>
                      <a:pt x="7236" y="2853"/>
                    </a:cubicBezTo>
                    <a:cubicBezTo>
                      <a:pt x="6994" y="2989"/>
                      <a:pt x="6684" y="3082"/>
                      <a:pt x="6351" y="3118"/>
                    </a:cubicBezTo>
                    <a:cubicBezTo>
                      <a:pt x="6018" y="3154"/>
                      <a:pt x="5628" y="3128"/>
                      <a:pt x="5236" y="3071"/>
                    </a:cubicBezTo>
                    <a:cubicBezTo>
                      <a:pt x="4844" y="3014"/>
                      <a:pt x="4412" y="2895"/>
                      <a:pt x="4000" y="2777"/>
                    </a:cubicBezTo>
                    <a:cubicBezTo>
                      <a:pt x="3588" y="2659"/>
                      <a:pt x="3156" y="2499"/>
                      <a:pt x="2764" y="2366"/>
                    </a:cubicBezTo>
                    <a:cubicBezTo>
                      <a:pt x="2372" y="2233"/>
                      <a:pt x="1982" y="2086"/>
                      <a:pt x="1649" y="1977"/>
                    </a:cubicBezTo>
                    <a:cubicBezTo>
                      <a:pt x="1316" y="1868"/>
                      <a:pt x="1006" y="1776"/>
                      <a:pt x="764" y="1712"/>
                    </a:cubicBezTo>
                    <a:cubicBezTo>
                      <a:pt x="522" y="1648"/>
                      <a:pt x="323" y="1617"/>
                      <a:pt x="196" y="1595"/>
                    </a:cubicBezTo>
                    <a:cubicBezTo>
                      <a:pt x="69" y="1573"/>
                      <a:pt x="0" y="1571"/>
                      <a:pt x="0" y="1577"/>
                    </a:cubicBezTo>
                    <a:cubicBezTo>
                      <a:pt x="0" y="1583"/>
                      <a:pt x="69" y="1581"/>
                      <a:pt x="196" y="1559"/>
                    </a:cubicBezTo>
                    <a:cubicBezTo>
                      <a:pt x="323" y="1537"/>
                      <a:pt x="522" y="1506"/>
                      <a:pt x="764" y="1442"/>
                    </a:cubicBezTo>
                    <a:cubicBezTo>
                      <a:pt x="1006" y="1378"/>
                      <a:pt x="1316" y="1286"/>
                      <a:pt x="1649" y="1177"/>
                    </a:cubicBezTo>
                    <a:cubicBezTo>
                      <a:pt x="1982" y="1068"/>
                      <a:pt x="2372" y="921"/>
                      <a:pt x="2764" y="788"/>
                    </a:cubicBezTo>
                    <a:cubicBezTo>
                      <a:pt x="3156" y="655"/>
                      <a:pt x="3588" y="495"/>
                      <a:pt x="4000" y="377"/>
                    </a:cubicBezTo>
                    <a:cubicBezTo>
                      <a:pt x="4412" y="259"/>
                      <a:pt x="4844" y="140"/>
                      <a:pt x="5236" y="83"/>
                    </a:cubicBezTo>
                    <a:cubicBezTo>
                      <a:pt x="5628" y="26"/>
                      <a:pt x="6018" y="0"/>
                      <a:pt x="6351" y="36"/>
                    </a:cubicBezTo>
                    <a:cubicBezTo>
                      <a:pt x="6684" y="72"/>
                      <a:pt x="6994" y="165"/>
                      <a:pt x="7236" y="301"/>
                    </a:cubicBezTo>
                    <a:cubicBezTo>
                      <a:pt x="7478" y="437"/>
                      <a:pt x="7677" y="641"/>
                      <a:pt x="7804" y="854"/>
                    </a:cubicBezTo>
                    <a:cubicBezTo>
                      <a:pt x="7931" y="1067"/>
                      <a:pt x="8000" y="1336"/>
                      <a:pt x="8000" y="1577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FF9900"/>
                  </a:gs>
                  <a:gs pos="100000">
                    <a:srgbClr val="993300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</p:grpSp>
      <p:grpSp>
        <p:nvGrpSpPr>
          <p:cNvPr id="15413" name="Group 54"/>
          <p:cNvGrpSpPr/>
          <p:nvPr/>
        </p:nvGrpSpPr>
        <p:grpSpPr>
          <a:xfrm>
            <a:off x="6224588" y="2658666"/>
            <a:ext cx="1243013" cy="1512094"/>
            <a:chOff x="0" y="0"/>
            <a:chExt cx="1336" cy="2149"/>
          </a:xfrm>
        </p:grpSpPr>
        <p:grpSp>
          <p:nvGrpSpPr>
            <p:cNvPr id="15414" name="Group 55"/>
            <p:cNvGrpSpPr/>
            <p:nvPr/>
          </p:nvGrpSpPr>
          <p:grpSpPr>
            <a:xfrm>
              <a:off x="0" y="961"/>
              <a:ext cx="1336" cy="1188"/>
              <a:chOff x="0" y="0"/>
              <a:chExt cx="1994" cy="1812"/>
            </a:xfrm>
          </p:grpSpPr>
          <p:grpSp>
            <p:nvGrpSpPr>
              <p:cNvPr id="15415" name="Group 56"/>
              <p:cNvGrpSpPr/>
              <p:nvPr/>
            </p:nvGrpSpPr>
            <p:grpSpPr>
              <a:xfrm>
                <a:off x="89" y="996"/>
                <a:ext cx="1810" cy="676"/>
                <a:chOff x="0" y="0"/>
                <a:chExt cx="1810" cy="676"/>
              </a:xfrm>
            </p:grpSpPr>
            <p:sp>
              <p:nvSpPr>
                <p:cNvPr id="15416" name="AutoShape 57" descr="横虚线"/>
                <p:cNvSpPr/>
                <p:nvPr/>
              </p:nvSpPr>
              <p:spPr>
                <a:xfrm>
                  <a:off x="40" y="60"/>
                  <a:ext cx="1754" cy="616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6" y="1"/>
                    </a:cxn>
                    <a:cxn ang="0">
                      <a:pos x="2" y="0"/>
                    </a:cxn>
                    <a:cxn ang="0">
                      <a:pos x="6" y="0"/>
                    </a:cxn>
                  </a:cxnLst>
                  <a:rect l="0" t="0" r="0" b="0"/>
                  <a:pathLst>
                    <a:path w="21600" h="21600">
                      <a:moveTo>
                        <a:pt x="0" y="0"/>
                      </a:moveTo>
                      <a:lnTo>
                        <a:pt x="5760" y="21600"/>
                      </a:lnTo>
                      <a:lnTo>
                        <a:pt x="15840" y="2160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pattFill prst="dashHorz">
                  <a:fgClr>
                    <a:srgbClr val="000000"/>
                  </a:fgClr>
                  <a:bgClr>
                    <a:srgbClr val="FFFFFF"/>
                  </a:bgClr>
                </a:patt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15417" name="Line 58" descr="横虚线"/>
                <p:cNvSpPr/>
                <p:nvPr/>
              </p:nvSpPr>
              <p:spPr>
                <a:xfrm>
                  <a:off x="0" y="0"/>
                  <a:ext cx="1810" cy="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5418" name="Freeform 59"/>
              <p:cNvSpPr/>
              <p:nvPr/>
            </p:nvSpPr>
            <p:spPr>
              <a:xfrm>
                <a:off x="0" y="312"/>
                <a:ext cx="1994" cy="1404"/>
              </a:xfrm>
              <a:custGeom>
                <a:avLst/>
                <a:gdLst/>
                <a:ahLst/>
                <a:cxnLst>
                  <a:cxn ang="0">
                    <a:pos x="543" y="1404"/>
                  </a:cxn>
                  <a:cxn ang="0">
                    <a:pos x="0" y="624"/>
                  </a:cxn>
                  <a:cxn ang="0">
                    <a:pos x="724" y="312"/>
                  </a:cxn>
                  <a:cxn ang="0">
                    <a:pos x="724" y="0"/>
                  </a:cxn>
                  <a:cxn ang="0">
                    <a:pos x="1267" y="0"/>
                  </a:cxn>
                  <a:cxn ang="0">
                    <a:pos x="1265" y="330"/>
                  </a:cxn>
                  <a:cxn ang="0">
                    <a:pos x="1994" y="624"/>
                  </a:cxn>
                  <a:cxn ang="0">
                    <a:pos x="1448" y="1404"/>
                  </a:cxn>
                  <a:cxn ang="0">
                    <a:pos x="543" y="1404"/>
                  </a:cxn>
                </a:cxnLst>
                <a:rect l="0" t="0" r="0" b="0"/>
                <a:pathLst>
                  <a:path w="1994" h="1404">
                    <a:moveTo>
                      <a:pt x="543" y="1404"/>
                    </a:moveTo>
                    <a:lnTo>
                      <a:pt x="0" y="624"/>
                    </a:lnTo>
                    <a:lnTo>
                      <a:pt x="724" y="312"/>
                    </a:lnTo>
                    <a:lnTo>
                      <a:pt x="724" y="0"/>
                    </a:lnTo>
                    <a:lnTo>
                      <a:pt x="1267" y="0"/>
                    </a:lnTo>
                    <a:lnTo>
                      <a:pt x="1265" y="330"/>
                    </a:lnTo>
                    <a:lnTo>
                      <a:pt x="1994" y="624"/>
                    </a:lnTo>
                    <a:lnTo>
                      <a:pt x="1448" y="1404"/>
                    </a:lnTo>
                    <a:lnTo>
                      <a:pt x="543" y="140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grpSp>
            <p:nvGrpSpPr>
              <p:cNvPr id="15419" name="Group 60"/>
              <p:cNvGrpSpPr/>
              <p:nvPr/>
            </p:nvGrpSpPr>
            <p:grpSpPr>
              <a:xfrm>
                <a:off x="632" y="0"/>
                <a:ext cx="882" cy="1634"/>
                <a:chOff x="0" y="0"/>
                <a:chExt cx="882" cy="1634"/>
              </a:xfrm>
            </p:grpSpPr>
            <p:sp>
              <p:nvSpPr>
                <p:cNvPr id="15420" name="AutoShape 61"/>
                <p:cNvSpPr/>
                <p:nvPr/>
              </p:nvSpPr>
              <p:spPr>
                <a:xfrm>
                  <a:off x="161" y="272"/>
                  <a:ext cx="393" cy="29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0" b="0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15421" name="hx30Oval 20"/>
                <p:cNvSpPr/>
                <p:nvPr/>
              </p:nvSpPr>
              <p:spPr>
                <a:xfrm>
                  <a:off x="201" y="116"/>
                  <a:ext cx="331" cy="52"/>
                </a:xfrm>
                <a:prstGeom prst="ellipse">
                  <a:avLst/>
                </a:pr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sz="1350" dirty="0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5422" name="hx30Rectangle 21"/>
                <p:cNvSpPr/>
                <p:nvPr/>
              </p:nvSpPr>
              <p:spPr>
                <a:xfrm>
                  <a:off x="281" y="0"/>
                  <a:ext cx="165" cy="111"/>
                </a:xfrm>
                <a:prstGeom prst="rect">
                  <a:avLst/>
                </a:pr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sz="1350" dirty="0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5423" name="hx30Freeform 72" descr="之字形"/>
                <p:cNvSpPr/>
                <p:nvPr/>
              </p:nvSpPr>
              <p:spPr>
                <a:xfrm>
                  <a:off x="40" y="544"/>
                  <a:ext cx="842" cy="1090"/>
                </a:xfrm>
                <a:custGeom>
                  <a:avLst/>
                  <a:gdLst/>
                  <a:ahLst/>
                  <a:cxnLst>
                    <a:cxn ang="0">
                      <a:pos x="82" y="0"/>
                    </a:cxn>
                    <a:cxn ang="0">
                      <a:pos x="47" y="51"/>
                    </a:cxn>
                    <a:cxn ang="0">
                      <a:pos x="134" y="56"/>
                    </a:cxn>
                    <a:cxn ang="0">
                      <a:pos x="170" y="73"/>
                    </a:cxn>
                    <a:cxn ang="0">
                      <a:pos x="82" y="90"/>
                    </a:cxn>
                    <a:cxn ang="0">
                      <a:pos x="152" y="101"/>
                    </a:cxn>
                    <a:cxn ang="0">
                      <a:pos x="170" y="107"/>
                    </a:cxn>
                    <a:cxn ang="0">
                      <a:pos x="152" y="118"/>
                    </a:cxn>
                    <a:cxn ang="0">
                      <a:pos x="99" y="101"/>
                    </a:cxn>
                    <a:cxn ang="0">
                      <a:pos x="64" y="95"/>
                    </a:cxn>
                    <a:cxn ang="0">
                      <a:pos x="64" y="84"/>
                    </a:cxn>
                    <a:cxn ang="0">
                      <a:pos x="134" y="67"/>
                    </a:cxn>
                    <a:cxn ang="0">
                      <a:pos x="12" y="62"/>
                    </a:cxn>
                    <a:cxn ang="0">
                      <a:pos x="64" y="0"/>
                    </a:cxn>
                  </a:cxnLst>
                  <a:rect l="0" t="0" r="0" b="0"/>
                  <a:pathLst>
                    <a:path w="1830" h="3302">
                      <a:moveTo>
                        <a:pt x="840" y="0"/>
                      </a:moveTo>
                      <a:cubicBezTo>
                        <a:pt x="615" y="572"/>
                        <a:pt x="390" y="1144"/>
                        <a:pt x="480" y="1404"/>
                      </a:cubicBezTo>
                      <a:cubicBezTo>
                        <a:pt x="570" y="1664"/>
                        <a:pt x="1170" y="1456"/>
                        <a:pt x="1380" y="1560"/>
                      </a:cubicBezTo>
                      <a:cubicBezTo>
                        <a:pt x="1590" y="1664"/>
                        <a:pt x="1830" y="1872"/>
                        <a:pt x="1740" y="2028"/>
                      </a:cubicBezTo>
                      <a:cubicBezTo>
                        <a:pt x="1650" y="2184"/>
                        <a:pt x="870" y="2366"/>
                        <a:pt x="840" y="2496"/>
                      </a:cubicBezTo>
                      <a:cubicBezTo>
                        <a:pt x="810" y="2626"/>
                        <a:pt x="1410" y="2730"/>
                        <a:pt x="1560" y="2808"/>
                      </a:cubicBezTo>
                      <a:cubicBezTo>
                        <a:pt x="1710" y="2886"/>
                        <a:pt x="1740" y="2886"/>
                        <a:pt x="1740" y="2964"/>
                      </a:cubicBezTo>
                      <a:cubicBezTo>
                        <a:pt x="1740" y="3042"/>
                        <a:pt x="1680" y="3302"/>
                        <a:pt x="1560" y="3276"/>
                      </a:cubicBezTo>
                      <a:cubicBezTo>
                        <a:pt x="1440" y="3250"/>
                        <a:pt x="1170" y="2912"/>
                        <a:pt x="1020" y="2808"/>
                      </a:cubicBezTo>
                      <a:cubicBezTo>
                        <a:pt x="870" y="2704"/>
                        <a:pt x="720" y="2730"/>
                        <a:pt x="660" y="2652"/>
                      </a:cubicBezTo>
                      <a:cubicBezTo>
                        <a:pt x="600" y="2574"/>
                        <a:pt x="540" y="2470"/>
                        <a:pt x="660" y="2340"/>
                      </a:cubicBezTo>
                      <a:cubicBezTo>
                        <a:pt x="780" y="2210"/>
                        <a:pt x="1470" y="1976"/>
                        <a:pt x="1380" y="1872"/>
                      </a:cubicBezTo>
                      <a:cubicBezTo>
                        <a:pt x="1290" y="1768"/>
                        <a:pt x="240" y="2028"/>
                        <a:pt x="120" y="1716"/>
                      </a:cubicBezTo>
                      <a:cubicBezTo>
                        <a:pt x="0" y="1404"/>
                        <a:pt x="330" y="702"/>
                        <a:pt x="660" y="0"/>
                      </a:cubicBezTo>
                    </a:path>
                  </a:pathLst>
                </a:custGeom>
                <a:pattFill prst="zigZag">
                  <a:fgClr>
                    <a:srgbClr val="000000"/>
                  </a:fgClr>
                  <a:bgClr>
                    <a:srgbClr val="FFFFFF"/>
                  </a:bgClr>
                </a:pattFill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grpSp>
              <p:nvGrpSpPr>
                <p:cNvPr id="15424" name="Group 65"/>
                <p:cNvGrpSpPr>
                  <a:grpSpLocks noChangeAspect="1"/>
                </p:cNvGrpSpPr>
                <p:nvPr/>
              </p:nvGrpSpPr>
              <p:grpSpPr>
                <a:xfrm>
                  <a:off x="0" y="176"/>
                  <a:ext cx="712" cy="157"/>
                  <a:chOff x="0" y="0"/>
                  <a:chExt cx="712" cy="157"/>
                </a:xfrm>
              </p:grpSpPr>
              <p:sp>
                <p:nvSpPr>
                  <p:cNvPr id="15425" name="Rectangle 66"/>
                  <p:cNvSpPr>
                    <a:spLocks noChangeAspect="1"/>
                  </p:cNvSpPr>
                  <p:nvPr/>
                </p:nvSpPr>
                <p:spPr>
                  <a:xfrm>
                    <a:off x="147" y="0"/>
                    <a:ext cx="418" cy="91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 anchor="t"/>
                  <a:lstStyle/>
                  <a:p>
                    <a:endParaRPr lang="zh-CN" altLang="en-US" sz="1350" dirty="0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5426" name="Rectangle 67"/>
                  <p:cNvSpPr>
                    <a:spLocks noChangeAspect="1"/>
                  </p:cNvSpPr>
                  <p:nvPr/>
                </p:nvSpPr>
                <p:spPr>
                  <a:xfrm>
                    <a:off x="0" y="71"/>
                    <a:ext cx="712" cy="86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0000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 anchor="t"/>
                  <a:lstStyle/>
                  <a:p>
                    <a:endParaRPr lang="zh-CN" altLang="en-US" sz="1350" dirty="0">
                      <a:ea typeface="宋体" panose="02010600030101010101" pitchFamily="2" charset="-122"/>
                    </a:endParaRPr>
                  </a:p>
                </p:txBody>
              </p:sp>
            </p:grpSp>
          </p:grpSp>
          <p:sp>
            <p:nvSpPr>
              <p:cNvPr id="15427" name="AutoShape 68"/>
              <p:cNvSpPr/>
              <p:nvPr/>
            </p:nvSpPr>
            <p:spPr>
              <a:xfrm flipV="1">
                <a:off x="371" y="1716"/>
                <a:ext cx="1255" cy="96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0" b="0"/>
                <a:pathLst>
                  <a:path w="21600" h="21600">
                    <a:moveTo>
                      <a:pt x="0" y="0"/>
                    </a:moveTo>
                    <a:lnTo>
                      <a:pt x="4096" y="21600"/>
                    </a:lnTo>
                    <a:lnTo>
                      <a:pt x="17504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5428" name="Rectangle 69"/>
              <p:cNvSpPr/>
              <p:nvPr/>
            </p:nvSpPr>
            <p:spPr>
              <a:xfrm>
                <a:off x="531" y="1696"/>
                <a:ext cx="944" cy="56"/>
              </a:xfrm>
              <a:prstGeom prst="rect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1350" dirty="0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5429" name="Group 70"/>
            <p:cNvGrpSpPr>
              <a:grpSpLocks noChangeAspect="1"/>
            </p:cNvGrpSpPr>
            <p:nvPr/>
          </p:nvGrpSpPr>
          <p:grpSpPr>
            <a:xfrm>
              <a:off x="492" y="0"/>
              <a:ext cx="410" cy="1030"/>
              <a:chOff x="0" y="0"/>
              <a:chExt cx="811" cy="2081"/>
            </a:xfrm>
          </p:grpSpPr>
          <p:sp>
            <p:nvSpPr>
              <p:cNvPr id="15430" name="Freeform 71"/>
              <p:cNvSpPr>
                <a:spLocks noChangeAspect="1"/>
              </p:cNvSpPr>
              <p:nvPr/>
            </p:nvSpPr>
            <p:spPr>
              <a:xfrm rot="5700000">
                <a:off x="-635" y="635"/>
                <a:ext cx="2081" cy="811"/>
              </a:xfrm>
              <a:custGeom>
                <a:avLst/>
                <a:gdLst/>
                <a:ahLst/>
                <a:cxnLst>
                  <a:cxn ang="0">
                    <a:pos x="141" y="27"/>
                  </a:cxn>
                  <a:cxn ang="0">
                    <a:pos x="137" y="39"/>
                  </a:cxn>
                  <a:cxn ang="0">
                    <a:pos x="127" y="49"/>
                  </a:cxn>
                  <a:cxn ang="0">
                    <a:pos x="112" y="53"/>
                  </a:cxn>
                  <a:cxn ang="0">
                    <a:pos x="92" y="52"/>
                  </a:cxn>
                  <a:cxn ang="0">
                    <a:pos x="70" y="47"/>
                  </a:cxn>
                  <a:cxn ang="0">
                    <a:pos x="49" y="40"/>
                  </a:cxn>
                  <a:cxn ang="0">
                    <a:pos x="29" y="34"/>
                  </a:cxn>
                  <a:cxn ang="0">
                    <a:pos x="14" y="29"/>
                  </a:cxn>
                  <a:cxn ang="0">
                    <a:pos x="3" y="27"/>
                  </a:cxn>
                  <a:cxn ang="0">
                    <a:pos x="0" y="27"/>
                  </a:cxn>
                  <a:cxn ang="0">
                    <a:pos x="3" y="26"/>
                  </a:cxn>
                  <a:cxn ang="0">
                    <a:pos x="14" y="24"/>
                  </a:cxn>
                  <a:cxn ang="0">
                    <a:pos x="29" y="20"/>
                  </a:cxn>
                  <a:cxn ang="0">
                    <a:pos x="49" y="13"/>
                  </a:cxn>
                  <a:cxn ang="0">
                    <a:pos x="70" y="6"/>
                  </a:cxn>
                  <a:cxn ang="0">
                    <a:pos x="92" y="1"/>
                  </a:cxn>
                  <a:cxn ang="0">
                    <a:pos x="112" y="1"/>
                  </a:cxn>
                  <a:cxn ang="0">
                    <a:pos x="127" y="5"/>
                  </a:cxn>
                  <a:cxn ang="0">
                    <a:pos x="137" y="15"/>
                  </a:cxn>
                  <a:cxn ang="0">
                    <a:pos x="141" y="27"/>
                  </a:cxn>
                </a:cxnLst>
                <a:rect l="0" t="0" r="0" b="0"/>
                <a:pathLst>
                  <a:path w="8000" h="3154">
                    <a:moveTo>
                      <a:pt x="8000" y="1577"/>
                    </a:moveTo>
                    <a:cubicBezTo>
                      <a:pt x="8000" y="1818"/>
                      <a:pt x="7931" y="2087"/>
                      <a:pt x="7804" y="2300"/>
                    </a:cubicBezTo>
                    <a:cubicBezTo>
                      <a:pt x="7677" y="2513"/>
                      <a:pt x="7478" y="2717"/>
                      <a:pt x="7236" y="2853"/>
                    </a:cubicBezTo>
                    <a:cubicBezTo>
                      <a:pt x="6994" y="2989"/>
                      <a:pt x="6684" y="3082"/>
                      <a:pt x="6351" y="3118"/>
                    </a:cubicBezTo>
                    <a:cubicBezTo>
                      <a:pt x="6018" y="3154"/>
                      <a:pt x="5628" y="3128"/>
                      <a:pt x="5236" y="3071"/>
                    </a:cubicBezTo>
                    <a:cubicBezTo>
                      <a:pt x="4844" y="3014"/>
                      <a:pt x="4412" y="2895"/>
                      <a:pt x="4000" y="2777"/>
                    </a:cubicBezTo>
                    <a:cubicBezTo>
                      <a:pt x="3588" y="2659"/>
                      <a:pt x="3156" y="2499"/>
                      <a:pt x="2764" y="2366"/>
                    </a:cubicBezTo>
                    <a:cubicBezTo>
                      <a:pt x="2372" y="2233"/>
                      <a:pt x="1982" y="2086"/>
                      <a:pt x="1649" y="1977"/>
                    </a:cubicBezTo>
                    <a:cubicBezTo>
                      <a:pt x="1316" y="1868"/>
                      <a:pt x="1006" y="1776"/>
                      <a:pt x="764" y="1712"/>
                    </a:cubicBezTo>
                    <a:cubicBezTo>
                      <a:pt x="522" y="1648"/>
                      <a:pt x="323" y="1617"/>
                      <a:pt x="196" y="1595"/>
                    </a:cubicBezTo>
                    <a:cubicBezTo>
                      <a:pt x="69" y="1573"/>
                      <a:pt x="0" y="1571"/>
                      <a:pt x="0" y="1577"/>
                    </a:cubicBezTo>
                    <a:cubicBezTo>
                      <a:pt x="0" y="1583"/>
                      <a:pt x="69" y="1581"/>
                      <a:pt x="196" y="1559"/>
                    </a:cubicBezTo>
                    <a:cubicBezTo>
                      <a:pt x="323" y="1537"/>
                      <a:pt x="522" y="1506"/>
                      <a:pt x="764" y="1442"/>
                    </a:cubicBezTo>
                    <a:cubicBezTo>
                      <a:pt x="1006" y="1378"/>
                      <a:pt x="1316" y="1286"/>
                      <a:pt x="1649" y="1177"/>
                    </a:cubicBezTo>
                    <a:cubicBezTo>
                      <a:pt x="1982" y="1068"/>
                      <a:pt x="2372" y="921"/>
                      <a:pt x="2764" y="788"/>
                    </a:cubicBezTo>
                    <a:cubicBezTo>
                      <a:pt x="3156" y="655"/>
                      <a:pt x="3588" y="495"/>
                      <a:pt x="4000" y="377"/>
                    </a:cubicBezTo>
                    <a:cubicBezTo>
                      <a:pt x="4412" y="259"/>
                      <a:pt x="4844" y="140"/>
                      <a:pt x="5236" y="83"/>
                    </a:cubicBezTo>
                    <a:cubicBezTo>
                      <a:pt x="5628" y="26"/>
                      <a:pt x="6018" y="0"/>
                      <a:pt x="6351" y="36"/>
                    </a:cubicBezTo>
                    <a:cubicBezTo>
                      <a:pt x="6684" y="72"/>
                      <a:pt x="6994" y="165"/>
                      <a:pt x="7236" y="301"/>
                    </a:cubicBezTo>
                    <a:cubicBezTo>
                      <a:pt x="7478" y="437"/>
                      <a:pt x="7677" y="641"/>
                      <a:pt x="7804" y="854"/>
                    </a:cubicBezTo>
                    <a:cubicBezTo>
                      <a:pt x="7931" y="1067"/>
                      <a:pt x="8000" y="1336"/>
                      <a:pt x="8000" y="1577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BF02E"/>
                  </a:gs>
                  <a:gs pos="100000">
                    <a:srgbClr val="FF9900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5431" name="Freeform 72"/>
              <p:cNvSpPr>
                <a:spLocks noChangeAspect="1"/>
              </p:cNvSpPr>
              <p:nvPr/>
            </p:nvSpPr>
            <p:spPr>
              <a:xfrm rot="5700000">
                <a:off x="-156" y="1304"/>
                <a:ext cx="1102" cy="430"/>
              </a:xfrm>
              <a:custGeom>
                <a:avLst/>
                <a:gdLst/>
                <a:ahLst/>
                <a:cxnLst>
                  <a:cxn ang="0">
                    <a:pos x="21" y="4"/>
                  </a:cxn>
                  <a:cxn ang="0">
                    <a:pos x="20" y="6"/>
                  </a:cxn>
                  <a:cxn ang="0">
                    <a:pos x="19" y="7"/>
                  </a:cxn>
                  <a:cxn ang="0">
                    <a:pos x="17" y="8"/>
                  </a:cxn>
                  <a:cxn ang="0">
                    <a:pos x="14" y="8"/>
                  </a:cxn>
                  <a:cxn ang="0">
                    <a:pos x="10" y="7"/>
                  </a:cxn>
                  <a:cxn ang="0">
                    <a:pos x="7" y="6"/>
                  </a:cxn>
                  <a:cxn ang="0">
                    <a:pos x="4" y="5"/>
                  </a:cxn>
                  <a:cxn ang="0">
                    <a:pos x="2" y="4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1" y="4"/>
                  </a:cxn>
                  <a:cxn ang="0">
                    <a:pos x="2" y="4"/>
                  </a:cxn>
                  <a:cxn ang="0">
                    <a:pos x="4" y="3"/>
                  </a:cxn>
                  <a:cxn ang="0">
                    <a:pos x="7" y="2"/>
                  </a:cxn>
                  <a:cxn ang="0">
                    <a:pos x="10" y="1"/>
                  </a:cxn>
                  <a:cxn ang="0">
                    <a:pos x="14" y="0"/>
                  </a:cxn>
                  <a:cxn ang="0">
                    <a:pos x="17" y="0"/>
                  </a:cxn>
                  <a:cxn ang="0">
                    <a:pos x="19" y="1"/>
                  </a:cxn>
                  <a:cxn ang="0">
                    <a:pos x="20" y="2"/>
                  </a:cxn>
                  <a:cxn ang="0">
                    <a:pos x="21" y="4"/>
                  </a:cxn>
                </a:cxnLst>
                <a:rect l="0" t="0" r="0" b="0"/>
                <a:pathLst>
                  <a:path w="8000" h="3154">
                    <a:moveTo>
                      <a:pt x="8000" y="1577"/>
                    </a:moveTo>
                    <a:cubicBezTo>
                      <a:pt x="8000" y="1818"/>
                      <a:pt x="7931" y="2087"/>
                      <a:pt x="7804" y="2300"/>
                    </a:cubicBezTo>
                    <a:cubicBezTo>
                      <a:pt x="7677" y="2513"/>
                      <a:pt x="7478" y="2717"/>
                      <a:pt x="7236" y="2853"/>
                    </a:cubicBezTo>
                    <a:cubicBezTo>
                      <a:pt x="6994" y="2989"/>
                      <a:pt x="6684" y="3082"/>
                      <a:pt x="6351" y="3118"/>
                    </a:cubicBezTo>
                    <a:cubicBezTo>
                      <a:pt x="6018" y="3154"/>
                      <a:pt x="5628" y="3128"/>
                      <a:pt x="5236" y="3071"/>
                    </a:cubicBezTo>
                    <a:cubicBezTo>
                      <a:pt x="4844" y="3014"/>
                      <a:pt x="4412" y="2895"/>
                      <a:pt x="4000" y="2777"/>
                    </a:cubicBezTo>
                    <a:cubicBezTo>
                      <a:pt x="3588" y="2659"/>
                      <a:pt x="3156" y="2499"/>
                      <a:pt x="2764" y="2366"/>
                    </a:cubicBezTo>
                    <a:cubicBezTo>
                      <a:pt x="2372" y="2233"/>
                      <a:pt x="1982" y="2086"/>
                      <a:pt x="1649" y="1977"/>
                    </a:cubicBezTo>
                    <a:cubicBezTo>
                      <a:pt x="1316" y="1868"/>
                      <a:pt x="1006" y="1776"/>
                      <a:pt x="764" y="1712"/>
                    </a:cubicBezTo>
                    <a:cubicBezTo>
                      <a:pt x="522" y="1648"/>
                      <a:pt x="323" y="1617"/>
                      <a:pt x="196" y="1595"/>
                    </a:cubicBezTo>
                    <a:cubicBezTo>
                      <a:pt x="69" y="1573"/>
                      <a:pt x="0" y="1571"/>
                      <a:pt x="0" y="1577"/>
                    </a:cubicBezTo>
                    <a:cubicBezTo>
                      <a:pt x="0" y="1583"/>
                      <a:pt x="69" y="1581"/>
                      <a:pt x="196" y="1559"/>
                    </a:cubicBezTo>
                    <a:cubicBezTo>
                      <a:pt x="323" y="1537"/>
                      <a:pt x="522" y="1506"/>
                      <a:pt x="764" y="1442"/>
                    </a:cubicBezTo>
                    <a:cubicBezTo>
                      <a:pt x="1006" y="1378"/>
                      <a:pt x="1316" y="1286"/>
                      <a:pt x="1649" y="1177"/>
                    </a:cubicBezTo>
                    <a:cubicBezTo>
                      <a:pt x="1982" y="1068"/>
                      <a:pt x="2372" y="921"/>
                      <a:pt x="2764" y="788"/>
                    </a:cubicBezTo>
                    <a:cubicBezTo>
                      <a:pt x="3156" y="655"/>
                      <a:pt x="3588" y="495"/>
                      <a:pt x="4000" y="377"/>
                    </a:cubicBezTo>
                    <a:cubicBezTo>
                      <a:pt x="4412" y="259"/>
                      <a:pt x="4844" y="140"/>
                      <a:pt x="5236" y="83"/>
                    </a:cubicBezTo>
                    <a:cubicBezTo>
                      <a:pt x="5628" y="26"/>
                      <a:pt x="6018" y="0"/>
                      <a:pt x="6351" y="36"/>
                    </a:cubicBezTo>
                    <a:cubicBezTo>
                      <a:pt x="6684" y="72"/>
                      <a:pt x="6994" y="165"/>
                      <a:pt x="7236" y="301"/>
                    </a:cubicBezTo>
                    <a:cubicBezTo>
                      <a:pt x="7478" y="437"/>
                      <a:pt x="7677" y="641"/>
                      <a:pt x="7804" y="854"/>
                    </a:cubicBezTo>
                    <a:cubicBezTo>
                      <a:pt x="7931" y="1067"/>
                      <a:pt x="8000" y="1336"/>
                      <a:pt x="8000" y="1577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FF9900"/>
                  </a:gs>
                  <a:gs pos="100000">
                    <a:srgbClr val="993300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</p:grpSp>
      <p:sp>
        <p:nvSpPr>
          <p:cNvPr id="15432" name="Text Box 73"/>
          <p:cNvSpPr txBox="1"/>
          <p:nvPr/>
        </p:nvSpPr>
        <p:spPr>
          <a:xfrm>
            <a:off x="6354366" y="1869281"/>
            <a:ext cx="647700" cy="414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x-none" sz="2100" b="1" dirty="0">
                <a:solidFill>
                  <a:srgbClr val="FF3300"/>
                </a:solidFill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15433" name="Text Box 74"/>
          <p:cNvSpPr txBox="1"/>
          <p:nvPr/>
        </p:nvSpPr>
        <p:spPr>
          <a:xfrm>
            <a:off x="3870722" y="2740819"/>
            <a:ext cx="18954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dirty="0">
                <a:latin typeface="新宋体" panose="02010609030101010101" charset="-122"/>
                <a:ea typeface="微软雅黑" panose="020B0503020204020204" pitchFamily="34" charset="-122"/>
                <a:sym typeface="Arial" panose="020B0604020202020204" pitchFamily="34" charset="0"/>
              </a:rPr>
              <a:t>微生物不能进入</a:t>
            </a:r>
          </a:p>
        </p:txBody>
      </p:sp>
      <p:sp>
        <p:nvSpPr>
          <p:cNvPr id="15434" name="Line 75"/>
          <p:cNvSpPr/>
          <p:nvPr/>
        </p:nvSpPr>
        <p:spPr>
          <a:xfrm>
            <a:off x="4464844" y="1856185"/>
            <a:ext cx="271463" cy="541734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15435" name="Text Box 76"/>
          <p:cNvSpPr txBox="1"/>
          <p:nvPr/>
        </p:nvSpPr>
        <p:spPr>
          <a:xfrm>
            <a:off x="6555581" y="4467225"/>
            <a:ext cx="1310879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dirty="0">
                <a:latin typeface="新宋体" panose="02010609030101010101" charset="-122"/>
                <a:ea typeface="微软雅黑" panose="020B0503020204020204" pitchFamily="34" charset="-122"/>
                <a:sym typeface="Arial" panose="020B0604020202020204" pitchFamily="34" charset="0"/>
              </a:rPr>
              <a:t>曲颈瓶</a:t>
            </a:r>
          </a:p>
        </p:txBody>
      </p:sp>
      <p:sp>
        <p:nvSpPr>
          <p:cNvPr id="15436" name="Text Box 77"/>
          <p:cNvSpPr txBox="1"/>
          <p:nvPr/>
        </p:nvSpPr>
        <p:spPr>
          <a:xfrm>
            <a:off x="2777728" y="4479131"/>
            <a:ext cx="1458515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dirty="0">
                <a:latin typeface="新宋体" panose="02010609030101010101" charset="-122"/>
                <a:ea typeface="微软雅黑" panose="020B0503020204020204" pitchFamily="34" charset="-122"/>
                <a:sym typeface="Arial" panose="020B0604020202020204" pitchFamily="34" charset="0"/>
              </a:rPr>
              <a:t>普通烧瓶</a:t>
            </a:r>
          </a:p>
        </p:txBody>
      </p:sp>
      <p:sp>
        <p:nvSpPr>
          <p:cNvPr id="15437" name="Text Box 78"/>
          <p:cNvSpPr txBox="1"/>
          <p:nvPr/>
        </p:nvSpPr>
        <p:spPr>
          <a:xfrm>
            <a:off x="1278731" y="4407694"/>
            <a:ext cx="1771650" cy="3067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对照组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sp>
        <p:nvSpPr>
          <p:cNvPr id="15438" name="Text Box 79"/>
          <p:cNvSpPr txBox="1"/>
          <p:nvPr/>
        </p:nvSpPr>
        <p:spPr>
          <a:xfrm>
            <a:off x="5068491" y="4496991"/>
            <a:ext cx="1725215" cy="3067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实验组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grpSp>
        <p:nvGrpSpPr>
          <p:cNvPr id="15439" name="Group 82"/>
          <p:cNvGrpSpPr/>
          <p:nvPr/>
        </p:nvGrpSpPr>
        <p:grpSpPr>
          <a:xfrm>
            <a:off x="2412206" y="3076575"/>
            <a:ext cx="4374356" cy="991791"/>
            <a:chOff x="0" y="0"/>
            <a:chExt cx="3406" cy="833"/>
          </a:xfrm>
        </p:grpSpPr>
        <p:sp>
          <p:nvSpPr>
            <p:cNvPr id="15440" name="Text Box 41"/>
            <p:cNvSpPr txBox="1"/>
            <p:nvPr/>
          </p:nvSpPr>
          <p:spPr>
            <a:xfrm>
              <a:off x="874" y="524"/>
              <a:ext cx="1574" cy="3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dirty="0">
                  <a:latin typeface="新宋体" panose="02010609030101010101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杀灭原有的微生物</a:t>
              </a:r>
            </a:p>
          </p:txBody>
        </p:sp>
        <p:sp>
          <p:nvSpPr>
            <p:cNvPr id="15441" name="Line 80"/>
            <p:cNvSpPr/>
            <p:nvPr/>
          </p:nvSpPr>
          <p:spPr>
            <a:xfrm>
              <a:off x="0" y="0"/>
              <a:ext cx="544" cy="557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triangle" w="med" len="med"/>
            </a:ln>
          </p:spPr>
        </p:sp>
        <p:sp>
          <p:nvSpPr>
            <p:cNvPr id="15442" name="Line 81"/>
            <p:cNvSpPr/>
            <p:nvPr/>
          </p:nvSpPr>
          <p:spPr>
            <a:xfrm flipH="1">
              <a:off x="2449" y="15"/>
              <a:ext cx="957" cy="54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triangle" w="med" len="med"/>
            </a:ln>
          </p:spPr>
        </p:sp>
      </p:grpSp>
      <p:sp>
        <p:nvSpPr>
          <p:cNvPr id="15443" name="Rectangle 8"/>
          <p:cNvSpPr/>
          <p:nvPr/>
        </p:nvSpPr>
        <p:spPr>
          <a:xfrm>
            <a:off x="2141935" y="250031"/>
            <a:ext cx="4307681" cy="564356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/>
          <a:p>
            <a:r>
              <a:rPr lang="zh-CN" altLang="en-US" sz="2000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</a:rPr>
              <a:t>巴斯德实验的基本过程</a:t>
            </a: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15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500"/>
                                        <p:tgtEl>
                                          <p:spTgt spid="15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5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5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2000"/>
                                        <p:tgtEl>
                                          <p:spTgt spid="15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433" grpId="0"/>
      <p:bldP spid="15437" grpId="0"/>
      <p:bldP spid="15438" grpId="0"/>
      <p:bldP spid="1544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1503</Words>
  <Paragraphs>138</Paragraphs>
  <Slides>24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七年级上册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terms:created xsi:type="dcterms:W3CDTF">2016-08-11T08:55:00Z</dcterms:created>
  <dcterms:modified xsi:type="dcterms:W3CDTF">2018-08-31T06:18:57Z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