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629" r:id="rId3"/>
    <p:sldId id="289" r:id="rId4"/>
    <p:sldId id="320" r:id="rId5"/>
    <p:sldId id="321" r:id="rId6"/>
    <p:sldId id="322" r:id="rId7"/>
    <p:sldId id="293" r:id="rId8"/>
    <p:sldId id="652" r:id="rId9"/>
    <p:sldId id="653" r:id="rId10"/>
    <p:sldId id="655" r:id="rId11"/>
    <p:sldId id="656" r:id="rId12"/>
    <p:sldId id="657" r:id="rId13"/>
    <p:sldId id="658" r:id="rId14"/>
    <p:sldId id="659" r:id="rId15"/>
    <p:sldId id="660" r:id="rId16"/>
    <p:sldId id="607" r:id="rId17"/>
    <p:sldId id="661" r:id="rId18"/>
    <p:sldId id="325" r:id="rId19"/>
    <p:sldId id="326" r:id="rId20"/>
    <p:sldId id="327" r:id="rId21"/>
    <p:sldId id="328" r:id="rId22"/>
    <p:sldId id="329" r:id="rId23"/>
    <p:sldId id="563" r:id="rId24"/>
    <p:sldId id="330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354"/>
      </p:cViewPr>
      <p:guideLst>
        <p:guide orient="horz" pos="361"/>
        <p:guide pos="29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  <a:pPr marL="0" marR="0" indent="0" defTabSz="914400" rtl="0" latinLnBrk="0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789552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/>
          <p:cNvSpPr/>
          <p:nvPr userDrawn="1"/>
        </p:nvSpPr>
        <p:spPr>
          <a:xfrm>
            <a:off x="0" y="4748724"/>
            <a:ext cx="9144000" cy="39477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9" name="椭圆 8"/>
          <p:cNvSpPr/>
          <p:nvPr userDrawn="1"/>
        </p:nvSpPr>
        <p:spPr>
          <a:xfrm>
            <a:off x="3490793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0" name="椭圆 9"/>
          <p:cNvSpPr/>
          <p:nvPr userDrawn="1"/>
        </p:nvSpPr>
        <p:spPr>
          <a:xfrm>
            <a:off x="3706619" y="4892112"/>
            <a:ext cx="107972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1" name="椭圆 10"/>
          <p:cNvSpPr/>
          <p:nvPr userDrawn="1"/>
        </p:nvSpPr>
        <p:spPr>
          <a:xfrm>
            <a:off x="3922444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4246303" y="4796071"/>
            <a:ext cx="2701343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栖息地的概述</a:t>
            </a: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8653" y="465516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144661" y="141480"/>
            <a:ext cx="672156" cy="50673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350" kern="1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LOGO</a:t>
            </a:r>
            <a:endParaRPr lang="zh-CN" altLang="en-US" sz="1350" kern="1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816817" y="181754"/>
            <a:ext cx="0" cy="1964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08825" y="164846"/>
            <a:ext cx="2237922" cy="27559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404537" y="512553"/>
            <a:ext cx="819962" cy="276999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>
                <a:defRPr/>
              </a:pPr>
              <a:t>‹#›</a:t>
            </a:fld>
            <a:r>
              <a:rPr lang="zh-CN" altLang="en-US" sz="1200" dirty="0">
                <a:solidFill>
                  <a:schemeClr val="bg1"/>
                </a:solidFill>
              </a:rPr>
              <a:t> 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441321"/>
            <a:ext cx="7102475" cy="62637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1.1.4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生物学的研究工具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9" name="矩形 6198"/>
          <p:cNvSpPr/>
          <p:nvPr/>
        </p:nvSpPr>
        <p:spPr>
          <a:xfrm>
            <a:off x="2158603" y="1191498"/>
            <a:ext cx="19831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取镜和安放</a:t>
            </a:r>
            <a:r>
              <a:rPr lang="zh-CN" altLang="en-US" sz="3000" b="1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200" name="矩形 6199"/>
          <p:cNvSpPr/>
          <p:nvPr/>
        </p:nvSpPr>
        <p:spPr>
          <a:xfrm>
            <a:off x="1974930" y="3385582"/>
            <a:ext cx="3835003" cy="5530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l" fontAlgn="auto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（四）高倍镜观察</a:t>
            </a:r>
            <a:r>
              <a:rPr lang="zh-CN" altLang="en-US" sz="3000" b="1" dirty="0">
                <a:latin typeface="Arial" panose="020B0604020202020204" pitchFamily="34" charset="0"/>
              </a:rPr>
              <a:t>     </a:t>
            </a:r>
          </a:p>
        </p:txBody>
      </p:sp>
      <p:sp>
        <p:nvSpPr>
          <p:cNvPr id="6201" name="矩形 6200"/>
          <p:cNvSpPr/>
          <p:nvPr/>
        </p:nvSpPr>
        <p:spPr>
          <a:xfrm>
            <a:off x="2114550" y="1991916"/>
            <a:ext cx="11150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(二)对光</a:t>
            </a:r>
          </a:p>
        </p:txBody>
      </p:sp>
      <p:sp>
        <p:nvSpPr>
          <p:cNvPr id="6202" name="矩形 6201"/>
          <p:cNvSpPr/>
          <p:nvPr/>
        </p:nvSpPr>
        <p:spPr>
          <a:xfrm>
            <a:off x="2101453" y="2693194"/>
            <a:ext cx="18770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(三)低倍镜观察</a:t>
            </a:r>
          </a:p>
        </p:txBody>
      </p:sp>
      <p:sp>
        <p:nvSpPr>
          <p:cNvPr id="6203" name="矩形 6202"/>
          <p:cNvSpPr/>
          <p:nvPr/>
        </p:nvSpPr>
        <p:spPr>
          <a:xfrm>
            <a:off x="2101136" y="4132104"/>
            <a:ext cx="11150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(五)收镜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27425" y="602615"/>
            <a:ext cx="170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显微镜的使用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36950" y="601980"/>
            <a:ext cx="18770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取镜和安放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2825" y="1809750"/>
            <a:ext cx="71189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打开显微镜箱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一手握镜臂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一手托镜座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将显微镜取出。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把显微镜放在实验台的前方稍偏左，便于用左眼观察物像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用右眼看着画图 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让镜筒向前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镜臂向自己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然后安放好目镜和物镜 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39" name="组合 8238"/>
          <p:cNvGrpSpPr/>
          <p:nvPr/>
        </p:nvGrpSpPr>
        <p:grpSpPr>
          <a:xfrm>
            <a:off x="6300788" y="519112"/>
            <a:ext cx="1656160" cy="1841897"/>
            <a:chOff x="4332" y="2773"/>
            <a:chExt cx="1391" cy="1547"/>
          </a:xfrm>
        </p:grpSpPr>
        <p:grpSp>
          <p:nvGrpSpPr>
            <p:cNvPr id="8237" name="组合 8236"/>
            <p:cNvGrpSpPr/>
            <p:nvPr/>
          </p:nvGrpSpPr>
          <p:grpSpPr>
            <a:xfrm>
              <a:off x="4332" y="2773"/>
              <a:ext cx="1201" cy="1547"/>
              <a:chOff x="4195" y="2704"/>
              <a:chExt cx="1201" cy="1547"/>
            </a:xfrm>
          </p:grpSpPr>
          <p:grpSp>
            <p:nvGrpSpPr>
              <p:cNvPr id="8236" name="组合 8235"/>
              <p:cNvGrpSpPr/>
              <p:nvPr/>
            </p:nvGrpSpPr>
            <p:grpSpPr>
              <a:xfrm>
                <a:off x="4377" y="2704"/>
                <a:ext cx="1019" cy="1099"/>
                <a:chOff x="4560" y="1440"/>
                <a:chExt cx="1019" cy="1099"/>
              </a:xfrm>
            </p:grpSpPr>
            <p:grpSp>
              <p:nvGrpSpPr>
                <p:cNvPr id="8205" name="组合 8204"/>
                <p:cNvGrpSpPr/>
                <p:nvPr/>
              </p:nvGrpSpPr>
              <p:grpSpPr>
                <a:xfrm>
                  <a:off x="4560" y="1680"/>
                  <a:ext cx="1019" cy="859"/>
                  <a:chOff x="4560" y="1680"/>
                  <a:chExt cx="1019" cy="859"/>
                </a:xfrm>
              </p:grpSpPr>
              <p:grpSp>
                <p:nvGrpSpPr>
                  <p:cNvPr id="8206" name="组合 8205"/>
                  <p:cNvGrpSpPr/>
                  <p:nvPr/>
                </p:nvGrpSpPr>
                <p:grpSpPr>
                  <a:xfrm>
                    <a:off x="4778" y="1680"/>
                    <a:ext cx="192" cy="384"/>
                    <a:chOff x="4896" y="1728"/>
                    <a:chExt cx="192" cy="384"/>
                  </a:xfrm>
                </p:grpSpPr>
                <p:sp>
                  <p:nvSpPr>
                    <p:cNvPr id="8207" name="矩形 8206"/>
                    <p:cNvSpPr/>
                    <p:nvPr/>
                  </p:nvSpPr>
                  <p:spPr>
                    <a:xfrm>
                      <a:off x="4896" y="1728"/>
                      <a:ext cx="192" cy="33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B2B2B2">
                            <a:gamma/>
                            <a:shade val="0"/>
                            <a:invGamma/>
                          </a:srgbClr>
                        </a:gs>
                        <a:gs pos="50000">
                          <a:srgbClr val="B2B2B2"/>
                        </a:gs>
                        <a:gs pos="100000">
                          <a:srgbClr val="B2B2B2">
                            <a:gamma/>
                            <a:shade val="0"/>
                            <a:invGamma/>
                          </a:srgbClr>
                        </a:gs>
                      </a:gsLst>
                      <a:lin ang="0" scaled="1"/>
                      <a:tileRect/>
                    </a:gradFill>
                    <a:ln w="9525" cap="flat" cmpd="sng">
                      <a:solidFill>
                        <a:schemeClr val="bg2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8208" name="矩形 8207"/>
                    <p:cNvSpPr/>
                    <p:nvPr/>
                  </p:nvSpPr>
                  <p:spPr>
                    <a:xfrm>
                      <a:off x="4944" y="2064"/>
                      <a:ext cx="96" cy="48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B2B2B2">
                            <a:gamma/>
                            <a:shade val="0"/>
                            <a:invGamma/>
                          </a:srgbClr>
                        </a:gs>
                        <a:gs pos="50000">
                          <a:srgbClr val="B2B2B2"/>
                        </a:gs>
                        <a:gs pos="100000">
                          <a:srgbClr val="B2B2B2">
                            <a:gamma/>
                            <a:shade val="0"/>
                            <a:invGamma/>
                          </a:srgbClr>
                        </a:gs>
                      </a:gsLst>
                      <a:lin ang="0" scaled="1"/>
                      <a:tileRect/>
                    </a:gradFill>
                    <a:ln w="9525" cap="flat" cmpd="sng">
                      <a:solidFill>
                        <a:schemeClr val="bg2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</p:grpSp>
              <p:sp>
                <p:nvSpPr>
                  <p:cNvPr id="8209" name="矩形 8208"/>
                  <p:cNvSpPr/>
                  <p:nvPr/>
                </p:nvSpPr>
                <p:spPr>
                  <a:xfrm>
                    <a:off x="4560" y="2243"/>
                    <a:ext cx="672" cy="48"/>
                  </a:xfrm>
                  <a:prstGeom prst="rect">
                    <a:avLst/>
                  </a:prstGeom>
                  <a:solidFill>
                    <a:srgbClr val="006699"/>
                  </a:solidFill>
                  <a:ln w="9525" cap="flat" cmpd="sng">
                    <a:solidFill>
                      <a:schemeClr val="bg2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210" name="矩形 8209"/>
                  <p:cNvSpPr/>
                  <p:nvPr/>
                </p:nvSpPr>
                <p:spPr>
                  <a:xfrm>
                    <a:off x="4802" y="2243"/>
                    <a:ext cx="144" cy="48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211" name="矩形 8210"/>
                  <p:cNvSpPr/>
                  <p:nvPr/>
                </p:nvSpPr>
                <p:spPr>
                  <a:xfrm>
                    <a:off x="4704" y="2304"/>
                    <a:ext cx="384" cy="96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hlink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chemeClr val="bg2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212" name="文本框 8211"/>
                  <p:cNvSpPr txBox="1"/>
                  <p:nvPr/>
                </p:nvSpPr>
                <p:spPr>
                  <a:xfrm>
                    <a:off x="5084" y="2256"/>
                    <a:ext cx="495" cy="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>
                    <a:spAutoFit/>
                  </a:bodyPr>
                  <a:lstStyle/>
                  <a:p>
                    <a:pPr>
                      <a:buClr>
                        <a:schemeClr val="bg1"/>
                      </a:buClr>
                    </a:pPr>
                    <a:r>
                      <a:rPr lang="zh-CN" altLang="en-US" sz="1600" dirty="0">
                        <a:solidFill>
                          <a:srgbClr val="FF33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光圈</a:t>
                    </a:r>
                  </a:p>
                </p:txBody>
              </p:sp>
            </p:grpSp>
            <p:grpSp>
              <p:nvGrpSpPr>
                <p:cNvPr id="8217" name="组合 8216"/>
                <p:cNvGrpSpPr/>
                <p:nvPr/>
              </p:nvGrpSpPr>
              <p:grpSpPr>
                <a:xfrm>
                  <a:off x="4752" y="1440"/>
                  <a:ext cx="204" cy="192"/>
                  <a:chOff x="3456" y="1584"/>
                  <a:chExt cx="204" cy="192"/>
                </a:xfrm>
              </p:grpSpPr>
              <p:sp>
                <p:nvSpPr>
                  <p:cNvPr id="8218" name="任意多边形 8217"/>
                  <p:cNvSpPr/>
                  <p:nvPr/>
                </p:nvSpPr>
                <p:spPr>
                  <a:xfrm>
                    <a:off x="3468" y="1584"/>
                    <a:ext cx="192" cy="19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4" h="240">
                        <a:moveTo>
                          <a:pt x="0" y="240"/>
                        </a:moveTo>
                        <a:lnTo>
                          <a:pt x="96" y="0"/>
                        </a:lnTo>
                        <a:lnTo>
                          <a:pt x="144" y="240"/>
                        </a:lnTo>
                      </a:path>
                    </a:pathLst>
                  </a:custGeom>
                  <a:noFill/>
                  <a:ln w="57150" cap="flat" cmpd="sng">
                    <a:solidFill>
                      <a:srgbClr val="0099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219" name="椭圆 8218"/>
                  <p:cNvSpPr/>
                  <p:nvPr/>
                </p:nvSpPr>
                <p:spPr>
                  <a:xfrm>
                    <a:off x="3504" y="1680"/>
                    <a:ext cx="144" cy="9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tx1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99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220" name="直接连接符 8219"/>
                  <p:cNvSpPr/>
                  <p:nvPr/>
                </p:nvSpPr>
                <p:spPr>
                  <a:xfrm>
                    <a:off x="3456" y="1776"/>
                    <a:ext cx="48" cy="0"/>
                  </a:xfrm>
                  <a:prstGeom prst="line">
                    <a:avLst/>
                  </a:prstGeom>
                  <a:ln w="9525" cap="flat" cmpd="sng">
                    <a:solidFill>
                      <a:srgbClr val="0099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8235" name="组合 8234"/>
              <p:cNvGrpSpPr/>
              <p:nvPr/>
            </p:nvGrpSpPr>
            <p:grpSpPr>
              <a:xfrm>
                <a:off x="4195" y="3022"/>
                <a:ext cx="720" cy="1229"/>
                <a:chOff x="4504" y="2140"/>
                <a:chExt cx="720" cy="1229"/>
              </a:xfrm>
            </p:grpSpPr>
            <p:grpSp>
              <p:nvGrpSpPr>
                <p:cNvPr id="8226" name="组合 8225"/>
                <p:cNvGrpSpPr/>
                <p:nvPr/>
              </p:nvGrpSpPr>
              <p:grpSpPr>
                <a:xfrm>
                  <a:off x="4576" y="2140"/>
                  <a:ext cx="648" cy="1212"/>
                  <a:chOff x="4440" y="2004"/>
                  <a:chExt cx="648" cy="1212"/>
                </a:xfrm>
              </p:grpSpPr>
              <p:sp>
                <p:nvSpPr>
                  <p:cNvPr id="8227" name="任意多边形 8226"/>
                  <p:cNvSpPr/>
                  <p:nvPr/>
                </p:nvSpPr>
                <p:spPr>
                  <a:xfrm rot="474713">
                    <a:off x="4656" y="2736"/>
                    <a:ext cx="432" cy="48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8" h="528">
                        <a:moveTo>
                          <a:pt x="0" y="432"/>
                        </a:moveTo>
                        <a:lnTo>
                          <a:pt x="96" y="528"/>
                        </a:lnTo>
                        <a:lnTo>
                          <a:pt x="528" y="96"/>
                        </a:lnTo>
                        <a:lnTo>
                          <a:pt x="432" y="0"/>
                        </a:lnTo>
                        <a:lnTo>
                          <a:pt x="336" y="192"/>
                        </a:lnTo>
                        <a:lnTo>
                          <a:pt x="192" y="336"/>
                        </a:lnTo>
                        <a:lnTo>
                          <a:pt x="96" y="384"/>
                        </a:lnTo>
                        <a:lnTo>
                          <a:pt x="0" y="432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FFCC">
                          <a:gamma/>
                          <a:shade val="46275"/>
                          <a:invGamma/>
                        </a:srgbClr>
                      </a:gs>
                      <a:gs pos="50000">
                        <a:srgbClr val="FFFFCC"/>
                      </a:gs>
                      <a:gs pos="100000">
                        <a:srgbClr val="FFFFCC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  <a:tileRect/>
                  </a:gradFill>
                  <a:ln w="9525" cap="flat" cmpd="sng">
                    <a:solidFill>
                      <a:schemeClr val="bg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228" name="任意多边形 8227"/>
                  <p:cNvSpPr/>
                  <p:nvPr/>
                </p:nvSpPr>
                <p:spPr>
                  <a:xfrm>
                    <a:off x="4440" y="2004"/>
                    <a:ext cx="432" cy="100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2" h="1008">
                        <a:moveTo>
                          <a:pt x="0" y="816"/>
                        </a:moveTo>
                        <a:lnTo>
                          <a:pt x="432" y="1008"/>
                        </a:lnTo>
                        <a:lnTo>
                          <a:pt x="432" y="0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0099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grpSp>
              <p:nvGrpSpPr>
                <p:cNvPr id="8229" name="组合 8228"/>
                <p:cNvGrpSpPr/>
                <p:nvPr/>
              </p:nvGrpSpPr>
              <p:grpSpPr>
                <a:xfrm>
                  <a:off x="4648" y="2296"/>
                  <a:ext cx="576" cy="1056"/>
                  <a:chOff x="3408" y="1344"/>
                  <a:chExt cx="576" cy="1056"/>
                </a:xfrm>
              </p:grpSpPr>
              <p:sp>
                <p:nvSpPr>
                  <p:cNvPr id="8230" name="任意多边形 8229"/>
                  <p:cNvSpPr/>
                  <p:nvPr/>
                </p:nvSpPr>
                <p:spPr>
                  <a:xfrm rot="1416107">
                    <a:off x="3552" y="1920"/>
                    <a:ext cx="432" cy="48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8" h="528">
                        <a:moveTo>
                          <a:pt x="0" y="432"/>
                        </a:moveTo>
                        <a:lnTo>
                          <a:pt x="96" y="528"/>
                        </a:lnTo>
                        <a:lnTo>
                          <a:pt x="528" y="96"/>
                        </a:lnTo>
                        <a:lnTo>
                          <a:pt x="432" y="0"/>
                        </a:lnTo>
                        <a:lnTo>
                          <a:pt x="336" y="192"/>
                        </a:lnTo>
                        <a:lnTo>
                          <a:pt x="192" y="336"/>
                        </a:lnTo>
                        <a:lnTo>
                          <a:pt x="96" y="384"/>
                        </a:lnTo>
                        <a:lnTo>
                          <a:pt x="0" y="432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FFCC">
                          <a:gamma/>
                          <a:shade val="46275"/>
                          <a:invGamma/>
                        </a:srgbClr>
                      </a:gs>
                      <a:gs pos="50000">
                        <a:srgbClr val="FFFFCC"/>
                      </a:gs>
                      <a:gs pos="100000">
                        <a:srgbClr val="FFFFCC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  <a:tileRect/>
                  </a:gradFill>
                  <a:ln w="9525" cap="flat" cmpd="sng">
                    <a:solidFill>
                      <a:schemeClr val="bg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231" name="任意多边形 8230"/>
                  <p:cNvSpPr/>
                  <p:nvPr/>
                </p:nvSpPr>
                <p:spPr>
                  <a:xfrm rot="941394">
                    <a:off x="3408" y="1344"/>
                    <a:ext cx="461" cy="77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2" h="1008">
                        <a:moveTo>
                          <a:pt x="0" y="816"/>
                        </a:moveTo>
                        <a:lnTo>
                          <a:pt x="432" y="1008"/>
                        </a:lnTo>
                        <a:lnTo>
                          <a:pt x="432" y="0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0099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grpSp>
              <p:nvGrpSpPr>
                <p:cNvPr id="8232" name="组合 8231"/>
                <p:cNvGrpSpPr/>
                <p:nvPr/>
              </p:nvGrpSpPr>
              <p:grpSpPr>
                <a:xfrm>
                  <a:off x="4504" y="2440"/>
                  <a:ext cx="703" cy="929"/>
                  <a:chOff x="3744" y="3120"/>
                  <a:chExt cx="703" cy="929"/>
                </a:xfrm>
              </p:grpSpPr>
              <p:sp>
                <p:nvSpPr>
                  <p:cNvPr id="8233" name="任意多边形 8232"/>
                  <p:cNvSpPr/>
                  <p:nvPr/>
                </p:nvSpPr>
                <p:spPr>
                  <a:xfrm rot="-103909">
                    <a:off x="4015" y="3569"/>
                    <a:ext cx="432" cy="48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8" h="528">
                        <a:moveTo>
                          <a:pt x="0" y="432"/>
                        </a:moveTo>
                        <a:lnTo>
                          <a:pt x="96" y="528"/>
                        </a:lnTo>
                        <a:lnTo>
                          <a:pt x="528" y="96"/>
                        </a:lnTo>
                        <a:lnTo>
                          <a:pt x="432" y="0"/>
                        </a:lnTo>
                        <a:lnTo>
                          <a:pt x="336" y="192"/>
                        </a:lnTo>
                        <a:lnTo>
                          <a:pt x="192" y="336"/>
                        </a:lnTo>
                        <a:lnTo>
                          <a:pt x="96" y="384"/>
                        </a:lnTo>
                        <a:lnTo>
                          <a:pt x="0" y="432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FFCC">
                          <a:gamma/>
                          <a:shade val="46275"/>
                          <a:invGamma/>
                        </a:srgbClr>
                      </a:gs>
                      <a:gs pos="50000">
                        <a:srgbClr val="FFFFCC"/>
                      </a:gs>
                      <a:gs pos="100000">
                        <a:srgbClr val="FFFFCC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  <a:tileRect/>
                  </a:gradFill>
                  <a:ln w="9525" cap="flat" cmpd="sng">
                    <a:solidFill>
                      <a:schemeClr val="bg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234" name="任意多边形 8233"/>
                  <p:cNvSpPr/>
                  <p:nvPr/>
                </p:nvSpPr>
                <p:spPr>
                  <a:xfrm rot="-578622">
                    <a:off x="3744" y="3120"/>
                    <a:ext cx="460" cy="7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2" h="1008">
                        <a:moveTo>
                          <a:pt x="0" y="816"/>
                        </a:moveTo>
                        <a:lnTo>
                          <a:pt x="432" y="1008"/>
                        </a:lnTo>
                        <a:lnTo>
                          <a:pt x="432" y="0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0099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</p:grpSp>
        <p:sp>
          <p:nvSpPr>
            <p:cNvPr id="8238" name="矩形 8237"/>
            <p:cNvSpPr/>
            <p:nvPr/>
          </p:nvSpPr>
          <p:spPr>
            <a:xfrm>
              <a:off x="5057" y="3974"/>
              <a:ext cx="666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>
                <a:buClr>
                  <a:schemeClr val="bg1"/>
                </a:buClr>
              </a:pPr>
              <a:r>
                <a:rPr lang="zh-CN" altLang="en-US" sz="16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反光镜</a:t>
              </a:r>
            </a:p>
          </p:txBody>
        </p:sp>
      </p:grpSp>
      <p:grpSp>
        <p:nvGrpSpPr>
          <p:cNvPr id="8241" name="组合 8240"/>
          <p:cNvGrpSpPr/>
          <p:nvPr/>
        </p:nvGrpSpPr>
        <p:grpSpPr>
          <a:xfrm>
            <a:off x="6516291" y="3165872"/>
            <a:ext cx="1296590" cy="1578769"/>
            <a:chOff x="4513" y="2659"/>
            <a:chExt cx="1089" cy="1326"/>
          </a:xfrm>
        </p:grpSpPr>
        <p:grpSp>
          <p:nvGrpSpPr>
            <p:cNvPr id="8199" name="组合 8198"/>
            <p:cNvGrpSpPr/>
            <p:nvPr/>
          </p:nvGrpSpPr>
          <p:grpSpPr>
            <a:xfrm>
              <a:off x="4513" y="2659"/>
              <a:ext cx="1056" cy="1056"/>
              <a:chOff x="4272" y="96"/>
              <a:chExt cx="1056" cy="1008"/>
            </a:xfrm>
          </p:grpSpPr>
          <p:sp>
            <p:nvSpPr>
              <p:cNvPr id="8200" name="矩形 8199"/>
              <p:cNvSpPr/>
              <p:nvPr/>
            </p:nvSpPr>
            <p:spPr>
              <a:xfrm>
                <a:off x="4272" y="96"/>
                <a:ext cx="1056" cy="1008"/>
              </a:xfrm>
              <a:prstGeom prst="rect">
                <a:avLst/>
              </a:prstGeom>
              <a:solidFill>
                <a:schemeClr val="bg2"/>
              </a:solidFill>
              <a:ln w="9525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201" name="椭圆 8200"/>
              <p:cNvSpPr/>
              <p:nvPr/>
            </p:nvSpPr>
            <p:spPr>
              <a:xfrm>
                <a:off x="4296" y="144"/>
                <a:ext cx="960" cy="960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8240" name="矩形 8239"/>
            <p:cNvSpPr/>
            <p:nvPr/>
          </p:nvSpPr>
          <p:spPr>
            <a:xfrm>
              <a:off x="4742" y="3702"/>
              <a:ext cx="860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solidFill>
                    <a:srgbClr val="E412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视野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676015" y="433705"/>
            <a:ext cx="11150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0070" y="1475105"/>
            <a:ext cx="537781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转动转换器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使低倍镜对准通光孔。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转动载物台下的遮光器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选一较大的光圈对准光孔。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左眼注视目镜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 (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右眼也要睁开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转动反光镜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使光线通过通光孔反射到镜筒内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通过目镜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可看到白亮的视野。当光线强时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让平面镜对着光源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光线弱的时候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用凹面镜对着光源。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33470" y="705485"/>
            <a:ext cx="18770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低倍镜观察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00100" y="1432560"/>
            <a:ext cx="738060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把所要观察的玻片标本放在载物台上，用压片夹压住，标本要正对通光孔的中心。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眼睛从侧边看着物镜头和标本之间，转动粗准焦螺旋，使镜筒缓缓下降，直到物镜接近玻片标本为止。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左眼看目镜内，同时反向缓缓转动粗准焦螺旋，使镜筒上升，直到看到物象为止，再稍稍转动细准焦螺旋，使看到的物象更加清晰。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看不到物像的重复第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两个步骤。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40455" y="602615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（四）高倍镜观察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72565" y="1764030"/>
            <a:ext cx="619887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移动装片，在低倍镜下使需要放大的部分移动到视野中央。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转动转换器，移走低倍物镜，换上高倍物镜。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缓缓调节细准焦螺旋，使物象清晰。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调节光圈，使视野亮度适宜。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4120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换上高倍物镜后禁止向下转动粗准焦螺旋。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45280" y="430530"/>
            <a:ext cx="11150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89355" y="1604010"/>
            <a:ext cx="69113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转动粗准焦螺旋，升高镜筒，取出玻片。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用擦镜纸揩净目镜和物镜，用清洁纱布揩净镜体。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再转动转换器，把两个物镜偏到两旁，并将镜筒下降，然后将显微镜平稳地放入镜箱内保存。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918210" y="2058035"/>
            <a:ext cx="3840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探究二：其他常用研究工具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5"/>
          <p:cNvSpPr txBox="1"/>
          <p:nvPr/>
        </p:nvSpPr>
        <p:spPr>
          <a:xfrm>
            <a:off x="3329940" y="428625"/>
            <a:ext cx="24422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0" lvl="1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0" lvl="2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0" lvl="3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0" lvl="4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>
                <a:latin typeface="宋体" panose="02010600030101010101" pitchFamily="2" charset="-122"/>
                <a:ea typeface="微软雅黑" panose="020B0503020204020204" pitchFamily="34" charset="-122"/>
              </a:rPr>
              <a:t>其他常用研究工具</a:t>
            </a:r>
          </a:p>
        </p:txBody>
      </p:sp>
      <p:pic>
        <p:nvPicPr>
          <p:cNvPr id="19459" name="Picture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0179" y="2571750"/>
            <a:ext cx="2521744" cy="1035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3925" y="1168004"/>
            <a:ext cx="2507456" cy="1035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813" y="1276350"/>
            <a:ext cx="1585913" cy="161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51045" y="2423319"/>
            <a:ext cx="1512094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Picture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49004" y="3652838"/>
            <a:ext cx="2264569" cy="11870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13580" y="3995976"/>
            <a:ext cx="2114550" cy="8441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．显微镜的放大倍数是__________和__________的放大倍数的乘积．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54363" y="1681163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48823" y="1681163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物镜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．小花想把显微镜视野中的一个气泡从视野右下方移出去，应将玻片朝哪方移动（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A．左上方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B．左下方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C．右上方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D．右下方</a:t>
            </a: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2185035" y="1499235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52190" y="1509395"/>
            <a:ext cx="49028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工欲善其事，必先利其器。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学习和研究生物学往往需要借助一定的工具。显微镜是生物学研究中常用的观察仪器，它能帮我们观察到肉眼无法看到的细微结构。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08914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．使用显微镜观察玻片标本时，下列操作正确的是（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A．对光时，应转动转换器使高倍物镜对准通光孔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B．调节粗准焦螺旋使镜筒下降时，眼睛应注视目镜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C．要将右下方的物像移到视野中央，应向左上方移动玻片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D．视野较暗时，应调节遮光器和反光镜</a:t>
            </a:r>
          </a:p>
        </p:txBody>
      </p:sp>
      <p:sp>
        <p:nvSpPr>
          <p:cNvPr id="23556" name="TextBox 5"/>
          <p:cNvSpPr/>
          <p:nvPr/>
        </p:nvSpPr>
        <p:spPr>
          <a:xfrm>
            <a:off x="6314758" y="116332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730250" y="864235"/>
            <a:ext cx="7682865" cy="3830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．如图，在观察叶片的表皮细胞装片时，物像由图一转换到图二，不需要的操作是（　　）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A．转动转换器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B．调节反光镜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C．转动粗准焦螺旋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D．转动细准焦螺旋</a:t>
            </a:r>
          </a:p>
        </p:txBody>
      </p:sp>
      <p:sp>
        <p:nvSpPr>
          <p:cNvPr id="24580" name="TextBox 6"/>
          <p:cNvSpPr/>
          <p:nvPr/>
        </p:nvSpPr>
        <p:spPr>
          <a:xfrm>
            <a:off x="2021523" y="138969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835" y="1850073"/>
            <a:ext cx="1600200" cy="109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493395" y="1280160"/>
            <a:ext cx="75304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．在用显微镜观察玻片标本时，看到物像放大倍数最大的一组是（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A．目镜10×物镜20×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B．目镜5×物镜10×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C．目镜10×物镜40×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D．目镜16×物镜20×</a:t>
            </a:r>
          </a:p>
        </p:txBody>
      </p:sp>
      <p:sp>
        <p:nvSpPr>
          <p:cNvPr id="25604" name="TextBox 4"/>
          <p:cNvSpPr/>
          <p:nvPr/>
        </p:nvSpPr>
        <p:spPr>
          <a:xfrm>
            <a:off x="7397750" y="134842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7230" y="873760"/>
            <a:ext cx="744410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一、显微镜的结构</a:t>
            </a:r>
            <a:endParaRPr lang="zh-CN" altLang="en-US" sz="2000" dirty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二、显微镜的使用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（一）取镜和安放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（二）对光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（三）低倍镜观察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（四）高倍镜观察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（五）整理和存放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三、基础知识和应用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四、其他常用研究工具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1619672" y="3425825"/>
            <a:ext cx="71278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23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27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细胞的结构和功能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细胞是生物结构的基本单位</a:t>
            </a: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制作观察动植物细胞的基本步骤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554990"/>
            <a:ext cx="78200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请根据以下实验回答．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（1）在观察人口腔上皮细胞实验中，制作临时装片时，应在载玻片中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央滴一滴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（填“清水”或“生理盐水”），以保持人体细胞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的正常形态．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（2）在观察过程中，若要使显微镜视野中的物像从右侧移至中央，则玻片标本应向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侧移动．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（3）观察洋葱鳞片叶内表皮细胞时，要使观察到的物像更加清晰，应调节[⑤]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准焦螺旋．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2770" y="878205"/>
            <a:ext cx="1333500" cy="1238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13180" y="1313180"/>
            <a:ext cx="11912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生理盐水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5940" y="2387600"/>
            <a:ext cx="11912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4885" y="3057525"/>
            <a:ext cx="5372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1、显微镜的构造和使用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、其他常用研究工具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在光线比较暗的实验室内使用显微镜时，我们的做法是调___________光圈，用___________面反光镜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7173595" y="139255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大</a:t>
            </a:r>
          </a:p>
        </p:txBody>
      </p:sp>
      <p:sp>
        <p:nvSpPr>
          <p:cNvPr id="2" name="文本框 6147"/>
          <p:cNvSpPr txBox="1"/>
          <p:nvPr/>
        </p:nvSpPr>
        <p:spPr>
          <a:xfrm>
            <a:off x="1817370" y="1839595"/>
            <a:ext cx="9194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凹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950595" y="1487170"/>
            <a:ext cx="653478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在显微镜对光时，当环境光线较暗，应选用（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A．大光圈、凹面镜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B．大光圈、平面镜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C．小光圈、凹面镜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D．小光圈、平面镜</a:t>
            </a:r>
          </a:p>
        </p:txBody>
      </p:sp>
      <p:sp>
        <p:nvSpPr>
          <p:cNvPr id="8196" name="TextBox 10"/>
          <p:cNvSpPr/>
          <p:nvPr/>
        </p:nvSpPr>
        <p:spPr>
          <a:xfrm>
            <a:off x="5915343" y="1588453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1016635" y="1382395"/>
            <a:ext cx="713422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．下列关于显微镜使用的叙述中，错误的是（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A．光线较暗时用大光圈，并用凹面镜对光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B．低倍物镜换成高倍物镜后，视野中观察到的细胞数目增多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C．观察时一般用左眼，同时要求右眼睁开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D．欲将物像从视野左上方移到中央，装片应向左上方移动</a:t>
            </a:r>
          </a:p>
        </p:txBody>
      </p:sp>
      <p:sp>
        <p:nvSpPr>
          <p:cNvPr id="9220" name="TextBox 10"/>
          <p:cNvSpPr/>
          <p:nvPr/>
        </p:nvSpPr>
        <p:spPr>
          <a:xfrm>
            <a:off x="5849938" y="146208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4056380" y="2035175"/>
            <a:ext cx="414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探究一：显微镜的构造和使用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占位符 19458"/>
          <p:cNvSpPr>
            <a:spLocks noGrp="1"/>
          </p:cNvSpPr>
          <p:nvPr>
            <p:ph type="body"/>
          </p:nvPr>
        </p:nvSpPr>
        <p:spPr>
          <a:xfrm>
            <a:off x="1143000" y="1168004"/>
            <a:ext cx="6172200" cy="3371850"/>
          </a:xfrm>
        </p:spPr>
        <p:txBody>
          <a:bodyPr/>
          <a:lstStyle/>
          <a:p>
            <a:pPr>
              <a:buNone/>
            </a:pPr>
            <a:endParaRPr lang="en-US" altLang="zh-CN" b="1" dirty="0"/>
          </a:p>
          <a:p>
            <a:pPr>
              <a:buNone/>
            </a:pPr>
            <a:endParaRPr lang="en-US" altLang="zh-CN" b="1" dirty="0"/>
          </a:p>
          <a:p>
            <a:pPr>
              <a:buNone/>
            </a:pPr>
            <a:endParaRPr lang="en-US" altLang="zh-CN" b="1" dirty="0"/>
          </a:p>
          <a:p>
            <a:pPr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显微镜</a:t>
            </a:r>
          </a:p>
        </p:txBody>
      </p:sp>
      <p:sp>
        <p:nvSpPr>
          <p:cNvPr id="19460" name="左大括号 19459"/>
          <p:cNvSpPr/>
          <p:nvPr/>
        </p:nvSpPr>
        <p:spPr>
          <a:xfrm>
            <a:off x="2627710" y="1869281"/>
            <a:ext cx="378619" cy="1999060"/>
          </a:xfrm>
          <a:prstGeom prst="leftBrace">
            <a:avLst>
              <a:gd name="adj1" fmla="val 4399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9461" name="文本框 19460"/>
          <p:cNvSpPr txBox="1"/>
          <p:nvPr/>
        </p:nvSpPr>
        <p:spPr>
          <a:xfrm>
            <a:off x="2897981" y="1575197"/>
            <a:ext cx="291703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机器部分</a:t>
            </a:r>
          </a:p>
        </p:txBody>
      </p:sp>
      <p:sp>
        <p:nvSpPr>
          <p:cNvPr id="19462" name="文本框 19461"/>
          <p:cNvSpPr txBox="1"/>
          <p:nvPr/>
        </p:nvSpPr>
        <p:spPr>
          <a:xfrm>
            <a:off x="2844403" y="3519488"/>
            <a:ext cx="226814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光学部分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9463" name="左大括号 19462"/>
          <p:cNvSpPr/>
          <p:nvPr/>
        </p:nvSpPr>
        <p:spPr>
          <a:xfrm>
            <a:off x="4025265" y="1167765"/>
            <a:ext cx="270510" cy="1129665"/>
          </a:xfrm>
          <a:prstGeom prst="leftBrace">
            <a:avLst>
              <a:gd name="adj1" fmla="val 4827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9464" name="文本框 19463"/>
          <p:cNvSpPr txBox="1"/>
          <p:nvPr/>
        </p:nvSpPr>
        <p:spPr>
          <a:xfrm>
            <a:off x="4295458" y="1098233"/>
            <a:ext cx="3131344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镜座、镜柱、镜臂、镜筒</a:t>
            </a:r>
          </a:p>
          <a:p>
            <a:pPr>
              <a:spcBef>
                <a:spcPct val="50000"/>
              </a:spcBef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倾斜关节、转换器</a:t>
            </a:r>
          </a:p>
          <a:p>
            <a:pPr>
              <a:spcBef>
                <a:spcPct val="50000"/>
              </a:spcBef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载物台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9465" name="左大括号 19464"/>
          <p:cNvSpPr/>
          <p:nvPr/>
        </p:nvSpPr>
        <p:spPr>
          <a:xfrm>
            <a:off x="4094083" y="3082687"/>
            <a:ext cx="270272" cy="1241822"/>
          </a:xfrm>
          <a:prstGeom prst="leftBrace">
            <a:avLst>
              <a:gd name="adj1" fmla="val 3828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1350" b="1" dirty="0">
              <a:latin typeface="Arial" panose="020B0604020202020204" pitchFamily="34" charset="0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4649232" y="3104674"/>
            <a:ext cx="210621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目镜、物镜</a:t>
            </a:r>
          </a:p>
          <a:p>
            <a:pPr algn="l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遮光器</a:t>
            </a:r>
          </a:p>
          <a:p>
            <a:pPr algn="l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反射镜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19461" grpId="0"/>
      <p:bldP spid="19462" grpId="0"/>
      <p:bldP spid="19464" grpId="0"/>
      <p:bldP spid="19465" grpId="0" bldLvl="0" animBg="1"/>
      <p:bldP spid="194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075" descr="File0002"/>
          <p:cNvPicPr>
            <a:picLocks noChangeAspect="1"/>
          </p:cNvPicPr>
          <p:nvPr/>
        </p:nvPicPr>
        <p:blipFill>
          <a:blip r:embed="rId2" cstate="print"/>
          <a:srcRect l="15642" r="15262"/>
          <a:stretch>
            <a:fillRect/>
          </a:stretch>
        </p:blipFill>
        <p:spPr>
          <a:xfrm>
            <a:off x="3168254" y="141685"/>
            <a:ext cx="3024188" cy="48934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文本框 3076"/>
          <p:cNvSpPr txBox="1"/>
          <p:nvPr/>
        </p:nvSpPr>
        <p:spPr>
          <a:xfrm>
            <a:off x="6300788" y="195263"/>
            <a:ext cx="1241822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目镜</a:t>
            </a:r>
          </a:p>
        </p:txBody>
      </p:sp>
      <p:sp>
        <p:nvSpPr>
          <p:cNvPr id="3078" name="文本框 3077"/>
          <p:cNvSpPr txBox="1"/>
          <p:nvPr/>
        </p:nvSpPr>
        <p:spPr>
          <a:xfrm>
            <a:off x="2574131" y="2895600"/>
            <a:ext cx="1026319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镜臂</a:t>
            </a:r>
          </a:p>
        </p:txBody>
      </p:sp>
      <p:sp>
        <p:nvSpPr>
          <p:cNvPr id="3079" name="矩形 3078"/>
          <p:cNvSpPr/>
          <p:nvPr/>
        </p:nvSpPr>
        <p:spPr>
          <a:xfrm>
            <a:off x="6300788" y="2301479"/>
            <a:ext cx="58928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物镜</a:t>
            </a:r>
            <a:endParaRPr lang="zh-CN" altLang="en-US" sz="135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3080" name="文本框 3079"/>
          <p:cNvSpPr txBox="1"/>
          <p:nvPr/>
        </p:nvSpPr>
        <p:spPr>
          <a:xfrm>
            <a:off x="2195830" y="4030345"/>
            <a:ext cx="86423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镜柱</a:t>
            </a:r>
          </a:p>
        </p:txBody>
      </p:sp>
      <p:sp>
        <p:nvSpPr>
          <p:cNvPr id="3081" name="矩形 3080"/>
          <p:cNvSpPr/>
          <p:nvPr/>
        </p:nvSpPr>
        <p:spPr>
          <a:xfrm>
            <a:off x="6300788" y="4192191"/>
            <a:ext cx="58928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镜座</a:t>
            </a:r>
          </a:p>
        </p:txBody>
      </p:sp>
      <p:sp>
        <p:nvSpPr>
          <p:cNvPr id="3082" name="矩形 3081"/>
          <p:cNvSpPr/>
          <p:nvPr/>
        </p:nvSpPr>
        <p:spPr>
          <a:xfrm>
            <a:off x="6192441" y="3759994"/>
            <a:ext cx="79248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反光镜</a:t>
            </a:r>
          </a:p>
        </p:txBody>
      </p:sp>
      <p:sp>
        <p:nvSpPr>
          <p:cNvPr id="3083" name="矩形 3082"/>
          <p:cNvSpPr/>
          <p:nvPr/>
        </p:nvSpPr>
        <p:spPr>
          <a:xfrm>
            <a:off x="6192520" y="3166110"/>
            <a:ext cx="115633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遮光器</a:t>
            </a:r>
          </a:p>
        </p:txBody>
      </p:sp>
      <p:sp>
        <p:nvSpPr>
          <p:cNvPr id="3084" name="矩形 3083"/>
          <p:cNvSpPr/>
          <p:nvPr/>
        </p:nvSpPr>
        <p:spPr>
          <a:xfrm>
            <a:off x="6246019" y="2625328"/>
            <a:ext cx="79248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载物台</a:t>
            </a:r>
            <a:endParaRPr lang="zh-CN" altLang="en-US" sz="135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3085" name="矩形 3084"/>
          <p:cNvSpPr/>
          <p:nvPr/>
        </p:nvSpPr>
        <p:spPr>
          <a:xfrm>
            <a:off x="6246019" y="1437085"/>
            <a:ext cx="58928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镜筒</a:t>
            </a:r>
            <a:endParaRPr lang="zh-CN" altLang="en-US" sz="135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3086" name="文本框 3085"/>
          <p:cNvSpPr txBox="1"/>
          <p:nvPr/>
        </p:nvSpPr>
        <p:spPr>
          <a:xfrm>
            <a:off x="1872695" y="1478121"/>
            <a:ext cx="12954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粗准焦螺旋</a:t>
            </a:r>
          </a:p>
        </p:txBody>
      </p:sp>
      <p:sp>
        <p:nvSpPr>
          <p:cNvPr id="3087" name="文本框 3086"/>
          <p:cNvSpPr txBox="1"/>
          <p:nvPr/>
        </p:nvSpPr>
        <p:spPr>
          <a:xfrm>
            <a:off x="2195513" y="2193131"/>
            <a:ext cx="1458516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细准焦螺旋</a:t>
            </a:r>
          </a:p>
        </p:txBody>
      </p:sp>
      <p:sp>
        <p:nvSpPr>
          <p:cNvPr id="3088" name="文本框 3087"/>
          <p:cNvSpPr txBox="1"/>
          <p:nvPr/>
        </p:nvSpPr>
        <p:spPr>
          <a:xfrm>
            <a:off x="6246019" y="1815704"/>
            <a:ext cx="1620441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镜头转换器</a:t>
            </a:r>
          </a:p>
        </p:txBody>
      </p:sp>
      <p:sp>
        <p:nvSpPr>
          <p:cNvPr id="3089" name="文本框 3088"/>
          <p:cNvSpPr txBox="1"/>
          <p:nvPr/>
        </p:nvSpPr>
        <p:spPr>
          <a:xfrm>
            <a:off x="6246019" y="2895600"/>
            <a:ext cx="1241822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通光孔</a:t>
            </a:r>
          </a:p>
        </p:txBody>
      </p:sp>
      <p:sp>
        <p:nvSpPr>
          <p:cNvPr id="3090" name="文本框 3089"/>
          <p:cNvSpPr txBox="1"/>
          <p:nvPr/>
        </p:nvSpPr>
        <p:spPr>
          <a:xfrm>
            <a:off x="6192441" y="3436144"/>
            <a:ext cx="1512094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压片夹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  <p:bldP spid="3079" grpId="0"/>
      <p:bldP spid="3080" grpId="0"/>
      <p:bldP spid="3081" grpId="0"/>
      <p:bldP spid="3082" grpId="0"/>
      <p:bldP spid="3083" grpId="0"/>
      <p:bldP spid="3084" grpId="0"/>
      <p:bldP spid="3085" grpId="0"/>
      <p:bldP spid="3086" grpId="0"/>
      <p:bldP spid="3087" grpId="0"/>
      <p:bldP spid="3088" grpId="0"/>
      <p:bldP spid="3089" grpId="0"/>
      <p:bldP spid="309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1445</Words>
  <Paragraphs>155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主题</vt:lpstr>
      <vt:lpstr>七年级上册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