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57" r:id="rId3"/>
    <p:sldId id="671" r:id="rId4"/>
    <p:sldId id="289" r:id="rId5"/>
    <p:sldId id="320" r:id="rId6"/>
    <p:sldId id="321" r:id="rId7"/>
    <p:sldId id="322" r:id="rId8"/>
    <p:sldId id="293" r:id="rId9"/>
    <p:sldId id="672" r:id="rId10"/>
    <p:sldId id="673" r:id="rId11"/>
    <p:sldId id="674" r:id="rId12"/>
    <p:sldId id="675" r:id="rId13"/>
    <p:sldId id="676" r:id="rId14"/>
    <p:sldId id="677" r:id="rId15"/>
    <p:sldId id="687" r:id="rId16"/>
    <p:sldId id="678" r:id="rId17"/>
    <p:sldId id="679" r:id="rId18"/>
    <p:sldId id="680" r:id="rId19"/>
    <p:sldId id="681" r:id="rId20"/>
    <p:sldId id="682" r:id="rId21"/>
    <p:sldId id="683" r:id="rId22"/>
    <p:sldId id="684" r:id="rId23"/>
    <p:sldId id="685" r:id="rId24"/>
    <p:sldId id="686" r:id="rId25"/>
    <p:sldId id="325" r:id="rId26"/>
    <p:sldId id="326" r:id="rId27"/>
    <p:sldId id="327" r:id="rId28"/>
    <p:sldId id="328" r:id="rId29"/>
    <p:sldId id="329" r:id="rId30"/>
    <p:sldId id="688" r:id="rId31"/>
    <p:sldId id="330" r:id="rId32"/>
    <p:sldId id="261" r:id="rId3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074" y="-288"/>
      </p:cViewPr>
      <p:guideLst>
        <p:guide orient="horz" pos="328"/>
        <p:guide pos="29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880" y="388337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741828" y="1576089"/>
            <a:ext cx="3868340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1136" y="3878369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741136" y="1576089"/>
            <a:ext cx="3887391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16" name="KSO_FD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7" name="KSO_FT"/>
          <p:cNvSpPr>
            <a:spLocks noGrp="1"/>
          </p:cNvSpPr>
          <p:nvPr>
            <p:ph type="ftr" sz="quarter" idx="1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8" name="KSO_FN"/>
          <p:cNvSpPr>
            <a:spLocks noGrp="1"/>
          </p:cNvSpPr>
          <p:nvPr>
            <p:ph type="sldNum" sz="quarter" idx="1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2DEDB04F-6710-400B-969D-BE2566CB3B33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789552"/>
          </a:xfrm>
          <a:prstGeom prst="rect">
            <a:avLst/>
          </a:prstGeom>
          <a:solidFill>
            <a:srgbClr val="6CA62C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/>
          <p:cNvSpPr/>
          <p:nvPr userDrawn="1"/>
        </p:nvSpPr>
        <p:spPr>
          <a:xfrm>
            <a:off x="0" y="4748724"/>
            <a:ext cx="9144000" cy="394776"/>
          </a:xfrm>
          <a:prstGeom prst="rect">
            <a:avLst/>
          </a:prstGeom>
          <a:solidFill>
            <a:srgbClr val="6CA62C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350"/>
          </a:p>
        </p:txBody>
      </p:sp>
      <p:sp>
        <p:nvSpPr>
          <p:cNvPr id="9" name="椭圆 8"/>
          <p:cNvSpPr/>
          <p:nvPr userDrawn="1"/>
        </p:nvSpPr>
        <p:spPr>
          <a:xfrm>
            <a:off x="3490793" y="4892112"/>
            <a:ext cx="107972" cy="108000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0" name="椭圆 9"/>
          <p:cNvSpPr/>
          <p:nvPr userDrawn="1"/>
        </p:nvSpPr>
        <p:spPr>
          <a:xfrm>
            <a:off x="3706619" y="4892112"/>
            <a:ext cx="107972" cy="108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1" name="椭圆 10"/>
          <p:cNvSpPr/>
          <p:nvPr userDrawn="1"/>
        </p:nvSpPr>
        <p:spPr>
          <a:xfrm>
            <a:off x="3922444" y="4892112"/>
            <a:ext cx="107972" cy="108000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2" name="TextBox 28"/>
          <p:cNvSpPr txBox="1">
            <a:spLocks noChangeArrowheads="1"/>
          </p:cNvSpPr>
          <p:nvPr userDrawn="1"/>
        </p:nvSpPr>
        <p:spPr bwMode="auto">
          <a:xfrm>
            <a:off x="4246303" y="4796071"/>
            <a:ext cx="2701343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栖息地的概述</a:t>
            </a:r>
            <a:endParaRPr lang="zh-CN" altLang="en-US" sz="15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198653" y="465516"/>
            <a:ext cx="87466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 userDrawn="1"/>
        </p:nvSpPr>
        <p:spPr>
          <a:xfrm>
            <a:off x="144661" y="141480"/>
            <a:ext cx="672156" cy="50673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350" kern="1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LOGO</a:t>
            </a:r>
            <a:endParaRPr lang="zh-CN" altLang="en-US" sz="1350" kern="1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816817" y="181754"/>
            <a:ext cx="0" cy="1964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08825" y="164846"/>
            <a:ext cx="2237922" cy="27559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正文 </a:t>
            </a:r>
            <a:r>
              <a:rPr lang="en-US" altLang="zh-CN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r>
              <a:rPr lang="zh-CN" altLang="en-US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第二章</a:t>
            </a:r>
            <a:endParaRPr lang="zh-CN" altLang="en-US" sz="1200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404537" y="512553"/>
            <a:ext cx="819962" cy="276999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</a:t>
            </a:r>
            <a:fld id="{2EEF1883-7A0E-4F66-9932-E581691AD397}" type="slidenum"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200" dirty="0">
                <a:solidFill>
                  <a:schemeClr val="bg1"/>
                </a:solidFill>
              </a:rPr>
              <a:t>  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image" Target="../media/image1.png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2" descr="C:\Users\wangcaixia\Desktop\2017.6.30新发模板\101智慧课堂 组合logo.png"/>
          <p:cNvPicPr>
            <a:picLocks noChangeAspect="1" noChangeArrowheads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16123"/>
            <a:ext cx="145530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 idx="4294967295"/>
          </p:nvPr>
        </p:nvSpPr>
        <p:spPr>
          <a:xfrm>
            <a:off x="3851920" y="2286011"/>
            <a:ext cx="1923156" cy="381375"/>
          </a:xfrm>
        </p:spPr>
        <p:txBody>
          <a:bodyPr>
            <a:noAutofit/>
          </a:bodyPr>
          <a:lstStyle/>
          <a:p>
            <a:pPr algn="l"/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七年级上册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ph type="subTitle" idx="4294967295"/>
          </p:nvPr>
        </p:nvSpPr>
        <p:spPr>
          <a:xfrm>
            <a:off x="1021080" y="1297304"/>
            <a:ext cx="7102475" cy="770389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1.2.1.1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细胞的结构和功能</a:t>
            </a:r>
            <a:endParaRPr lang="zh-CN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7"/>
          <p:cNvSpPr/>
          <p:nvPr/>
        </p:nvSpPr>
        <p:spPr>
          <a:xfrm>
            <a:off x="3210401" y="414338"/>
            <a:ext cx="2722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宋体" panose="02010600030101010101" pitchFamily="2" charset="-122"/>
              </a:rPr>
              <a:t>制作洋葱表皮临时装片</a:t>
            </a:r>
            <a:endParaRPr lang="zh-CN" altLang="en-US" sz="2000" dirty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8195" name="Picture 4" descr="sw7akbp3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76425" y="1060847"/>
            <a:ext cx="5372100" cy="251102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文本框 8"/>
          <p:cNvSpPr/>
          <p:nvPr/>
        </p:nvSpPr>
        <p:spPr>
          <a:xfrm>
            <a:off x="2181225" y="3826669"/>
            <a:ext cx="466026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、用干净的纱布把载玻片和盖玻片擦拭干净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" descr="未命名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088356" y="520304"/>
            <a:ext cx="4905375" cy="25086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21"/>
          <p:cNvSpPr/>
          <p:nvPr/>
        </p:nvSpPr>
        <p:spPr>
          <a:xfrm>
            <a:off x="1547813" y="3489722"/>
            <a:ext cx="62769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、把载玻片放在试验台上，用滴管在载玻片的中央滴一滴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清水   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339502"/>
            <a:ext cx="331236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观察植物细胞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观察植物细胞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377852" y="987574"/>
            <a:ext cx="3934096" cy="302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95"/>
          <p:cNvSpPr/>
          <p:nvPr/>
        </p:nvSpPr>
        <p:spPr>
          <a:xfrm>
            <a:off x="1562100" y="2413675"/>
            <a:ext cx="5754291" cy="391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500" b="1" i="1" baseline="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　</a:t>
            </a:r>
            <a:endParaRPr lang="zh-CN" altLang="en-US" sz="1500" b="1" i="1" baseline="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1267" name="Picture 7" descr="未命名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41935" y="682229"/>
            <a:ext cx="4539853" cy="2319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文本框 1"/>
          <p:cNvSpPr/>
          <p:nvPr/>
        </p:nvSpPr>
        <p:spPr>
          <a:xfrm>
            <a:off x="1562100" y="3505200"/>
            <a:ext cx="63112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、把撕下的内表皮浸入载玻片的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水滴 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中，用解剖针把它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</a:t>
            </a:r>
            <a:r>
              <a:rPr lang="zh-CN" altLang="en-US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展平 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346075" y="2069465"/>
            <a:ext cx="5364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探究二：制作动物细胞临时装片的步骤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5" name="Picture 5" descr="3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810" y="393065"/>
            <a:ext cx="3810000" cy="4358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95"/>
          <p:cNvSpPr/>
          <p:nvPr/>
        </p:nvSpPr>
        <p:spPr>
          <a:xfrm>
            <a:off x="1562100" y="2413675"/>
            <a:ext cx="5754291" cy="391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500" b="1" i="1" baseline="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　</a:t>
            </a:r>
            <a:endParaRPr lang="zh-CN" altLang="en-US" sz="1500" b="1" i="1" baseline="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291" name="Text Box 7"/>
          <p:cNvSpPr/>
          <p:nvPr/>
        </p:nvSpPr>
        <p:spPr>
          <a:xfrm>
            <a:off x="1601391" y="1007269"/>
            <a:ext cx="5943600" cy="106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en-US" altLang="zh-CN" sz="2100" b="1">
              <a:solidFill>
                <a:srgbClr val="000000"/>
              </a:solidFill>
              <a:latin typeface="Arial" panose="020B0604020202020204" pitchFamily="34" charset="0"/>
              <a:ea typeface="华文行楷" panose="02010800040101010101" pitchFamily="2" charset="-122"/>
              <a:sym typeface="Arial" panose="020B0604020202020204" pitchFamily="34" charset="0"/>
            </a:endParaRPr>
          </a:p>
          <a:p>
            <a:endParaRPr lang="en-US" altLang="zh-CN" sz="2100" b="1">
              <a:solidFill>
                <a:srgbClr val="000000"/>
              </a:solidFill>
              <a:latin typeface="Arial" panose="020B0604020202020204" pitchFamily="34" charset="0"/>
              <a:ea typeface="华文行楷" panose="02010800040101010101" pitchFamily="2" charset="-122"/>
              <a:sym typeface="Arial" panose="020B0604020202020204" pitchFamily="34" charset="0"/>
            </a:endParaRPr>
          </a:p>
          <a:p>
            <a:endParaRPr lang="en-US" altLang="zh-CN" sz="2100" b="1">
              <a:solidFill>
                <a:srgbClr val="C00000"/>
              </a:solidFill>
              <a:latin typeface="Arial" panose="020B0604020202020204" pitchFamily="34" charset="0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292" name="文本框 1"/>
          <p:cNvSpPr/>
          <p:nvPr/>
        </p:nvSpPr>
        <p:spPr>
          <a:xfrm>
            <a:off x="2866152" y="419974"/>
            <a:ext cx="323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宋体" panose="02010600030101010101" pitchFamily="2" charset="-122"/>
              </a:rPr>
              <a:t>制作人体口腔细胞临时装片</a:t>
            </a:r>
            <a:endParaRPr lang="zh-CN" altLang="en-US" sz="2000" dirty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293" name="Picture 5" descr="sw7akbp3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71663" y="1221581"/>
            <a:ext cx="5372100" cy="25122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文本框 3"/>
          <p:cNvSpPr/>
          <p:nvPr/>
        </p:nvSpPr>
        <p:spPr>
          <a:xfrm>
            <a:off x="1926431" y="4083844"/>
            <a:ext cx="466026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None/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、用干净的纱布把载玻片和盖玻片擦拭干净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 descr="未命名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19471" y="646033"/>
            <a:ext cx="4905375" cy="25086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21"/>
          <p:cNvSpPr/>
          <p:nvPr/>
        </p:nvSpPr>
        <p:spPr>
          <a:xfrm>
            <a:off x="1547813" y="3489722"/>
            <a:ext cx="62769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、把载玻片放在试验台上，用滴管在载玻片的中央滴一滴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2" charset="0"/>
                <a:ea typeface="微软雅黑" panose="020B0503020204020204" pitchFamily="34" charset="-122"/>
                <a:sym typeface="Times New Roman" panose="02020603050405020304" pitchFamily="2" charset="0"/>
              </a:rPr>
              <a:t>生理盐水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15816" y="339502"/>
            <a:ext cx="381642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观察人口腔上皮细胞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观察人口腔上皮细胞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627784" y="1131590"/>
            <a:ext cx="3898615" cy="31919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未命名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25241" y="952500"/>
            <a:ext cx="5543550" cy="22729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2"/>
          <p:cNvSpPr/>
          <p:nvPr/>
        </p:nvSpPr>
        <p:spPr>
          <a:xfrm>
            <a:off x="1016000" y="3792220"/>
            <a:ext cx="71120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、把牙签放在载玻片放在载玻片的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生理盐水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中均匀地涂抹几下。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95"/>
          <p:cNvSpPr/>
          <p:nvPr/>
        </p:nvSpPr>
        <p:spPr>
          <a:xfrm>
            <a:off x="1562100" y="2413675"/>
            <a:ext cx="5754291" cy="391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500" b="1" i="1" baseline="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　</a:t>
            </a:r>
            <a:endParaRPr lang="zh-CN" altLang="en-US" sz="1500" b="1" i="1" baseline="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6387" name="Picture 2" descr="未命名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41935" y="735806"/>
            <a:ext cx="4743450" cy="26931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7"/>
          <p:cNvSpPr/>
          <p:nvPr/>
        </p:nvSpPr>
        <p:spPr>
          <a:xfrm>
            <a:off x="1047750" y="3698875"/>
            <a:ext cx="70491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、用镊子夹起盖玻片，使它的一侧先接触载玻片上的水滴，然后缓缓放平。目的是</a:t>
            </a:r>
            <a:r>
              <a:rPr lang="zh-CN" altLang="en-US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防止产生气泡。</a:t>
            </a:r>
            <a:endParaRPr lang="zh-CN" altLang="en-US" u="sng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3"/>
          <p:cNvSpPr/>
          <p:nvPr/>
        </p:nvSpPr>
        <p:spPr>
          <a:xfrm rot="21240000">
            <a:off x="1656160" y="682229"/>
            <a:ext cx="3121819" cy="1163240"/>
          </a:xfrm>
          <a:prstGeom prst="cloudCallout">
            <a:avLst>
              <a:gd name="adj1" fmla="val -43259"/>
              <a:gd name="adj2" fmla="val 83690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None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让我们一起走进细胞王国吧</a:t>
            </a:r>
            <a:r>
              <a:rPr lang="en-US" altLang="x-none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O(∩_∩)O</a:t>
            </a:r>
            <a:endParaRPr lang="en-US" altLang="x-none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2" charset="0"/>
            </a:endParaRPr>
          </a:p>
        </p:txBody>
      </p:sp>
      <p:sp>
        <p:nvSpPr>
          <p:cNvPr id="4099" name="文本框 4098"/>
          <p:cNvSpPr txBox="1"/>
          <p:nvPr/>
        </p:nvSpPr>
        <p:spPr>
          <a:xfrm>
            <a:off x="738505" y="2350770"/>
            <a:ext cx="742378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建筑工人在建大楼的时候，大楼有钢筋、水泥、沙子等原材料构成，那各种生物体由什么构成的呢？罗伯特·胡克用它自制的显微镜告诉了我们答案。</a:t>
            </a:r>
            <a:b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</a:b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细胞是生物体的基本单位，这节课我们就自己动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手制作临时装片，认识细胞的结构.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95"/>
          <p:cNvSpPr/>
          <p:nvPr/>
        </p:nvSpPr>
        <p:spPr>
          <a:xfrm>
            <a:off x="1562100" y="2413675"/>
            <a:ext cx="5754291" cy="391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500" b="1" i="1" baseline="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　</a:t>
            </a:r>
            <a:endParaRPr lang="zh-CN" altLang="en-US" sz="1500" b="1" i="1" baseline="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7411" name="Picture 6" descr="pic_3815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26431" y="1168004"/>
            <a:ext cx="5238750" cy="18895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文本框 1"/>
          <p:cNvSpPr/>
          <p:nvPr/>
        </p:nvSpPr>
        <p:spPr>
          <a:xfrm>
            <a:off x="1029335" y="3771265"/>
            <a:ext cx="70853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6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、在盖玻片的一侧滴加</a:t>
            </a:r>
            <a:r>
              <a:rPr lang="zh-CN" altLang="en-US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碘液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，另一侧用</a:t>
            </a:r>
            <a:r>
              <a:rPr lang="zh-CN" altLang="en-US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吸水纸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吸引，重复</a:t>
            </a: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～</a:t>
            </a: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次，使染液浸润到标本的全部。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 descr="学科网(www.zxxk.com)--教育资源门户，提供试卷、教案、课件、论文、素材及各类教学资源下载，还有大量而丰富的教学相关资讯！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1981200" y="1545431"/>
            <a:ext cx="5305425" cy="2862263"/>
          </a:xfrm>
        </p:spPr>
      </p:pic>
      <p:sp>
        <p:nvSpPr>
          <p:cNvPr id="18435" name="文本框 18434"/>
          <p:cNvSpPr txBox="1"/>
          <p:nvPr/>
        </p:nvSpPr>
        <p:spPr>
          <a:xfrm>
            <a:off x="2736056" y="573881"/>
            <a:ext cx="3738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>
                <a:latin typeface="宋体" panose="02010600030101010101" pitchFamily="2" charset="-122"/>
                <a:ea typeface="微软雅黑" panose="020B0503020204020204" pitchFamily="34" charset="-122"/>
                <a:sym typeface="宋体" panose="02010600030101010101" pitchFamily="2" charset="-122"/>
              </a:rPr>
              <a:t>洋葱和口腔上皮细胞的基本结构</a:t>
            </a:r>
            <a:endParaRPr lang="zh-CN" altLang="en-US" sz="2000">
              <a:latin typeface="宋体" panose="02010600030101010101" pitchFamily="2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2"/>
          <p:cNvSpPr/>
          <p:nvPr/>
        </p:nvSpPr>
        <p:spPr>
          <a:xfrm>
            <a:off x="2358628" y="520304"/>
            <a:ext cx="450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制作临时装片的步骤可以简单的记为：</a:t>
            </a:r>
            <a:endParaRPr lang="zh-CN" altLang="en-US" sz="20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59" name="文本框 3"/>
          <p:cNvSpPr/>
          <p:nvPr/>
        </p:nvSpPr>
        <p:spPr>
          <a:xfrm>
            <a:off x="1818085" y="1762125"/>
            <a:ext cx="5832872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洋葱叶内表皮临时装片：一擦、二滴、三撕、四展、五盖、六染。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人体口腔上皮细胞临时装片：一擦、二滴、三刮、四涂、五盖、六染。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3059906" y="465535"/>
            <a:ext cx="3402806" cy="857250"/>
          </a:xfrm>
        </p:spPr>
        <p:txBody>
          <a:bodyPr vert="horz" wrap="square" anchor="ctr"/>
          <a:lstStyle/>
          <a:p>
            <a:pPr algn="l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细胞的结构和功能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3" name="Text Box 10"/>
          <p:cNvSpPr txBox="1"/>
          <p:nvPr/>
        </p:nvSpPr>
        <p:spPr>
          <a:xfrm>
            <a:off x="2800350" y="4286250"/>
            <a:ext cx="4114800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350" dirty="0">
              <a:ea typeface="宋体" panose="02010600030101010101" pitchFamily="2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1980010" y="1329928"/>
            <a:ext cx="5509022" cy="2999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细胞壁：保护和支持细胞的作用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细胞膜：控制物质的进出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细胞质：能流动、加快细胞内外物质交换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细胞核：内含遗传物质，能传递遗传信息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叶绿体：光合作用的场所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线粒体：为细胞的生命活动提供能量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液泡：内含细胞液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3"/>
          <p:cNvSpPr/>
          <p:nvPr/>
        </p:nvSpPr>
        <p:spPr>
          <a:xfrm>
            <a:off x="719455" y="1611948"/>
            <a:ext cx="73406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．在细胞质中，有许多与细胞生命活动有关的微细结构．例如，与细胞呼吸作用有关的__________，与植物光合作用有关的__________等．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99398" y="2049463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线粒体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53798" y="2049463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叶绿体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3"/>
          <p:cNvSpPr/>
          <p:nvPr/>
        </p:nvSpPr>
        <p:spPr>
          <a:xfrm>
            <a:off x="687070" y="995680"/>
            <a:ext cx="730250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．人体结构和功能的基本单位是（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A．细胞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B．组织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C．器官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D．系统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32" name="文本框 28675"/>
          <p:cNvSpPr txBox="1"/>
          <p:nvPr/>
        </p:nvSpPr>
        <p:spPr>
          <a:xfrm flipH="1">
            <a:off x="4439920" y="1121410"/>
            <a:ext cx="7010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4"/>
          <p:cNvSpPr/>
          <p:nvPr/>
        </p:nvSpPr>
        <p:spPr>
          <a:xfrm>
            <a:off x="785495" y="1163320"/>
            <a:ext cx="708914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．使用显微镜观察玻片标本时，下列操作正确的是（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A．对光时，应转动转换器使高倍物镜对准通光孔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B．调节粗准焦螺旋使镜筒下降时，眼睛应注视目镜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C．要将右下方的物像移到视野中央，应向左上方移动玻片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D．视野较暗时，应调节遮光器和反光镜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56" name="TextBox 5"/>
          <p:cNvSpPr/>
          <p:nvPr/>
        </p:nvSpPr>
        <p:spPr>
          <a:xfrm>
            <a:off x="6314758" y="1163320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4"/>
          <p:cNvSpPr/>
          <p:nvPr/>
        </p:nvSpPr>
        <p:spPr>
          <a:xfrm>
            <a:off x="730250" y="864235"/>
            <a:ext cx="7682865" cy="3830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．如图，在观察叶片的表皮细胞装片时，物像由图一转换到图二，不需要的操作是（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A．转动转换器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B．调节反光镜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C．转动粗准焦螺旋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D．转动细准焦螺旋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0" name="TextBox 6"/>
          <p:cNvSpPr/>
          <p:nvPr/>
        </p:nvSpPr>
        <p:spPr>
          <a:xfrm>
            <a:off x="2021523" y="1389698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489835" y="1850073"/>
            <a:ext cx="1600200" cy="1095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2"/>
          <p:cNvSpPr/>
          <p:nvPr/>
        </p:nvSpPr>
        <p:spPr>
          <a:xfrm>
            <a:off x="493395" y="1280160"/>
            <a:ext cx="753046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．在用显微镜观察玻片标本时，看到物像放大倍数最大的一组是（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A．目镜10×物镜20×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B．目镜5×物镜10×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C．目镜10×物镜40×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D．目镜16×物镜20×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604" name="TextBox 4"/>
          <p:cNvSpPr/>
          <p:nvPr/>
        </p:nvSpPr>
        <p:spPr>
          <a:xfrm>
            <a:off x="7397750" y="1348423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矩形 1"/>
          <p:cNvSpPr>
            <a:spLocks noChangeArrowheads="1"/>
          </p:cNvSpPr>
          <p:nvPr/>
        </p:nvSpPr>
        <p:spPr bwMode="auto">
          <a:xfrm>
            <a:off x="2266315" y="894080"/>
            <a:ext cx="5069205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细胞是生物体结构和功能的基本单位</a:t>
            </a:r>
            <a:endParaRPr lang="zh-CN" altLang="en-US" sz="200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35" name="矩形 2"/>
          <p:cNvSpPr>
            <a:spLocks noChangeArrowheads="1"/>
          </p:cNvSpPr>
          <p:nvPr/>
        </p:nvSpPr>
        <p:spPr bwMode="auto">
          <a:xfrm>
            <a:off x="1226185" y="2347595"/>
            <a:ext cx="1408430" cy="147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细胞的基本结构的生理功能</a:t>
            </a:r>
            <a:endParaRPr lang="zh-CN" altLang="en-US" sz="200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36" name="矩形 5"/>
          <p:cNvSpPr>
            <a:spLocks noChangeArrowheads="1"/>
          </p:cNvSpPr>
          <p:nvPr/>
        </p:nvSpPr>
        <p:spPr bwMode="auto">
          <a:xfrm>
            <a:off x="3337322" y="1575197"/>
            <a:ext cx="2302669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细胞壁：保护和支持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37" name="矩形 6"/>
          <p:cNvSpPr>
            <a:spLocks noChangeArrowheads="1"/>
          </p:cNvSpPr>
          <p:nvPr/>
        </p:nvSpPr>
        <p:spPr bwMode="auto">
          <a:xfrm>
            <a:off x="3337322" y="2533650"/>
            <a:ext cx="2494359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细胞核：传递遗传信息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38" name="矩形 7"/>
          <p:cNvSpPr>
            <a:spLocks noChangeArrowheads="1"/>
          </p:cNvSpPr>
          <p:nvPr/>
        </p:nvSpPr>
        <p:spPr bwMode="auto">
          <a:xfrm>
            <a:off x="3337322" y="3013472"/>
            <a:ext cx="247054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细胞质：加快物质交换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39" name="矩形 8"/>
          <p:cNvSpPr>
            <a:spLocks noChangeArrowheads="1"/>
          </p:cNvSpPr>
          <p:nvPr/>
        </p:nvSpPr>
        <p:spPr bwMode="auto">
          <a:xfrm>
            <a:off x="3337322" y="2053829"/>
            <a:ext cx="3242072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细胞膜：保护和控制物质进出</a:t>
            </a:r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40" name="矩形 9"/>
          <p:cNvSpPr>
            <a:spLocks noChangeArrowheads="1"/>
          </p:cNvSpPr>
          <p:nvPr/>
        </p:nvSpPr>
        <p:spPr bwMode="auto">
          <a:xfrm>
            <a:off x="3337798" y="3455908"/>
            <a:ext cx="278249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叶绿体：光合作用的场所</a:t>
            </a:r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41" name="矩形 10"/>
          <p:cNvSpPr>
            <a:spLocks noChangeArrowheads="1"/>
          </p:cNvSpPr>
          <p:nvPr/>
        </p:nvSpPr>
        <p:spPr bwMode="auto">
          <a:xfrm>
            <a:off x="3337560" y="3823970"/>
            <a:ext cx="326580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液泡：含细胞液，溶解物质</a:t>
            </a:r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42" name="矩形 12"/>
          <p:cNvSpPr>
            <a:spLocks noChangeArrowheads="1"/>
          </p:cNvSpPr>
          <p:nvPr/>
        </p:nvSpPr>
        <p:spPr bwMode="auto">
          <a:xfrm>
            <a:off x="3337798" y="4271486"/>
            <a:ext cx="2156222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线粒体：提供能量</a:t>
            </a:r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2964815" y="1748155"/>
            <a:ext cx="226060" cy="2694305"/>
          </a:xfrm>
          <a:prstGeom prst="lef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" name="流程图: 可选过程 1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本课小结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2"/>
          <p:cNvSpPr txBox="1"/>
          <p:nvPr/>
        </p:nvSpPr>
        <p:spPr>
          <a:xfrm>
            <a:off x="1187450" y="1563688"/>
            <a:ext cx="6643688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1、制作植物细胞临时装片的步骤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、制作动物细胞临时装片的步骤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本节目标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5"/>
          <p:cNvSpPr/>
          <p:nvPr/>
        </p:nvSpPr>
        <p:spPr>
          <a:xfrm>
            <a:off x="685800" y="915988"/>
            <a:ext cx="7488238" cy="503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8914" name="TextBox 6"/>
          <p:cNvSpPr/>
          <p:nvPr/>
        </p:nvSpPr>
        <p:spPr>
          <a:xfrm>
            <a:off x="354330" y="2487930"/>
            <a:ext cx="712787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预习</a:t>
            </a:r>
            <a:r>
              <a:rPr lang="en-US" altLang="x-none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27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29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细胞的结构和功能 </a:t>
            </a:r>
            <a:endParaRPr lang="en-US" altLang="x-none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单细胞生物的结构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330" y="1149985"/>
            <a:ext cx="78200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细胞核控制着生物的发育和遗传．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（判断对错）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81730" y="1149985"/>
            <a:ext cx="7219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6146"/>
          <p:cNvSpPr txBox="1"/>
          <p:nvPr/>
        </p:nvSpPr>
        <p:spPr>
          <a:xfrm>
            <a:off x="831850" y="1392238"/>
            <a:ext cx="7637463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1、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在光线比较暗的实验室内使用显微镜时，我们的做法是调___________光圈，用___________面反光镜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147"/>
          <p:cNvSpPr txBox="1"/>
          <p:nvPr/>
        </p:nvSpPr>
        <p:spPr>
          <a:xfrm>
            <a:off x="7173595" y="1392555"/>
            <a:ext cx="11823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大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6147"/>
          <p:cNvSpPr txBox="1"/>
          <p:nvPr/>
        </p:nvSpPr>
        <p:spPr>
          <a:xfrm>
            <a:off x="1817370" y="1839595"/>
            <a:ext cx="9194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凹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2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7"/>
          <p:cNvSpPr/>
          <p:nvPr/>
        </p:nvSpPr>
        <p:spPr>
          <a:xfrm>
            <a:off x="950595" y="1487170"/>
            <a:ext cx="653478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在显微镜对光时，当环境光线较暗，应选用（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A．大光圈、凹面镜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B．大光圈、平面镜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C．小光圈、凹面镜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D．小光圈、平面镜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6" name="TextBox 10"/>
          <p:cNvSpPr/>
          <p:nvPr/>
        </p:nvSpPr>
        <p:spPr>
          <a:xfrm>
            <a:off x="5915343" y="1588453"/>
            <a:ext cx="577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7"/>
          <p:cNvSpPr/>
          <p:nvPr/>
        </p:nvSpPr>
        <p:spPr>
          <a:xfrm>
            <a:off x="1016635" y="1382395"/>
            <a:ext cx="713422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．下列关于显微镜使用的叙述中，错误的是（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A．光线较暗时用大光圈，并用凹面镜对光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B．低倍物镜换成高倍物镜后，视野中观察到的细胞数目增多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C．观察时一般用左眼，同时要求右眼睁开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D．欲将物像从视野左上方移到中央，装片应向左上方移动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0" name="TextBox 10"/>
          <p:cNvSpPr/>
          <p:nvPr/>
        </p:nvSpPr>
        <p:spPr>
          <a:xfrm>
            <a:off x="5849938" y="1462088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589280" y="2138045"/>
            <a:ext cx="5059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探究一：制作植物细胞临时装片步骤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2" name="Picture 4" descr="3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540" y="666750"/>
            <a:ext cx="245745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95"/>
          <p:cNvSpPr/>
          <p:nvPr/>
        </p:nvSpPr>
        <p:spPr>
          <a:xfrm>
            <a:off x="1562100" y="2413675"/>
            <a:ext cx="5754291" cy="391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500" b="1" i="1" baseline="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　</a:t>
            </a:r>
            <a:endParaRPr lang="zh-CN" altLang="en-US" sz="1500" b="1" i="1" baseline="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6147" name="Picture 1029" descr="c30786650d495377a6cc3b1a1769b8ab"/>
          <p:cNvPicPr>
            <a:picLocks noGrp="1" noChangeAspect="1"/>
          </p:cNvPicPr>
          <p:nvPr>
            <p:ph sz="half" idx="2"/>
          </p:nvPr>
        </p:nvPicPr>
        <p:blipFill>
          <a:blip r:embed="rId1" cstate="print"/>
          <a:stretch>
            <a:fillRect/>
          </a:stretch>
        </p:blipFill>
        <p:spPr>
          <a:xfrm>
            <a:off x="5382816" y="2356247"/>
            <a:ext cx="2314575" cy="2364581"/>
          </a:xfrm>
        </p:spPr>
      </p:pic>
      <p:sp>
        <p:nvSpPr>
          <p:cNvPr id="6148" name="文本框 1"/>
          <p:cNvSpPr/>
          <p:nvPr/>
        </p:nvSpPr>
        <p:spPr>
          <a:xfrm>
            <a:off x="661035" y="1537335"/>
            <a:ext cx="6433185" cy="2445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实验目的：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、识别植物细胞的基本结构，说出这些结构的主要功能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、尝试制作临时玻片标本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实验器材：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显微镜、载玻片、盖玻片、刀、镊子、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滴管、洋葱、碘液、吸水纸等。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2952750" y="573881"/>
            <a:ext cx="3992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宋体" panose="02010600030101010101" pitchFamily="2" charset="-122"/>
              </a:rPr>
              <a:t>观察：洋葱鳞片叶表皮细胞的结构</a:t>
            </a:r>
            <a:endParaRPr lang="zh-CN" altLang="en-US" sz="200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95"/>
          <p:cNvSpPr/>
          <p:nvPr/>
        </p:nvSpPr>
        <p:spPr>
          <a:xfrm>
            <a:off x="1562100" y="2413675"/>
            <a:ext cx="5754291" cy="391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500" b="1" i="1" baseline="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　</a:t>
            </a:r>
            <a:endParaRPr lang="zh-CN" altLang="en-US" sz="1500" b="1" i="1" baseline="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171" name="文本框 2"/>
          <p:cNvSpPr/>
          <p:nvPr/>
        </p:nvSpPr>
        <p:spPr>
          <a:xfrm>
            <a:off x="1440656" y="836295"/>
            <a:ext cx="60007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Times New Roman" panose="02020603050405020304" pitchFamily="2" charset="0"/>
                <a:ea typeface="微软雅黑" panose="020B0503020204020204" pitchFamily="34" charset="-122"/>
                <a:sym typeface="Times New Roman" panose="02020603050405020304" pitchFamily="2" charset="0"/>
              </a:rPr>
              <a:t>实验指导（步骤）：</a:t>
            </a:r>
            <a:endParaRPr lang="zh-CN" altLang="en-US" sz="2000" dirty="0">
              <a:latin typeface="Times New Roman" panose="02020603050405020304" pitchFamily="2" charset="0"/>
              <a:ea typeface="微软雅黑" panose="020B0503020204020204" pitchFamily="34" charset="-122"/>
              <a:sym typeface="Times New Roman" panose="02020603050405020304" pitchFamily="2" charset="0"/>
            </a:endParaRPr>
          </a:p>
        </p:txBody>
      </p:sp>
      <p:sp>
        <p:nvSpPr>
          <p:cNvPr id="7172" name="文本框 1"/>
          <p:cNvSpPr/>
          <p:nvPr/>
        </p:nvSpPr>
        <p:spPr>
          <a:xfrm>
            <a:off x="1440498" y="1761331"/>
            <a:ext cx="5669280" cy="24453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、制作临时玻片标本：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2" charset="0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ahoma" panose="020B0604030504040204" pitchFamily="2" charset="0"/>
              </a:rPr>
              <a:t>⑴、制作方法介绍：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ahoma" panose="020B0604030504040204" pitchFamily="2" charset="0"/>
              </a:rPr>
              <a:t>净→滴→取→浸→展→盖→染→吸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ahoma" panose="020B0604030504040204" pitchFamily="2" charset="0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ahoma" panose="020B0604030504040204" pitchFamily="2" charset="0"/>
              </a:rPr>
              <a:t>⑵、制作过程演示：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ahoma" panose="020B0604030504040204" pitchFamily="2" charset="0"/>
              </a:rPr>
              <a:t>（教师演示，学生观察）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ahoma" panose="020B0604030504040204" pitchFamily="2" charset="0"/>
            </a:endParaRPr>
          </a:p>
          <a:p>
            <a:pPr>
              <a:spcBef>
                <a:spcPct val="50000"/>
              </a:spcBef>
            </a:pPr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、染色：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2" charset="0"/>
            </a:endParaRPr>
          </a:p>
          <a:p>
            <a:pPr>
              <a:spcBef>
                <a:spcPct val="50000"/>
              </a:spcBef>
            </a:pPr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、观察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2" charset="0"/>
            </a:endParaRPr>
          </a:p>
          <a:p>
            <a:pPr>
              <a:spcBef>
                <a:spcPct val="50000"/>
              </a:spcBef>
            </a:pPr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、画图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2" charset="0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50000"/>
          </a:lnSpc>
          <a:defRPr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1834</Words>
  <Paragraphs>236</Paragraphs>
  <Slides>31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Broadway</vt:lpstr>
      <vt:lpstr>楷体</vt:lpstr>
      <vt:lpstr>经典繁仿黑</vt:lpstr>
      <vt:lpstr>Times New Roman</vt:lpstr>
      <vt:lpstr>Tahoma</vt:lpstr>
      <vt:lpstr>Arial Unicode MS</vt:lpstr>
      <vt:lpstr>Calibri</vt:lpstr>
      <vt:lpstr>华文行楷</vt:lpstr>
      <vt:lpstr>黑体</vt:lpstr>
      <vt:lpstr>Office 主题</vt:lpstr>
      <vt:lpstr>七年级上册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细胞的结构和功能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2016-08-11T08:55:00Z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