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7" r:id="rId3"/>
    <p:sldId id="671" r:id="rId4"/>
    <p:sldId id="289" r:id="rId5"/>
    <p:sldId id="320" r:id="rId6"/>
    <p:sldId id="321" r:id="rId7"/>
    <p:sldId id="322" r:id="rId8"/>
    <p:sldId id="293" r:id="rId9"/>
    <p:sldId id="672" r:id="rId10"/>
    <p:sldId id="683" r:id="rId11"/>
    <p:sldId id="673" r:id="rId12"/>
    <p:sldId id="674" r:id="rId13"/>
    <p:sldId id="675" r:id="rId14"/>
    <p:sldId id="676" r:id="rId15"/>
    <p:sldId id="677" r:id="rId16"/>
    <p:sldId id="678" r:id="rId17"/>
    <p:sldId id="679" r:id="rId18"/>
    <p:sldId id="680" r:id="rId19"/>
    <p:sldId id="681" r:id="rId20"/>
    <p:sldId id="682" r:id="rId21"/>
    <p:sldId id="325" r:id="rId22"/>
    <p:sldId id="326" r:id="rId23"/>
    <p:sldId id="327" r:id="rId24"/>
    <p:sldId id="328" r:id="rId25"/>
    <p:sldId id="329" r:id="rId26"/>
    <p:sldId id="563" r:id="rId27"/>
    <p:sldId id="330" r:id="rId28"/>
    <p:sldId id="261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288"/>
      </p:cViewPr>
      <p:guideLst>
        <p:guide orient="horz" pos="361"/>
        <p:guide pos="29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789552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/>
          <p:cNvSpPr/>
          <p:nvPr userDrawn="1"/>
        </p:nvSpPr>
        <p:spPr>
          <a:xfrm>
            <a:off x="0" y="4748724"/>
            <a:ext cx="9144000" cy="39477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9" name="椭圆 8"/>
          <p:cNvSpPr/>
          <p:nvPr userDrawn="1"/>
        </p:nvSpPr>
        <p:spPr>
          <a:xfrm>
            <a:off x="3490793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0" name="椭圆 9"/>
          <p:cNvSpPr/>
          <p:nvPr userDrawn="1"/>
        </p:nvSpPr>
        <p:spPr>
          <a:xfrm>
            <a:off x="3706619" y="4892112"/>
            <a:ext cx="107972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1" name="椭圆 10"/>
          <p:cNvSpPr/>
          <p:nvPr userDrawn="1"/>
        </p:nvSpPr>
        <p:spPr>
          <a:xfrm>
            <a:off x="3922444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4246303" y="4796071"/>
            <a:ext cx="2701343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栖息地的概述</a:t>
            </a:r>
            <a:endParaRPr lang="zh-CN" altLang="en-US" sz="15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8653" y="465516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144661" y="141480"/>
            <a:ext cx="672156" cy="50673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350" kern="1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LOGO</a:t>
            </a:r>
            <a:endParaRPr lang="zh-CN" altLang="en-US" sz="1350" kern="1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816817" y="181754"/>
            <a:ext cx="0" cy="1964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08825" y="164846"/>
            <a:ext cx="2237922" cy="27559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  <a:endParaRPr lang="zh-CN" altLang="en-US" sz="12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404537" y="512553"/>
            <a:ext cx="819962" cy="276999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200" dirty="0">
                <a:solidFill>
                  <a:schemeClr val="bg1"/>
                </a:solidFill>
              </a:rPr>
              <a:t> 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1.pn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GIF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4"/>
            <a:ext cx="7102475" cy="698381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1.2.1.2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细胞的结构和功能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1607185" y="756920"/>
            <a:ext cx="352425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探究草履虫对刺激的反应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5157961">
            <a:off x="5469935" y="1933387"/>
            <a:ext cx="2811066" cy="1343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80440" y="1313418"/>
            <a:ext cx="4430316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在气候温暖的季节，找一处水质洁净的池塘、水沟或稻田，在枯叶或旧稻茬周围取一部分水放入广口瓶内，将瓶子敞口放在温暖而不被阳光直射的地方。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天后，会发现瓶中有许多运动着的小白点，这些小白点就是草履虫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619672" y="3939902"/>
            <a:ext cx="5292329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个体微小，由一个细胞构成、像草鞋的动物。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"/>
          <p:cNvSpPr>
            <a:spLocks noChangeArrowheads="1"/>
          </p:cNvSpPr>
          <p:nvPr/>
        </p:nvSpPr>
        <p:spPr bwMode="auto">
          <a:xfrm>
            <a:off x="1354455" y="1339215"/>
            <a:ext cx="150685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提出问题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54455" y="2134870"/>
            <a:ext cx="150685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作出假设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54455" y="2891155"/>
            <a:ext cx="150685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制订计划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61310" y="2822575"/>
            <a:ext cx="5466715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材料器具     草履虫培养液；载玻片，吸管，牙签，放大镜；质量分数为5%的食盐水溶液，质量分数为5%的葡萄糖溶液等。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61072" y="1369775"/>
            <a:ext cx="406360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草履虫对刺激会表现出什么样的反应？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881313" y="2165033"/>
            <a:ext cx="36004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草履虫对刺激表现出逃避或趋向。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84885" y="1518920"/>
            <a:ext cx="711644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在洁净的载玻片中央滴一滴草履虫培养液，依次用肉眼和放大镜观察草履虫。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0216" y="2511465"/>
            <a:ext cx="2308998" cy="16438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9966" y="2511029"/>
            <a:ext cx="3415903" cy="17299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3232785" y="4471670"/>
            <a:ext cx="267843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表层吸一滴培养液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2" name="矩形 2"/>
          <p:cNvSpPr>
            <a:spLocks noChangeArrowheads="1"/>
          </p:cNvSpPr>
          <p:nvPr/>
        </p:nvSpPr>
        <p:spPr bwMode="auto">
          <a:xfrm>
            <a:off x="984726" y="1049973"/>
            <a:ext cx="1198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操作方案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5"/>
          <p:cNvSpPr>
            <a:spLocks noChangeArrowheads="1"/>
          </p:cNvSpPr>
          <p:nvPr/>
        </p:nvSpPr>
        <p:spPr bwMode="auto">
          <a:xfrm>
            <a:off x="1036955" y="1333500"/>
            <a:ext cx="3526155" cy="216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在载玻片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处滴一滴质量分数为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的食盐水溶液，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处滴一滴质量分数为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的葡萄糖溶液。用牙签分别划通草履虫培养液与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两处的溶液， 形成连桥。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723" name="组合 2"/>
          <p:cNvGrpSpPr/>
          <p:nvPr/>
        </p:nvGrpSpPr>
        <p:grpSpPr bwMode="auto">
          <a:xfrm>
            <a:off x="4877991" y="1988344"/>
            <a:ext cx="2693194" cy="2474484"/>
            <a:chOff x="4861778" y="1945310"/>
            <a:chExt cx="3590816" cy="3298818"/>
          </a:xfrm>
        </p:grpSpPr>
        <p:grpSp>
          <p:nvGrpSpPr>
            <p:cNvPr id="30725" name="组合 1"/>
            <p:cNvGrpSpPr/>
            <p:nvPr/>
          </p:nvGrpSpPr>
          <p:grpSpPr bwMode="auto">
            <a:xfrm>
              <a:off x="4861778" y="1945310"/>
              <a:ext cx="3590816" cy="1411159"/>
              <a:chOff x="4678468" y="5184899"/>
              <a:chExt cx="3590816" cy="1411159"/>
            </a:xfrm>
          </p:grpSpPr>
          <p:pic>
            <p:nvPicPr>
              <p:cNvPr id="30728" name="Picture 3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4678468" y="5184899"/>
                <a:ext cx="3590816" cy="14111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29" name="矩形 13"/>
              <p:cNvSpPr>
                <a:spLocks noChangeArrowheads="1"/>
              </p:cNvSpPr>
              <p:nvPr/>
            </p:nvSpPr>
            <p:spPr bwMode="auto">
              <a:xfrm>
                <a:off x="5391880" y="5283366"/>
                <a:ext cx="401072" cy="4909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b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730" name="矩形 14"/>
              <p:cNvSpPr>
                <a:spLocks noChangeArrowheads="1"/>
              </p:cNvSpPr>
              <p:nvPr/>
            </p:nvSpPr>
            <p:spPr bwMode="auto">
              <a:xfrm>
                <a:off x="7295823" y="5428814"/>
                <a:ext cx="377026" cy="4909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b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726" name="矩形 12"/>
            <p:cNvSpPr>
              <a:spLocks noChangeArrowheads="1"/>
            </p:cNvSpPr>
            <p:nvPr/>
          </p:nvSpPr>
          <p:spPr bwMode="auto">
            <a:xfrm>
              <a:off x="7256672" y="2906832"/>
              <a:ext cx="821947" cy="23372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草履虫培养液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727" name="矩形 16"/>
            <p:cNvSpPr>
              <a:spLocks noChangeArrowheads="1"/>
            </p:cNvSpPr>
            <p:nvPr/>
          </p:nvSpPr>
          <p:spPr bwMode="auto">
            <a:xfrm>
              <a:off x="5422298" y="2906832"/>
              <a:ext cx="527649" cy="12291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食盐水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78819" y="4242197"/>
            <a:ext cx="3930253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用放大镜观察草履虫的运动方向。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"/>
          <p:cNvSpPr>
            <a:spLocks noChangeArrowheads="1"/>
          </p:cNvSpPr>
          <p:nvPr/>
        </p:nvSpPr>
        <p:spPr bwMode="auto">
          <a:xfrm>
            <a:off x="1293495" y="1210945"/>
            <a:ext cx="12795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实施计划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55900" y="1108075"/>
            <a:ext cx="548576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按照操作方案的设计，逐步进行操作。观察并记录实验结果。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93495" y="2121535"/>
            <a:ext cx="12795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得出结论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55583" y="2136537"/>
            <a:ext cx="4354116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处理并分析本小组的实验结果，得出结论：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93495" y="3729355"/>
            <a:ext cx="12795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表达交流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573020" y="3638550"/>
            <a:ext cx="580009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各小组交流实验结果及结论。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归纳比较各小组的实验结果，分析得出探究结论。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881313" y="2768203"/>
            <a:ext cx="3369469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逃避有害刺激，趋向有利刺激。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CAOLVCHO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58804" y="1209675"/>
            <a:ext cx="178236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954405" y="1090930"/>
            <a:ext cx="217868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草履虫形态结构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5188744" y="1662113"/>
            <a:ext cx="1037035" cy="0"/>
          </a:xfrm>
          <a:prstGeom prst="line">
            <a:avLst/>
          </a:prstGeom>
          <a:noFill/>
          <a:ln w="28575">
            <a:solidFill>
              <a:srgbClr val="3333FF"/>
            </a:solidFill>
            <a:miter lim="800000"/>
          </a:ln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>
            <a:off x="5081588" y="2149079"/>
            <a:ext cx="1188244" cy="0"/>
          </a:xfrm>
          <a:prstGeom prst="line">
            <a:avLst/>
          </a:prstGeom>
          <a:noFill/>
          <a:ln w="28575">
            <a:solidFill>
              <a:srgbClr val="3333FF"/>
            </a:solidFill>
            <a:miter lim="800000"/>
          </a:ln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5055394" y="2562225"/>
            <a:ext cx="1170385" cy="116681"/>
          </a:xfrm>
          <a:prstGeom prst="line">
            <a:avLst/>
          </a:prstGeom>
          <a:noFill/>
          <a:ln w="28575">
            <a:solidFill>
              <a:srgbClr val="3333FF"/>
            </a:solidFill>
            <a:miter lim="800000"/>
          </a:ln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4676775" y="2983706"/>
            <a:ext cx="1431131" cy="109538"/>
          </a:xfrm>
          <a:prstGeom prst="line">
            <a:avLst/>
          </a:prstGeom>
          <a:noFill/>
          <a:ln w="28575">
            <a:solidFill>
              <a:srgbClr val="3333FF"/>
            </a:solidFill>
            <a:miter lim="800000"/>
          </a:ln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25" name="Line 10"/>
          <p:cNvSpPr>
            <a:spLocks noChangeShapeType="1"/>
          </p:cNvSpPr>
          <p:nvPr/>
        </p:nvSpPr>
        <p:spPr bwMode="auto">
          <a:xfrm flipV="1">
            <a:off x="4461272" y="3093244"/>
            <a:ext cx="1646634" cy="0"/>
          </a:xfrm>
          <a:prstGeom prst="line">
            <a:avLst/>
          </a:prstGeom>
          <a:noFill/>
          <a:ln w="28575">
            <a:solidFill>
              <a:srgbClr val="3333FF"/>
            </a:solidFill>
            <a:miter lim="800000"/>
          </a:ln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27" name="Line 12"/>
          <p:cNvSpPr>
            <a:spLocks noChangeShapeType="1"/>
          </p:cNvSpPr>
          <p:nvPr/>
        </p:nvSpPr>
        <p:spPr bwMode="auto">
          <a:xfrm>
            <a:off x="5081588" y="3574256"/>
            <a:ext cx="1188244" cy="10716"/>
          </a:xfrm>
          <a:prstGeom prst="line">
            <a:avLst/>
          </a:prstGeom>
          <a:noFill/>
          <a:ln w="28575">
            <a:solidFill>
              <a:srgbClr val="3333FF"/>
            </a:solidFill>
            <a:miter lim="800000"/>
          </a:ln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28" name="Line 13"/>
          <p:cNvSpPr>
            <a:spLocks noChangeShapeType="1"/>
          </p:cNvSpPr>
          <p:nvPr/>
        </p:nvSpPr>
        <p:spPr bwMode="auto">
          <a:xfrm>
            <a:off x="5270897" y="3855244"/>
            <a:ext cx="954881" cy="86916"/>
          </a:xfrm>
          <a:prstGeom prst="line">
            <a:avLst/>
          </a:prstGeom>
          <a:noFill/>
          <a:ln w="28575">
            <a:solidFill>
              <a:srgbClr val="3333FF"/>
            </a:solidFill>
            <a:miter lim="800000"/>
          </a:ln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5017294" y="4113610"/>
            <a:ext cx="1208485" cy="275034"/>
          </a:xfrm>
          <a:prstGeom prst="line">
            <a:avLst/>
          </a:prstGeom>
          <a:noFill/>
          <a:ln w="28575">
            <a:solidFill>
              <a:srgbClr val="3333FF"/>
            </a:solidFill>
            <a:miter lim="800000"/>
          </a:ln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37" name="Text Box 24"/>
          <p:cNvSpPr txBox="1">
            <a:spLocks noChangeArrowheads="1"/>
          </p:cNvSpPr>
          <p:nvPr/>
        </p:nvSpPr>
        <p:spPr bwMode="auto">
          <a:xfrm>
            <a:off x="6205538" y="1489472"/>
            <a:ext cx="7477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纤毛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Box 25"/>
          <p:cNvSpPr txBox="1">
            <a:spLocks noChangeArrowheads="1"/>
          </p:cNvSpPr>
          <p:nvPr/>
        </p:nvSpPr>
        <p:spPr bwMode="auto">
          <a:xfrm>
            <a:off x="6205538" y="1985963"/>
            <a:ext cx="834629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表膜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Box 26"/>
          <p:cNvSpPr txBox="1">
            <a:spLocks noChangeArrowheads="1"/>
          </p:cNvSpPr>
          <p:nvPr/>
        </p:nvSpPr>
        <p:spPr bwMode="auto">
          <a:xfrm>
            <a:off x="6205538" y="2389585"/>
            <a:ext cx="77033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口沟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6205538" y="2865835"/>
            <a:ext cx="101798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细胞核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Box 28"/>
          <p:cNvSpPr txBox="1">
            <a:spLocks noChangeArrowheads="1"/>
          </p:cNvSpPr>
          <p:nvPr/>
        </p:nvSpPr>
        <p:spPr bwMode="auto">
          <a:xfrm>
            <a:off x="6205538" y="3401616"/>
            <a:ext cx="96559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食物泡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Box 29"/>
          <p:cNvSpPr txBox="1">
            <a:spLocks noChangeArrowheads="1"/>
          </p:cNvSpPr>
          <p:nvPr/>
        </p:nvSpPr>
        <p:spPr bwMode="auto">
          <a:xfrm>
            <a:off x="6205538" y="3768328"/>
            <a:ext cx="75604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胞肛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Box 30"/>
          <p:cNvSpPr txBox="1">
            <a:spLocks noChangeArrowheads="1"/>
          </p:cNvSpPr>
          <p:nvPr/>
        </p:nvSpPr>
        <p:spPr bwMode="auto">
          <a:xfrm>
            <a:off x="6205538" y="4216004"/>
            <a:ext cx="96559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细胞质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Line 50"/>
          <p:cNvSpPr>
            <a:spLocks noChangeShapeType="1"/>
          </p:cNvSpPr>
          <p:nvPr/>
        </p:nvSpPr>
        <p:spPr bwMode="auto">
          <a:xfrm>
            <a:off x="3784997" y="2082404"/>
            <a:ext cx="864394" cy="0"/>
          </a:xfrm>
          <a:prstGeom prst="line">
            <a:avLst/>
          </a:prstGeom>
          <a:noFill/>
          <a:ln w="28575">
            <a:solidFill>
              <a:srgbClr val="3333FF"/>
            </a:solidFill>
            <a:miter lim="800000"/>
          </a:ln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45" name="Line 51"/>
          <p:cNvSpPr>
            <a:spLocks noChangeShapeType="1"/>
          </p:cNvSpPr>
          <p:nvPr/>
        </p:nvSpPr>
        <p:spPr bwMode="auto">
          <a:xfrm flipV="1">
            <a:off x="3784997" y="2158604"/>
            <a:ext cx="963215" cy="403622"/>
          </a:xfrm>
          <a:prstGeom prst="line">
            <a:avLst/>
          </a:prstGeom>
          <a:noFill/>
          <a:ln w="28575">
            <a:solidFill>
              <a:srgbClr val="3333FF"/>
            </a:solidFill>
            <a:miter lim="800000"/>
          </a:ln>
        </p:spPr>
        <p:txBody>
          <a:bodyPr wrap="none"/>
          <a:lstStyle/>
          <a:p>
            <a:endParaRPr lang="zh-CN" altLang="en-US" sz="1350"/>
          </a:p>
        </p:txBody>
      </p:sp>
      <p:sp>
        <p:nvSpPr>
          <p:cNvPr id="48" name="Text Box 55"/>
          <p:cNvSpPr txBox="1">
            <a:spLocks noChangeArrowheads="1"/>
          </p:cNvSpPr>
          <p:nvPr/>
        </p:nvSpPr>
        <p:spPr bwMode="auto">
          <a:xfrm>
            <a:off x="2857500" y="1909763"/>
            <a:ext cx="90130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收集管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 Box 56"/>
          <p:cNvSpPr txBox="1">
            <a:spLocks noChangeArrowheads="1"/>
          </p:cNvSpPr>
          <p:nvPr/>
        </p:nvSpPr>
        <p:spPr bwMode="auto">
          <a:xfrm>
            <a:off x="2920603" y="2464594"/>
            <a:ext cx="888206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伸缩泡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25" grpId="0" bldLvl="0" animBg="1"/>
      <p:bldP spid="27" grpId="0" bldLvl="0" animBg="1"/>
      <p:bldP spid="28" grpId="0" bldLvl="0" animBg="1"/>
      <p:bldP spid="29" grpId="0" bldLvl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bldLvl="0" animBg="1"/>
      <p:bldP spid="45" grpId="0" bldLvl="0" animBg="1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4"/>
          <p:cNvSpPr/>
          <p:nvPr/>
        </p:nvSpPr>
        <p:spPr bwMode="auto">
          <a:xfrm>
            <a:off x="2808685" y="3552825"/>
            <a:ext cx="290513" cy="1026319"/>
          </a:xfrm>
          <a:prstGeom prst="leftBrace">
            <a:avLst>
              <a:gd name="adj1" fmla="val 79167"/>
              <a:gd name="adj2" fmla="val 50000"/>
            </a:avLst>
          </a:prstGeom>
          <a:noFill/>
          <a:ln w="38100" cmpd="sng">
            <a:solidFill>
              <a:srgbClr val="0070C0"/>
            </a:solidFill>
            <a:round/>
          </a:ln>
          <a:effectLst/>
        </p:spPr>
        <p:txBody>
          <a:bodyPr wrap="none" lIns="64808" tIns="32403" rIns="64808" bIns="32403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100" b="1" kern="0">
              <a:solidFill>
                <a:sysClr val="windowText" lastClr="000000">
                  <a:lumMod val="50000"/>
                </a:sys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02806" y="1612106"/>
            <a:ext cx="269200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纤毛 （在水中旋转前进）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402806" y="2717006"/>
            <a:ext cx="303728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表膜（吸氧气，排二氧化碳）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02806" y="3241120"/>
            <a:ext cx="2568179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口沟（食物进入）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食物泡（食物被消化）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胞肛（排出食物残渣）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62175" y="3893344"/>
            <a:ext cx="690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消化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3" name="矩形 8"/>
          <p:cNvSpPr>
            <a:spLocks noChangeArrowheads="1"/>
          </p:cNvSpPr>
          <p:nvPr/>
        </p:nvSpPr>
        <p:spPr bwMode="auto">
          <a:xfrm>
            <a:off x="2162175" y="1059656"/>
            <a:ext cx="690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62175" y="2164556"/>
            <a:ext cx="690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/>
      <p:bldP spid="3" grpId="0"/>
      <p:bldP spid="6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638425" y="3417015"/>
            <a:ext cx="343257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细胞核（大核、小核）进行分裂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5"/>
          <p:cNvSpPr/>
          <p:nvPr/>
        </p:nvSpPr>
        <p:spPr bwMode="auto">
          <a:xfrm>
            <a:off x="2630091" y="1507331"/>
            <a:ext cx="233363" cy="686991"/>
          </a:xfrm>
          <a:prstGeom prst="leftBrace">
            <a:avLst>
              <a:gd name="adj1" fmla="val 41667"/>
              <a:gd name="adj2" fmla="val 50000"/>
            </a:avLst>
          </a:prstGeom>
          <a:noFill/>
          <a:ln w="38100" cmpd="sng">
            <a:solidFill>
              <a:srgbClr val="0070C0"/>
            </a:solidFill>
            <a:round/>
          </a:ln>
          <a:effectLst/>
        </p:spPr>
        <p:txBody>
          <a:bodyPr wrap="none" lIns="64808" tIns="32403" rIns="64808" bIns="32403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100" b="1" kern="0">
              <a:solidFill>
                <a:sysClr val="windowText" lastClr="000000">
                  <a:lumMod val="50000"/>
                </a:sys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729865" y="4207431"/>
            <a:ext cx="34290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细胞是进行生命活动的基本单位。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045460" y="1262380"/>
            <a:ext cx="458533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收集管（收集体内多余的水分和废物）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伸缩泡（排除体内多余的水分和废物）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矩形 1"/>
          <p:cNvSpPr>
            <a:spLocks noChangeArrowheads="1"/>
          </p:cNvSpPr>
          <p:nvPr/>
        </p:nvSpPr>
        <p:spPr bwMode="auto">
          <a:xfrm>
            <a:off x="1922860" y="1677591"/>
            <a:ext cx="690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排泄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22860" y="3018235"/>
            <a:ext cx="690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生殖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  <p:bldP spid="14" grpId="0"/>
      <p:bldP spid="1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pic_181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29966" y="1596629"/>
            <a:ext cx="3143250" cy="24514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867" name="TextBox 12"/>
          <p:cNvSpPr txBox="1">
            <a:spLocks noChangeArrowheads="1"/>
          </p:cNvSpPr>
          <p:nvPr/>
        </p:nvSpPr>
        <p:spPr bwMode="auto">
          <a:xfrm>
            <a:off x="3626644" y="4307681"/>
            <a:ext cx="1154906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分裂生殖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868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8491" y="1909763"/>
            <a:ext cx="2600325" cy="1825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3228340" y="635000"/>
            <a:ext cx="320421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观察池塘水中的微小生物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963" name="组合 8"/>
          <p:cNvGrpSpPr/>
          <p:nvPr/>
        </p:nvGrpSpPr>
        <p:grpSpPr bwMode="auto">
          <a:xfrm>
            <a:off x="1499473" y="1124267"/>
            <a:ext cx="5562600" cy="3747272"/>
            <a:chOff x="474909" y="1498473"/>
            <a:chExt cx="7416824" cy="499673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/>
            <a:srcRect l="1958" t="2470" r="2333" b="6346"/>
            <a:stretch>
              <a:fillRect/>
            </a:stretch>
          </p:blipFill>
          <p:spPr>
            <a:xfrm>
              <a:off x="474909" y="1498473"/>
              <a:ext cx="7416824" cy="458821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40965" name="矩形 5"/>
            <p:cNvSpPr>
              <a:spLocks noChangeArrowheads="1"/>
            </p:cNvSpPr>
            <p:nvPr/>
          </p:nvSpPr>
          <p:spPr bwMode="auto">
            <a:xfrm>
              <a:off x="1147593" y="2746246"/>
              <a:ext cx="6663997" cy="4089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衣藻                    栅藻                     腔球藻             甲藻</a:t>
              </a:r>
              <a:endPara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6" name="矩形 6"/>
            <p:cNvSpPr>
              <a:spLocks noChangeArrowheads="1"/>
            </p:cNvSpPr>
            <p:nvPr/>
          </p:nvSpPr>
          <p:spPr bwMode="auto">
            <a:xfrm>
              <a:off x="1445587" y="4263479"/>
              <a:ext cx="6366003" cy="4089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丝藻                     原丝鼓藻          月牙藻           盘星藻</a:t>
              </a:r>
              <a:endPara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7" name="矩形 7"/>
            <p:cNvSpPr>
              <a:spLocks noChangeArrowheads="1"/>
            </p:cNvSpPr>
            <p:nvPr/>
          </p:nvSpPr>
          <p:spPr bwMode="auto">
            <a:xfrm>
              <a:off x="1176444" y="6086238"/>
              <a:ext cx="6635146" cy="4089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角星鼓藻              草履虫                喇叭虫              钟虫</a:t>
              </a:r>
              <a:endPara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2975610" y="797560"/>
            <a:ext cx="417957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细胞是生命活动的基本单位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7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29594" y="3003391"/>
            <a:ext cx="2143125" cy="1635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2236" y="1964135"/>
            <a:ext cx="3286125" cy="1850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261110" y="1665605"/>
            <a:ext cx="3131185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组成生物体的活细胞具有复杂的结构，能够表现出一定的生命活动。</a:t>
            </a:r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．单细胞生物不仅依靠一个细胞完成各种生命活动，也能对周围环境变化作出反应．__________（判断对错）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36508" y="2165668"/>
            <a:ext cx="34353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．下列不属于单细胞生物的是（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A．变形虫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B．草履虫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C．衣藻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D．病毒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4221480" y="1121410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51205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．下列对教材中“探究草履虫对刺激的反应”实验的相关说法，错误的是（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A．实验主要运用的科学探究方法是实验法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B．实验目的是说明细胞是生命活动的基本单位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C．该实验能够说明草履虫具有应激性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D．将实验动物换成“水蚤”，一样能达到实验目的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1439228" y="160972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696595" y="1116330"/>
            <a:ext cx="731710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．在“观察草履虫实验”中，从培养液的表层吸一滴培养液的原因是（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A．表层含氧量高，草履虫比较集中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B．表层营养丰富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C．草履虫有趋光性，分布在表层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D．草履虫身体轻，漂浮在表层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1082993" y="1607503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905510" y="1325880"/>
            <a:ext cx="645477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．草履虫的运动依靠（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A．细胞质的流动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B．食物泡的流动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C．纤毛的摆动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D．伸缩泡的收缩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3460750" y="132556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7230" y="873760"/>
            <a:ext cx="744410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一、显微镜的结构</a:t>
            </a:r>
            <a:endParaRPr lang="zh-CN" altLang="en-US" sz="2000" dirty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二、显微镜的使用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（一）取镜和安放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（二）对光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（三）低倍镜观察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（四）高倍镜观察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（五）整理和存放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三、基础知识和应用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四、其他常用研究工具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365760" y="3082925"/>
            <a:ext cx="71278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31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33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细胞的分裂和分化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细胞的分裂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细胞的分化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5590" y="916305"/>
            <a:ext cx="782002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如图是草履虫的结构图，请读图并完成后面的填空．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（1）草履虫生活在淡水中，靠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进行运动．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（2）草履虫通过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从水中获得氧气，并将产生的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二氧化碳排出体外．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（3）草履虫消化食物的结构是[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]（填序号）．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9470" y="1284605"/>
            <a:ext cx="9061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鞭毛</a:t>
            </a:r>
            <a:endParaRPr lang="zh-CN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23745" y="1652905"/>
            <a:ext cx="11912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表膜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79470" y="2387600"/>
            <a:ext cx="5372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72505" y="880110"/>
            <a:ext cx="1943100" cy="1914525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1、单细胞生物的结构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草履虫能对外界的刺激做出反应，___________有利刺激，避开有害刺激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4701540" y="1461770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趋向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664210" y="1143635"/>
            <a:ext cx="7380605" cy="2999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我国科学家屠呦呦获得2015年诺贝尔生理学或医学奖，她和团队研究的青蒿素是消灭疟原虫最有效的药物，疟原虫与下列哪种生物的结构最相近？（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A．艾滋病病毒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B．乳酸菌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C．草履虫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D．酵母菌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1691323" y="198913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558165" y="925195"/>
            <a:ext cx="763778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．如图是一玻片上相互连通的草履虫培养液，在A端加入冰块，草履虫将如何运动？（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A．从B到A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B．在A、B之间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C．不动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D．从A到B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2095818" y="1370013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07615" y="2099310"/>
            <a:ext cx="334264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4056380" y="2035175"/>
            <a:ext cx="3535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探究：单细胞生物的结构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4" name="Picture 4" descr="3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180" y="480696"/>
            <a:ext cx="3810000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123" name="文本框 2"/>
          <p:cNvSpPr/>
          <p:nvPr/>
        </p:nvSpPr>
        <p:spPr>
          <a:xfrm>
            <a:off x="1804115" y="906384"/>
            <a:ext cx="491934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1.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整个身体就是一个细胞，叫做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 </a:t>
            </a:r>
            <a:r>
              <a:rPr lang="zh-CN" altLang="en-US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 单细胞生物 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。</a:t>
            </a:r>
            <a:endParaRPr lang="zh-CN" altLang="en-US" u="sng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pic>
        <p:nvPicPr>
          <p:cNvPr id="5124" name="Picture 6" descr="pic_381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47813" y="1762125"/>
            <a:ext cx="611505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3"/>
          <p:cNvSpPr/>
          <p:nvPr/>
        </p:nvSpPr>
        <p:spPr>
          <a:xfrm>
            <a:off x="1709738" y="4083844"/>
            <a:ext cx="5845969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绝大多数生物由许多细胞构成，叫做</a:t>
            </a:r>
            <a:r>
              <a:rPr lang="zh-CN" altLang="en-US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多细胞生物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草履虫的运动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83768" y="987574"/>
            <a:ext cx="4268688" cy="3201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1864</Words>
  <Paragraphs>259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Broadway</vt:lpstr>
      <vt:lpstr>楷体</vt:lpstr>
      <vt:lpstr>经典繁仿黑</vt:lpstr>
      <vt:lpstr>Times New Roman</vt:lpstr>
      <vt:lpstr>Arial Unicode MS</vt:lpstr>
      <vt:lpstr>Calibri</vt:lpstr>
      <vt:lpstr>黑体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