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7" r:id="rId2"/>
    <p:sldId id="286" r:id="rId3"/>
    <p:sldId id="257" r:id="rId4"/>
    <p:sldId id="258" r:id="rId5"/>
    <p:sldId id="259" r:id="rId6"/>
    <p:sldId id="260" r:id="rId7"/>
    <p:sldId id="261" r:id="rId8"/>
    <p:sldId id="272" r:id="rId9"/>
    <p:sldId id="263" r:id="rId10"/>
    <p:sldId id="264" r:id="rId11"/>
    <p:sldId id="270" r:id="rId12"/>
    <p:sldId id="285" r:id="rId13"/>
    <p:sldId id="269" r:id="rId14"/>
    <p:sldId id="265" r:id="rId15"/>
    <p:sldId id="266" r:id="rId16"/>
    <p:sldId id="267" r:id="rId17"/>
    <p:sldId id="271" r:id="rId18"/>
    <p:sldId id="280" r:id="rId19"/>
    <p:sldId id="281" r:id="rId20"/>
    <p:sldId id="282" r:id="rId21"/>
  </p:sldIdLst>
  <p:sldSz cx="9144000" cy="6858000" type="screen4x3"/>
  <p:notesSz cx="7104063" cy="10234613"/>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09801"/>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varScale="1">
        <p:scale>
          <a:sx n="60" d="100"/>
          <a:sy n="60" d="100"/>
        </p:scale>
        <p:origin x="-78" y="-558"/>
      </p:cViewPr>
      <p:guideLst>
        <p:guide orient="horz" pos="2160"/>
        <p:guide pos="2880"/>
      </p:guideLst>
    </p:cSldViewPr>
  </p:slideViewPr>
  <p:notesTextViewPr>
    <p:cViewPr>
      <p:scale>
        <a:sx n="1" d="1"/>
        <a:sy n="1" d="1"/>
      </p:scale>
      <p:origin x="0" y="0"/>
    </p:cViewPr>
  </p:notesTextViewPr>
  <p:sorterViewPr>
    <p:cViewPr>
      <p:scale>
        <a:sx n="200" d="100"/>
        <a:sy n="200" d="100"/>
      </p:scale>
      <p:origin x="0" y="-2316"/>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57" y="1122396"/>
            <a:ext cx="6858340" cy="2387671"/>
          </a:xfrm>
        </p:spPr>
        <p:txBody>
          <a:bodyPr anchor="b"/>
          <a:lstStyle>
            <a:lvl1pPr algn="ctr">
              <a:defRPr sz="5995"/>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57" y="3602145"/>
            <a:ext cx="6858340" cy="1655811"/>
          </a:xfrm>
        </p:spPr>
        <p:txBody>
          <a:bodyPr/>
          <a:lstStyle>
            <a:lvl1pPr marL="0" indent="0" algn="ctr">
              <a:buNone/>
              <a:defRPr sz="2400"/>
            </a:lvl1pPr>
            <a:lvl2pPr marL="457200" indent="0" algn="ctr">
              <a:buNone/>
              <a:defRPr sz="1995"/>
            </a:lvl2pPr>
            <a:lvl3pPr marL="915035" indent="0" algn="ctr">
              <a:buNone/>
              <a:defRPr sz="1800"/>
            </a:lvl3pPr>
            <a:lvl4pPr marL="1371600" indent="0" algn="ctr">
              <a:buNone/>
              <a:defRPr sz="1600"/>
            </a:lvl4pPr>
            <a:lvl5pPr marL="1828800" indent="0" algn="ctr">
              <a:buNone/>
              <a:defRPr sz="1600"/>
            </a:lvl5pPr>
            <a:lvl6pPr marL="2286000" indent="0" algn="ctr">
              <a:buNone/>
              <a:defRPr sz="1600"/>
            </a:lvl6pPr>
            <a:lvl7pPr marL="2743835"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5A8EA077-6B19-42D2-A4F2-A56F4EF455D6}" type="datetimeFigureOut">
              <a:rPr lang="zh-CN" altLang="en-US"/>
              <a:pPr>
                <a:defRPr/>
              </a:pPr>
              <a:t>2017/12/10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C49F055-76AC-449B-B586-55DF4718DB78}"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5"/>
            <a:ext cx="7886700" cy="1325563"/>
          </a:xfrm>
        </p:spPr>
        <p:txBody>
          <a:bodyPr/>
          <a:lstStyle/>
          <a:p>
            <a:r>
              <a:rPr lang="zh-CN" altLang="en-US"/>
              <a:t>单击此处编辑母版标题样式</a:t>
            </a:r>
          </a:p>
        </p:txBody>
      </p:sp>
      <p:sp>
        <p:nvSpPr>
          <p:cNvPr id="3" name="内容占位符 2"/>
          <p:cNvSpPr>
            <a:spLocks noGrp="1"/>
          </p:cNvSpPr>
          <p:nvPr>
            <p:ph idx="1"/>
          </p:nvPr>
        </p:nvSpPr>
        <p:spPr>
          <a:xfrm>
            <a:off x="628650" y="1825625"/>
            <a:ext cx="78867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28650" y="6356350"/>
            <a:ext cx="2057400" cy="365125"/>
          </a:xfrm>
        </p:spPr>
        <p:txBody>
          <a:bodyPr/>
          <a:lstStyle>
            <a:lvl1pPr>
              <a:defRPr/>
            </a:lvl1pPr>
          </a:lstStyle>
          <a:p>
            <a:pPr>
              <a:defRPr/>
            </a:pPr>
            <a:fld id="{36A7393B-2F49-41DE-8DF1-093746716EEE}" type="datetimeFigureOut">
              <a:rPr lang="zh-CN" altLang="en-US"/>
              <a:pPr>
                <a:defRPr/>
              </a:pPr>
              <a:t>2017/12/10</a:t>
            </a:fld>
            <a:endParaRPr lang="zh-CN" altLang="en-US"/>
          </a:p>
        </p:txBody>
      </p:sp>
      <p:sp>
        <p:nvSpPr>
          <p:cNvPr id="5" name="页脚占位符 4"/>
          <p:cNvSpPr>
            <a:spLocks noGrp="1"/>
          </p:cNvSpPr>
          <p:nvPr>
            <p:ph type="ftr" sz="quarter" idx="11"/>
          </p:nvPr>
        </p:nvSpPr>
        <p:spPr>
          <a:xfrm>
            <a:off x="3028950" y="6356350"/>
            <a:ext cx="3086100" cy="365125"/>
          </a:xfrm>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a:xfrm>
            <a:off x="6457950" y="6356350"/>
            <a:ext cx="2057400" cy="365125"/>
          </a:xfrm>
        </p:spPr>
        <p:txBody>
          <a:bodyPr/>
          <a:lstStyle>
            <a:lvl1pPr>
              <a:defRPr/>
            </a:lvl1pPr>
          </a:lstStyle>
          <a:p>
            <a:pPr>
              <a:defRPr/>
            </a:pPr>
            <a:fld id="{5A8E3C86-1BC5-4C97-BE91-B980AD2260E9}"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918" y="1709789"/>
            <a:ext cx="7887091" cy="2852822"/>
          </a:xfrm>
        </p:spPr>
        <p:txBody>
          <a:bodyPr anchor="b"/>
          <a:lstStyle>
            <a:lvl1pPr>
              <a:defRPr sz="5995"/>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918" y="4589600"/>
            <a:ext cx="7887091" cy="1500232"/>
          </a:xfrm>
        </p:spPr>
        <p:txBody>
          <a:bodyPr/>
          <a:lstStyle>
            <a:lvl1pPr marL="0" indent="0">
              <a:buNone/>
              <a:defRPr sz="2400">
                <a:solidFill>
                  <a:schemeClr val="tx1">
                    <a:tint val="75000"/>
                  </a:schemeClr>
                </a:solidFill>
              </a:defRPr>
            </a:lvl1pPr>
            <a:lvl2pPr marL="457200" indent="0">
              <a:buNone/>
              <a:defRPr sz="1995">
                <a:solidFill>
                  <a:schemeClr val="tx1">
                    <a:tint val="75000"/>
                  </a:schemeClr>
                </a:solidFill>
              </a:defRPr>
            </a:lvl2pPr>
            <a:lvl3pPr marL="915035"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835"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AFAAD96A-5455-4BA5-9B2E-8BD9D43384EB}" type="datetimeFigureOut">
              <a:rPr lang="zh-CN" altLang="en-US"/>
              <a:pPr>
                <a:defRPr/>
              </a:pPr>
              <a:t>2017/12/10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3AB366E-A413-4C40-8FF7-9D2805754549}"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81" y="1825679"/>
            <a:ext cx="3886393" cy="435146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379" y="1825679"/>
            <a:ext cx="3886393" cy="435146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C9D8F0D5-219D-4320-A25E-431E6840F1B5}" type="datetimeFigureOut">
              <a:rPr lang="zh-CN" altLang="en-US"/>
              <a:pPr>
                <a:defRPr/>
              </a:pPr>
              <a:t>2017/12/10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5E55975-8C7E-4795-812D-3FC5DF1F4378}"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72" y="365136"/>
            <a:ext cx="7887091" cy="132560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125" y="1778491"/>
            <a:ext cx="3655362" cy="823937"/>
          </a:xfrm>
        </p:spPr>
        <p:txBody>
          <a:bodyPr anchor="ctr" anchorCtr="0"/>
          <a:lstStyle>
            <a:lvl1pPr marL="0" indent="0">
              <a:buNone/>
              <a:defRPr sz="2800"/>
            </a:lvl1pPr>
            <a:lvl2pPr marL="457200" indent="0">
              <a:buNone/>
              <a:defRPr sz="2400"/>
            </a:lvl2pPr>
            <a:lvl3pPr marL="915035" indent="0">
              <a:buNone/>
              <a:defRPr sz="1995"/>
            </a:lvl3pPr>
            <a:lvl4pPr marL="1371600" indent="0">
              <a:buNone/>
              <a:defRPr sz="1800"/>
            </a:lvl4pPr>
            <a:lvl5pPr marL="1828800" indent="0">
              <a:buNone/>
              <a:defRPr sz="1800"/>
            </a:lvl5pPr>
            <a:lvl6pPr marL="2286000" indent="0">
              <a:buNone/>
              <a:defRPr sz="1800"/>
            </a:lvl6pPr>
            <a:lvl7pPr marL="2743835"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890125" y="2665458"/>
            <a:ext cx="3655362" cy="352438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936" y="1778491"/>
            <a:ext cx="3673364" cy="823937"/>
          </a:xfrm>
        </p:spPr>
        <p:txBody>
          <a:bodyPr anchor="ctr" anchorCtr="0"/>
          <a:lstStyle>
            <a:lvl1pPr marL="0" indent="0">
              <a:buNone/>
              <a:defRPr sz="2800"/>
            </a:lvl1pPr>
            <a:lvl2pPr marL="457200" indent="0">
              <a:buNone/>
              <a:defRPr sz="2400"/>
            </a:lvl2pPr>
            <a:lvl3pPr marL="915035" indent="0">
              <a:buNone/>
              <a:defRPr sz="1995"/>
            </a:lvl3pPr>
            <a:lvl4pPr marL="1371600" indent="0">
              <a:buNone/>
              <a:defRPr sz="1800"/>
            </a:lvl4pPr>
            <a:lvl5pPr marL="1828800" indent="0">
              <a:buNone/>
              <a:defRPr sz="1800"/>
            </a:lvl5pPr>
            <a:lvl6pPr marL="2286000" indent="0">
              <a:buNone/>
              <a:defRPr sz="1800"/>
            </a:lvl6pPr>
            <a:lvl7pPr marL="2743835"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4692936" y="2665458"/>
            <a:ext cx="3673364" cy="352438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EB9C67AD-6471-4B12-93A2-3BD584FA8AB3}" type="datetimeFigureOut">
              <a:rPr lang="zh-CN" altLang="en-US"/>
              <a:pPr>
                <a:defRPr/>
              </a:pPr>
              <a:t>2017/12/10</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5692D801-709B-4B5B-B3BC-48CAA4ECCF35}"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52D89E9F-E9AD-4335-B3C7-C0207DAF4668}" type="datetimeFigureOut">
              <a:rPr lang="zh-CN" altLang="en-US"/>
              <a:pPr>
                <a:defRPr/>
              </a:pPr>
              <a:t>2017/12/10</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A7337608-AF7E-477F-AC0C-E2AA0A776135}"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60808691-851B-4AC2-AD3A-403342F08A6A}" type="datetimeFigureOut">
              <a:rPr lang="zh-CN" altLang="en-US"/>
              <a:pPr>
                <a:defRPr/>
              </a:pPr>
              <a:t>2017/12/10</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E6C7D465-F71C-4B0C-90F9-67909044EA86}"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72" y="457214"/>
            <a:ext cx="3124167" cy="1600248"/>
          </a:xfrm>
        </p:spPr>
        <p:txBody>
          <a:bodyPr anchor="b"/>
          <a:lstStyle>
            <a:lvl1pPr>
              <a:defRPr sz="3205"/>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584" y="457215"/>
            <a:ext cx="4629379" cy="5404011"/>
          </a:xfrm>
        </p:spPr>
        <p:txBody>
          <a:bodyPr/>
          <a:lstStyle>
            <a:lvl1pPr marL="0" indent="0">
              <a:buNone/>
              <a:defRPr sz="3205"/>
            </a:lvl1pPr>
            <a:lvl2pPr marL="457200" indent="0">
              <a:buNone/>
              <a:defRPr sz="2800"/>
            </a:lvl2pPr>
            <a:lvl3pPr marL="915035" indent="0">
              <a:buNone/>
              <a:defRPr sz="2400"/>
            </a:lvl3pPr>
            <a:lvl4pPr marL="1371600" indent="0">
              <a:buNone/>
              <a:defRPr sz="1995"/>
            </a:lvl4pPr>
            <a:lvl5pPr marL="1828800" indent="0">
              <a:buNone/>
              <a:defRPr sz="1995"/>
            </a:lvl5pPr>
            <a:lvl6pPr marL="2286000" indent="0">
              <a:buNone/>
              <a:defRPr sz="1995"/>
            </a:lvl6pPr>
            <a:lvl7pPr marL="2743835" indent="0">
              <a:buNone/>
              <a:defRPr sz="1995"/>
            </a:lvl7pPr>
            <a:lvl8pPr marL="3200400" indent="0">
              <a:buNone/>
              <a:defRPr sz="1995"/>
            </a:lvl8pPr>
            <a:lvl9pPr marL="3657600" indent="0">
              <a:buNone/>
              <a:defRPr sz="1995"/>
            </a:lvl9pPr>
          </a:lstStyle>
          <a:p>
            <a:pPr lvl="0"/>
            <a:endParaRPr lang="zh-CN" altLang="en-US" noProof="0"/>
          </a:p>
        </p:txBody>
      </p:sp>
      <p:sp>
        <p:nvSpPr>
          <p:cNvPr id="4" name="文本占位符 3"/>
          <p:cNvSpPr>
            <a:spLocks noGrp="1"/>
          </p:cNvSpPr>
          <p:nvPr>
            <p:ph type="body" sz="half" idx="2"/>
          </p:nvPr>
        </p:nvSpPr>
        <p:spPr>
          <a:xfrm>
            <a:off x="629872" y="2057461"/>
            <a:ext cx="3124167" cy="3811701"/>
          </a:xfrm>
        </p:spPr>
        <p:txBody>
          <a:bodyPr/>
          <a:lstStyle>
            <a:lvl1pPr marL="0" indent="0">
              <a:buNone/>
              <a:defRPr sz="1995"/>
            </a:lvl1pPr>
            <a:lvl2pPr marL="457200" indent="0">
              <a:buNone/>
              <a:defRPr sz="1800"/>
            </a:lvl2pPr>
            <a:lvl3pPr marL="915035" indent="0">
              <a:buNone/>
              <a:defRPr sz="1600"/>
            </a:lvl3pPr>
            <a:lvl4pPr marL="1371600" indent="0">
              <a:buNone/>
              <a:defRPr sz="1395"/>
            </a:lvl4pPr>
            <a:lvl5pPr marL="1828800" indent="0">
              <a:buNone/>
              <a:defRPr sz="1395"/>
            </a:lvl5pPr>
            <a:lvl6pPr marL="2286000" indent="0">
              <a:buNone/>
              <a:defRPr sz="1395"/>
            </a:lvl6pPr>
            <a:lvl7pPr marL="2743835" indent="0">
              <a:buNone/>
              <a:defRPr sz="1395"/>
            </a:lvl7pPr>
            <a:lvl8pPr marL="3200400" indent="0">
              <a:buNone/>
              <a:defRPr sz="1395"/>
            </a:lvl8pPr>
            <a:lvl9pPr marL="3657600" indent="0">
              <a:buNone/>
              <a:defRPr sz="1395"/>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5B79F9C6-53D1-4AD4-8C39-B5F7158A5D3C}" type="datetimeFigureOut">
              <a:rPr lang="zh-CN" altLang="en-US"/>
              <a:pPr>
                <a:defRPr/>
              </a:pPr>
              <a:t>2017/12/10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4AF540B-A7D5-4445-AA58-971FFB3C339E}"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999" y="365136"/>
            <a:ext cx="1971773" cy="581201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81" y="365136"/>
            <a:ext cx="5801013" cy="581201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9C52D6E-9C09-4066-BCFA-865C2E20DD91}" type="datetimeFigureOut">
              <a:rPr lang="zh-CN" altLang="en-US"/>
              <a:pPr>
                <a:defRPr/>
              </a:pPr>
              <a:t>2017/12/10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0FFD096-A107-4ECD-9622-FB3C17E1C860}"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81" y="365136"/>
            <a:ext cx="7887091" cy="581201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3"/>
          <p:cNvSpPr>
            <a:spLocks noGrp="1"/>
          </p:cNvSpPr>
          <p:nvPr>
            <p:ph type="dt" sz="half" idx="10"/>
          </p:nvPr>
        </p:nvSpPr>
        <p:spPr/>
        <p:txBody>
          <a:bodyPr/>
          <a:lstStyle>
            <a:lvl1pPr>
              <a:defRPr/>
            </a:lvl1pPr>
          </a:lstStyle>
          <a:p>
            <a:pPr>
              <a:defRPr/>
            </a:pPr>
            <a:fld id="{08028721-1D40-40C3-9574-393FCC69353E}" type="datetimeFigureOut">
              <a:rPr lang="zh-CN" altLang="en-US"/>
              <a:pPr>
                <a:defRPr/>
              </a:pPr>
              <a:t>2017/12/10</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5E591E27-EC17-466A-8329-F55D081E43C3}"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628650" y="365125"/>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64B782E9-8C0E-4C89-BBFC-BA94ABE2CD11}" type="datetimeFigureOut">
              <a:rPr lang="zh-CN" altLang="en-US"/>
              <a:pPr>
                <a:defRPr/>
              </a:pPr>
              <a:t>2017/12/10</a:t>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9E98F292-F589-4C04-9D6F-109840C0BD94}"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itchFamily="34" charset="0"/>
          <a:ea typeface="宋体" charset="-122"/>
        </a:defRPr>
      </a:lvl2pPr>
      <a:lvl3pPr algn="l" rtl="0" fontAlgn="base">
        <a:lnSpc>
          <a:spcPct val="90000"/>
        </a:lnSpc>
        <a:spcBef>
          <a:spcPct val="0"/>
        </a:spcBef>
        <a:spcAft>
          <a:spcPct val="0"/>
        </a:spcAft>
        <a:defRPr sz="4400">
          <a:solidFill>
            <a:schemeClr val="tx1"/>
          </a:solidFill>
          <a:latin typeface="Calibri Light" pitchFamily="34" charset="0"/>
          <a:ea typeface="宋体" charset="-122"/>
        </a:defRPr>
      </a:lvl3pPr>
      <a:lvl4pPr algn="l" rtl="0" fontAlgn="base">
        <a:lnSpc>
          <a:spcPct val="90000"/>
        </a:lnSpc>
        <a:spcBef>
          <a:spcPct val="0"/>
        </a:spcBef>
        <a:spcAft>
          <a:spcPct val="0"/>
        </a:spcAft>
        <a:defRPr sz="4400">
          <a:solidFill>
            <a:schemeClr val="tx1"/>
          </a:solidFill>
          <a:latin typeface="Calibri Light" pitchFamily="34" charset="0"/>
          <a:ea typeface="宋体" charset="-122"/>
        </a:defRPr>
      </a:lvl4pPr>
      <a:lvl5pPr algn="l" rtl="0" fontAlgn="base">
        <a:lnSpc>
          <a:spcPct val="90000"/>
        </a:lnSpc>
        <a:spcBef>
          <a:spcPct val="0"/>
        </a:spcBef>
        <a:spcAft>
          <a:spcPct val="0"/>
        </a:spcAft>
        <a:defRPr sz="4400">
          <a:solidFill>
            <a:schemeClr val="tx1"/>
          </a:solidFill>
          <a:latin typeface="Calibri Light" pitchFamily="34" charset="0"/>
          <a:ea typeface="宋体" charset="-122"/>
        </a:defRPr>
      </a:lvl5pPr>
      <a:lvl6pPr marL="457200" algn="l" rtl="0" fontAlgn="base">
        <a:lnSpc>
          <a:spcPct val="90000"/>
        </a:lnSpc>
        <a:spcBef>
          <a:spcPct val="0"/>
        </a:spcBef>
        <a:spcAft>
          <a:spcPct val="0"/>
        </a:spcAft>
        <a:defRPr sz="4400">
          <a:solidFill>
            <a:schemeClr val="tx1"/>
          </a:solidFill>
          <a:latin typeface="Calibri Light" pitchFamily="34" charset="0"/>
          <a:ea typeface="宋体" charset="-122"/>
        </a:defRPr>
      </a:lvl6pPr>
      <a:lvl7pPr marL="914400" algn="l" rtl="0" fontAlgn="base">
        <a:lnSpc>
          <a:spcPct val="90000"/>
        </a:lnSpc>
        <a:spcBef>
          <a:spcPct val="0"/>
        </a:spcBef>
        <a:spcAft>
          <a:spcPct val="0"/>
        </a:spcAft>
        <a:defRPr sz="4400">
          <a:solidFill>
            <a:schemeClr val="tx1"/>
          </a:solidFill>
          <a:latin typeface="Calibri Light" pitchFamily="34" charset="0"/>
          <a:ea typeface="宋体" charset="-122"/>
        </a:defRPr>
      </a:lvl7pPr>
      <a:lvl8pPr marL="1371600" algn="l" rtl="0" fontAlgn="base">
        <a:lnSpc>
          <a:spcPct val="90000"/>
        </a:lnSpc>
        <a:spcBef>
          <a:spcPct val="0"/>
        </a:spcBef>
        <a:spcAft>
          <a:spcPct val="0"/>
        </a:spcAft>
        <a:defRPr sz="4400">
          <a:solidFill>
            <a:schemeClr val="tx1"/>
          </a:solidFill>
          <a:latin typeface="Calibri Light" pitchFamily="34" charset="0"/>
          <a:ea typeface="宋体" charset="-122"/>
        </a:defRPr>
      </a:lvl8pPr>
      <a:lvl9pPr marL="1828800" algn="l" rtl="0" fontAlgn="base">
        <a:lnSpc>
          <a:spcPct val="90000"/>
        </a:lnSpc>
        <a:spcBef>
          <a:spcPct val="0"/>
        </a:spcBef>
        <a:spcAft>
          <a:spcPct val="0"/>
        </a:spcAft>
        <a:defRPr sz="4400">
          <a:solidFill>
            <a:schemeClr val="tx1"/>
          </a:solidFill>
          <a:latin typeface="Calibri Light" pitchFamily="34" charset="0"/>
          <a:ea typeface="宋体" charset="-122"/>
        </a:defRPr>
      </a:lvl9pPr>
    </p:titleStyle>
    <p:bodyStyle>
      <a:lvl1pPr marL="228600" indent="-227013"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4213" indent="-227013"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7013" algn="l" rtl="0" fontAlgn="base">
        <a:lnSpc>
          <a:spcPct val="90000"/>
        </a:lnSpc>
        <a:spcBef>
          <a:spcPts val="500"/>
        </a:spcBef>
        <a:spcAft>
          <a:spcPct val="0"/>
        </a:spcAft>
        <a:buFont typeface="Arial" charset="0"/>
        <a:buChar char="•"/>
        <a:defRPr sz="1900" kern="1200">
          <a:solidFill>
            <a:schemeClr val="tx1"/>
          </a:solidFill>
          <a:latin typeface="+mn-lt"/>
          <a:ea typeface="+mn-ea"/>
          <a:cs typeface="+mn-cs"/>
        </a:defRPr>
      </a:lvl3pPr>
      <a:lvl4pPr marL="1600200" indent="-227013"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7013"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5235" indent="-227330" algn="l" defTabSz="91503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7330" algn="l" defTabSz="91503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7330" algn="l" defTabSz="91503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7330" algn="l" defTabSz="91503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5035" rtl="0" eaLnBrk="1" latinLnBrk="0" hangingPunct="1">
        <a:defRPr sz="1800" kern="1200">
          <a:solidFill>
            <a:schemeClr val="tx1"/>
          </a:solidFill>
          <a:latin typeface="+mn-lt"/>
          <a:ea typeface="+mn-ea"/>
          <a:cs typeface="+mn-cs"/>
        </a:defRPr>
      </a:lvl1pPr>
      <a:lvl2pPr marL="457200" algn="l" defTabSz="915035" rtl="0" eaLnBrk="1" latinLnBrk="0" hangingPunct="1">
        <a:defRPr sz="1800" kern="1200">
          <a:solidFill>
            <a:schemeClr val="tx1"/>
          </a:solidFill>
          <a:latin typeface="+mn-lt"/>
          <a:ea typeface="+mn-ea"/>
          <a:cs typeface="+mn-cs"/>
        </a:defRPr>
      </a:lvl2pPr>
      <a:lvl3pPr marL="915035" algn="l" defTabSz="915035" rtl="0" eaLnBrk="1" latinLnBrk="0" hangingPunct="1">
        <a:defRPr sz="1800" kern="1200">
          <a:solidFill>
            <a:schemeClr val="tx1"/>
          </a:solidFill>
          <a:latin typeface="+mn-lt"/>
          <a:ea typeface="+mn-ea"/>
          <a:cs typeface="+mn-cs"/>
        </a:defRPr>
      </a:lvl3pPr>
      <a:lvl4pPr marL="1371600" algn="l" defTabSz="915035" rtl="0" eaLnBrk="1" latinLnBrk="0" hangingPunct="1">
        <a:defRPr sz="1800" kern="1200">
          <a:solidFill>
            <a:schemeClr val="tx1"/>
          </a:solidFill>
          <a:latin typeface="+mn-lt"/>
          <a:ea typeface="+mn-ea"/>
          <a:cs typeface="+mn-cs"/>
        </a:defRPr>
      </a:lvl4pPr>
      <a:lvl5pPr marL="1828800" algn="l" defTabSz="915035" rtl="0" eaLnBrk="1" latinLnBrk="0" hangingPunct="1">
        <a:defRPr sz="1800" kern="1200">
          <a:solidFill>
            <a:schemeClr val="tx1"/>
          </a:solidFill>
          <a:latin typeface="+mn-lt"/>
          <a:ea typeface="+mn-ea"/>
          <a:cs typeface="+mn-cs"/>
        </a:defRPr>
      </a:lvl5pPr>
      <a:lvl6pPr marL="2286000" algn="l" defTabSz="915035" rtl="0" eaLnBrk="1" latinLnBrk="0" hangingPunct="1">
        <a:defRPr sz="1800" kern="1200">
          <a:solidFill>
            <a:schemeClr val="tx1"/>
          </a:solidFill>
          <a:latin typeface="+mn-lt"/>
          <a:ea typeface="+mn-ea"/>
          <a:cs typeface="+mn-cs"/>
        </a:defRPr>
      </a:lvl6pPr>
      <a:lvl7pPr marL="2743835" algn="l" defTabSz="915035" rtl="0" eaLnBrk="1" latinLnBrk="0" hangingPunct="1">
        <a:defRPr sz="1800" kern="1200">
          <a:solidFill>
            <a:schemeClr val="tx1"/>
          </a:solidFill>
          <a:latin typeface="+mn-lt"/>
          <a:ea typeface="+mn-ea"/>
          <a:cs typeface="+mn-cs"/>
        </a:defRPr>
      </a:lvl7pPr>
      <a:lvl8pPr marL="3200400" algn="l" defTabSz="915035" rtl="0" eaLnBrk="1" latinLnBrk="0" hangingPunct="1">
        <a:defRPr sz="1800" kern="1200">
          <a:solidFill>
            <a:schemeClr val="tx1"/>
          </a:solidFill>
          <a:latin typeface="+mn-lt"/>
          <a:ea typeface="+mn-ea"/>
          <a:cs typeface="+mn-cs"/>
        </a:defRPr>
      </a:lvl8pPr>
      <a:lvl9pPr marL="3657600" algn="l" defTabSz="91503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image" Target="../media/image20.gif"/><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6.xml"/><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gif"/><Relationship Id="rId1" Type="http://schemas.openxmlformats.org/officeDocument/2006/relationships/slideLayout" Target="../slideLayouts/slideLayout6.xml"/><Relationship Id="rId5" Type="http://schemas.openxmlformats.org/officeDocument/2006/relationships/image" Target="../media/image10.png"/><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image" Target="../media/image11.gif"/><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emf"/><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p:cNvSpPr>
          <p:nvPr>
            <p:ph type="title"/>
          </p:nvPr>
        </p:nvSpPr>
        <p:spPr/>
        <p:txBody>
          <a:bodyPr/>
          <a:lstStyle/>
          <a:p>
            <a:endParaRPr lang="zh-CN" altLang="en-US" smtClean="0"/>
          </a:p>
        </p:txBody>
      </p:sp>
      <p:sp>
        <p:nvSpPr>
          <p:cNvPr id="49155" name="Rectangle 3"/>
          <p:cNvSpPr>
            <a:spLocks noGrp="1"/>
          </p:cNvSpPr>
          <p:nvPr>
            <p:ph type="body" idx="1"/>
          </p:nvPr>
        </p:nvSpPr>
        <p:spPr bwMode="auto">
          <a:noFill/>
        </p:spPr>
        <p:txBody>
          <a:bodyPr wrap="square" numCol="1" anchor="t" anchorCtr="0" compatLnSpc="1">
            <a:prstTxWarp prst="textNoShape">
              <a:avLst/>
            </a:prstTxWarp>
          </a:bodyPr>
          <a:lstStyle/>
          <a:p>
            <a:pPr>
              <a:lnSpc>
                <a:spcPct val="100000"/>
              </a:lnSpc>
              <a:spcBef>
                <a:spcPct val="0"/>
              </a:spcBef>
              <a:buFont typeface="Arial" charset="0"/>
              <a:buNone/>
            </a:pPr>
            <a:r>
              <a:rPr lang="zh-CN" altLang="en-US" b="1" smtClean="0">
                <a:effectLst>
                  <a:outerShdw blurRad="38100" dist="38100" dir="2700000" algn="tl">
                    <a:srgbClr val="C0C0C0"/>
                  </a:outerShdw>
                </a:effectLst>
                <a:sym typeface="微软雅黑" pitchFamily="34" charset="-122"/>
              </a:rPr>
              <a:t>细胞的结构和功能</a:t>
            </a:r>
          </a:p>
          <a:p>
            <a:endParaRPr lang="zh-CN" altLang="en-US" smtClean="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4" descr="CAOLVCHONG"/>
          <p:cNvPicPr>
            <a:picLocks noChangeAspect="1" noChangeArrowheads="1"/>
          </p:cNvPicPr>
          <p:nvPr/>
        </p:nvPicPr>
        <p:blipFill>
          <a:blip r:embed="rId2"/>
          <a:srcRect/>
          <a:stretch>
            <a:fillRect/>
          </a:stretch>
        </p:blipFill>
        <p:spPr bwMode="auto">
          <a:xfrm>
            <a:off x="3487738" y="1612900"/>
            <a:ext cx="2376487" cy="4730750"/>
          </a:xfrm>
          <a:prstGeom prst="rect">
            <a:avLst/>
          </a:prstGeom>
          <a:noFill/>
          <a:ln w="9525">
            <a:noFill/>
            <a:miter lim="800000"/>
            <a:headEnd/>
            <a:tailEnd/>
          </a:ln>
        </p:spPr>
      </p:pic>
      <p:sp>
        <p:nvSpPr>
          <p:cNvPr id="33795" name="Text Box 5"/>
          <p:cNvSpPr txBox="1">
            <a:spLocks noChangeArrowheads="1"/>
          </p:cNvSpPr>
          <p:nvPr/>
        </p:nvSpPr>
        <p:spPr bwMode="auto">
          <a:xfrm>
            <a:off x="649288" y="1438275"/>
            <a:ext cx="2384425" cy="461963"/>
          </a:xfrm>
          <a:prstGeom prst="rect">
            <a:avLst/>
          </a:prstGeom>
          <a:noFill/>
          <a:ln w="9525">
            <a:noFill/>
            <a:miter lim="800000"/>
            <a:headEnd/>
            <a:tailEnd/>
          </a:ln>
        </p:spPr>
        <p:txBody>
          <a:bodyPr>
            <a:spAutoFit/>
          </a:bodyPr>
          <a:lstStyle/>
          <a:p>
            <a:pPr algn="ctr"/>
            <a:r>
              <a:rPr lang="zh-CN" altLang="en-US" sz="2400" b="1" smtClean="0">
                <a:solidFill>
                  <a:srgbClr val="002060"/>
                </a:solidFill>
                <a:latin typeface="微软雅黑" pitchFamily="34" charset="-122"/>
                <a:ea typeface="微软雅黑" pitchFamily="34" charset="-122"/>
              </a:rPr>
              <a:t>草履虫形态结构</a:t>
            </a:r>
            <a:endParaRPr lang="zh-CN" altLang="en-US" sz="2400" b="1">
              <a:solidFill>
                <a:srgbClr val="002060"/>
              </a:solidFill>
              <a:latin typeface="微软雅黑" pitchFamily="34" charset="-122"/>
              <a:ea typeface="微软雅黑" pitchFamily="34" charset="-122"/>
            </a:endParaRPr>
          </a:p>
        </p:txBody>
      </p:sp>
      <p:sp>
        <p:nvSpPr>
          <p:cNvPr id="15" name="Line 6"/>
          <p:cNvSpPr>
            <a:spLocks noChangeShapeType="1"/>
          </p:cNvSpPr>
          <p:nvPr/>
        </p:nvSpPr>
        <p:spPr bwMode="auto">
          <a:xfrm>
            <a:off x="5394325" y="2216150"/>
            <a:ext cx="1382713" cy="0"/>
          </a:xfrm>
          <a:prstGeom prst="line">
            <a:avLst/>
          </a:prstGeom>
          <a:noFill/>
          <a:ln w="28575">
            <a:solidFill>
              <a:srgbClr val="3333FF"/>
            </a:solidFill>
            <a:miter lim="800000"/>
            <a:headEnd/>
            <a:tailEnd/>
          </a:ln>
        </p:spPr>
        <p:txBody>
          <a:bodyPr wrap="none"/>
          <a:lstStyle/>
          <a:p>
            <a:endParaRPr lang="zh-CN" altLang="en-US"/>
          </a:p>
        </p:txBody>
      </p:sp>
      <p:sp>
        <p:nvSpPr>
          <p:cNvPr id="16" name="Line 7"/>
          <p:cNvSpPr>
            <a:spLocks noChangeShapeType="1"/>
          </p:cNvSpPr>
          <p:nvPr/>
        </p:nvSpPr>
        <p:spPr bwMode="auto">
          <a:xfrm>
            <a:off x="5251450" y="2865438"/>
            <a:ext cx="1584325" cy="0"/>
          </a:xfrm>
          <a:prstGeom prst="line">
            <a:avLst/>
          </a:prstGeom>
          <a:noFill/>
          <a:ln w="28575">
            <a:solidFill>
              <a:srgbClr val="3333FF"/>
            </a:solidFill>
            <a:miter lim="800000"/>
            <a:headEnd/>
            <a:tailEnd/>
          </a:ln>
        </p:spPr>
        <p:txBody>
          <a:bodyPr wrap="none"/>
          <a:lstStyle/>
          <a:p>
            <a:endParaRPr lang="zh-CN" altLang="en-US"/>
          </a:p>
        </p:txBody>
      </p:sp>
      <p:sp>
        <p:nvSpPr>
          <p:cNvPr id="17" name="Line 8"/>
          <p:cNvSpPr>
            <a:spLocks noChangeShapeType="1"/>
          </p:cNvSpPr>
          <p:nvPr/>
        </p:nvSpPr>
        <p:spPr bwMode="auto">
          <a:xfrm flipV="1">
            <a:off x="5216525" y="3416300"/>
            <a:ext cx="1560513" cy="155575"/>
          </a:xfrm>
          <a:prstGeom prst="line">
            <a:avLst/>
          </a:prstGeom>
          <a:noFill/>
          <a:ln w="28575">
            <a:solidFill>
              <a:srgbClr val="3333FF"/>
            </a:solidFill>
            <a:miter lim="800000"/>
            <a:headEnd/>
            <a:tailEnd/>
          </a:ln>
        </p:spPr>
        <p:txBody>
          <a:bodyPr wrap="none"/>
          <a:lstStyle/>
          <a:p>
            <a:endParaRPr lang="zh-CN" altLang="en-US"/>
          </a:p>
        </p:txBody>
      </p:sp>
      <p:sp>
        <p:nvSpPr>
          <p:cNvPr id="18" name="Line 9"/>
          <p:cNvSpPr>
            <a:spLocks noChangeShapeType="1"/>
          </p:cNvSpPr>
          <p:nvPr/>
        </p:nvSpPr>
        <p:spPr bwMode="auto">
          <a:xfrm>
            <a:off x="4711700" y="3978275"/>
            <a:ext cx="1908175" cy="146050"/>
          </a:xfrm>
          <a:prstGeom prst="line">
            <a:avLst/>
          </a:prstGeom>
          <a:noFill/>
          <a:ln w="28575">
            <a:solidFill>
              <a:srgbClr val="3333FF"/>
            </a:solidFill>
            <a:miter lim="800000"/>
            <a:headEnd/>
            <a:tailEnd/>
          </a:ln>
        </p:spPr>
        <p:txBody>
          <a:bodyPr wrap="none"/>
          <a:lstStyle/>
          <a:p>
            <a:endParaRPr lang="zh-CN" altLang="en-US"/>
          </a:p>
        </p:txBody>
      </p:sp>
      <p:sp>
        <p:nvSpPr>
          <p:cNvPr id="25" name="Line 10"/>
          <p:cNvSpPr>
            <a:spLocks noChangeShapeType="1"/>
          </p:cNvSpPr>
          <p:nvPr/>
        </p:nvSpPr>
        <p:spPr bwMode="auto">
          <a:xfrm flipV="1">
            <a:off x="4424363" y="4124325"/>
            <a:ext cx="2195512" cy="0"/>
          </a:xfrm>
          <a:prstGeom prst="line">
            <a:avLst/>
          </a:prstGeom>
          <a:noFill/>
          <a:ln w="28575">
            <a:solidFill>
              <a:srgbClr val="3333FF"/>
            </a:solidFill>
            <a:miter lim="800000"/>
            <a:headEnd/>
            <a:tailEnd/>
          </a:ln>
        </p:spPr>
        <p:txBody>
          <a:bodyPr wrap="none"/>
          <a:lstStyle/>
          <a:p>
            <a:endParaRPr lang="zh-CN" altLang="en-US"/>
          </a:p>
        </p:txBody>
      </p:sp>
      <p:sp>
        <p:nvSpPr>
          <p:cNvPr id="27" name="Line 12"/>
          <p:cNvSpPr>
            <a:spLocks noChangeShapeType="1"/>
          </p:cNvSpPr>
          <p:nvPr/>
        </p:nvSpPr>
        <p:spPr bwMode="auto">
          <a:xfrm>
            <a:off x="5251450" y="4765675"/>
            <a:ext cx="1584325" cy="14288"/>
          </a:xfrm>
          <a:prstGeom prst="line">
            <a:avLst/>
          </a:prstGeom>
          <a:noFill/>
          <a:ln w="28575">
            <a:solidFill>
              <a:srgbClr val="3333FF"/>
            </a:solidFill>
            <a:miter lim="800000"/>
            <a:headEnd/>
            <a:tailEnd/>
          </a:ln>
        </p:spPr>
        <p:txBody>
          <a:bodyPr wrap="none"/>
          <a:lstStyle/>
          <a:p>
            <a:endParaRPr lang="zh-CN" altLang="en-US"/>
          </a:p>
        </p:txBody>
      </p:sp>
      <p:sp>
        <p:nvSpPr>
          <p:cNvPr id="28" name="Line 13"/>
          <p:cNvSpPr>
            <a:spLocks noChangeShapeType="1"/>
          </p:cNvSpPr>
          <p:nvPr/>
        </p:nvSpPr>
        <p:spPr bwMode="auto">
          <a:xfrm>
            <a:off x="5503863" y="5140325"/>
            <a:ext cx="1273175" cy="115888"/>
          </a:xfrm>
          <a:prstGeom prst="line">
            <a:avLst/>
          </a:prstGeom>
          <a:noFill/>
          <a:ln w="28575">
            <a:solidFill>
              <a:srgbClr val="3333FF"/>
            </a:solidFill>
            <a:miter lim="800000"/>
            <a:headEnd/>
            <a:tailEnd/>
          </a:ln>
        </p:spPr>
        <p:txBody>
          <a:bodyPr wrap="none"/>
          <a:lstStyle/>
          <a:p>
            <a:endParaRPr lang="zh-CN" altLang="en-US"/>
          </a:p>
        </p:txBody>
      </p:sp>
      <p:sp>
        <p:nvSpPr>
          <p:cNvPr id="29" name="Line 14"/>
          <p:cNvSpPr>
            <a:spLocks noChangeShapeType="1"/>
          </p:cNvSpPr>
          <p:nvPr/>
        </p:nvSpPr>
        <p:spPr bwMode="auto">
          <a:xfrm>
            <a:off x="5165725" y="5484813"/>
            <a:ext cx="1611313" cy="366712"/>
          </a:xfrm>
          <a:prstGeom prst="line">
            <a:avLst/>
          </a:prstGeom>
          <a:noFill/>
          <a:ln w="28575">
            <a:solidFill>
              <a:srgbClr val="3333FF"/>
            </a:solidFill>
            <a:miter lim="800000"/>
            <a:headEnd/>
            <a:tailEnd/>
          </a:ln>
        </p:spPr>
        <p:txBody>
          <a:bodyPr wrap="none"/>
          <a:lstStyle/>
          <a:p>
            <a:endParaRPr lang="zh-CN" altLang="en-US"/>
          </a:p>
        </p:txBody>
      </p:sp>
      <p:sp>
        <p:nvSpPr>
          <p:cNvPr id="37" name="Text Box 24"/>
          <p:cNvSpPr txBox="1">
            <a:spLocks noChangeArrowheads="1"/>
          </p:cNvSpPr>
          <p:nvPr/>
        </p:nvSpPr>
        <p:spPr bwMode="auto">
          <a:xfrm>
            <a:off x="6750050" y="1985963"/>
            <a:ext cx="996950" cy="460375"/>
          </a:xfrm>
          <a:prstGeom prst="rect">
            <a:avLst/>
          </a:prstGeom>
          <a:noFill/>
          <a:ln w="9525">
            <a:noFill/>
            <a:miter lim="800000"/>
            <a:headEnd/>
            <a:tailEnd/>
          </a:ln>
        </p:spPr>
        <p:txBody>
          <a:bodyPr>
            <a:spAutoFit/>
          </a:bodyPr>
          <a:lstStyle/>
          <a:p>
            <a:r>
              <a:rPr lang="zh-CN" altLang="en-US" sz="2400" b="1" smtClean="0">
                <a:latin typeface="微软雅黑" pitchFamily="34" charset="-122"/>
                <a:ea typeface="微软雅黑" pitchFamily="34" charset="-122"/>
              </a:rPr>
              <a:t>纤毛</a:t>
            </a:r>
            <a:endParaRPr lang="zh-CN" altLang="en-US" sz="2400" b="1">
              <a:latin typeface="微软雅黑" pitchFamily="34" charset="-122"/>
              <a:ea typeface="微软雅黑" pitchFamily="34" charset="-122"/>
            </a:endParaRPr>
          </a:p>
        </p:txBody>
      </p:sp>
      <p:sp>
        <p:nvSpPr>
          <p:cNvPr id="38" name="Text Box 25"/>
          <p:cNvSpPr txBox="1">
            <a:spLocks noChangeArrowheads="1"/>
          </p:cNvSpPr>
          <p:nvPr/>
        </p:nvSpPr>
        <p:spPr bwMode="auto">
          <a:xfrm>
            <a:off x="6750050" y="2647950"/>
            <a:ext cx="1112838" cy="461963"/>
          </a:xfrm>
          <a:prstGeom prst="rect">
            <a:avLst/>
          </a:prstGeom>
          <a:noFill/>
          <a:ln w="9525">
            <a:noFill/>
            <a:miter lim="800000"/>
            <a:headEnd/>
            <a:tailEnd/>
          </a:ln>
        </p:spPr>
        <p:txBody>
          <a:bodyPr>
            <a:spAutoFit/>
          </a:bodyPr>
          <a:lstStyle/>
          <a:p>
            <a:r>
              <a:rPr lang="zh-CN" altLang="en-US" sz="2400" b="1" smtClean="0">
                <a:latin typeface="微软雅黑" pitchFamily="34" charset="-122"/>
                <a:ea typeface="微软雅黑" pitchFamily="34" charset="-122"/>
              </a:rPr>
              <a:t>表膜</a:t>
            </a:r>
            <a:endParaRPr lang="zh-CN" altLang="en-US" sz="2400" b="1">
              <a:latin typeface="微软雅黑" pitchFamily="34" charset="-122"/>
              <a:ea typeface="微软雅黑" pitchFamily="34" charset="-122"/>
            </a:endParaRPr>
          </a:p>
        </p:txBody>
      </p:sp>
      <p:sp>
        <p:nvSpPr>
          <p:cNvPr id="39" name="Text Box 26"/>
          <p:cNvSpPr txBox="1">
            <a:spLocks noChangeArrowheads="1"/>
          </p:cNvSpPr>
          <p:nvPr/>
        </p:nvSpPr>
        <p:spPr bwMode="auto">
          <a:xfrm>
            <a:off x="6750050" y="3186113"/>
            <a:ext cx="1027113" cy="461962"/>
          </a:xfrm>
          <a:prstGeom prst="rect">
            <a:avLst/>
          </a:prstGeom>
          <a:noFill/>
          <a:ln w="9525">
            <a:noFill/>
            <a:miter lim="800000"/>
            <a:headEnd/>
            <a:tailEnd/>
          </a:ln>
        </p:spPr>
        <p:txBody>
          <a:bodyPr>
            <a:spAutoFit/>
          </a:bodyPr>
          <a:lstStyle/>
          <a:p>
            <a:r>
              <a:rPr lang="zh-CN" altLang="en-US" sz="2400" b="1" smtClean="0">
                <a:latin typeface="微软雅黑" pitchFamily="34" charset="-122"/>
                <a:ea typeface="微软雅黑" pitchFamily="34" charset="-122"/>
              </a:rPr>
              <a:t>口沟</a:t>
            </a:r>
            <a:endParaRPr lang="en-US" altLang="zh-CN" sz="2400" b="1">
              <a:latin typeface="微软雅黑" pitchFamily="34" charset="-122"/>
              <a:ea typeface="微软雅黑" pitchFamily="34" charset="-122"/>
            </a:endParaRPr>
          </a:p>
        </p:txBody>
      </p:sp>
      <p:sp>
        <p:nvSpPr>
          <p:cNvPr id="40" name="Text Box 27"/>
          <p:cNvSpPr txBox="1">
            <a:spLocks noChangeArrowheads="1"/>
          </p:cNvSpPr>
          <p:nvPr/>
        </p:nvSpPr>
        <p:spPr bwMode="auto">
          <a:xfrm>
            <a:off x="6750050" y="3821113"/>
            <a:ext cx="1357313" cy="461962"/>
          </a:xfrm>
          <a:prstGeom prst="rect">
            <a:avLst/>
          </a:prstGeom>
          <a:noFill/>
          <a:ln w="9525">
            <a:noFill/>
            <a:miter lim="800000"/>
            <a:headEnd/>
            <a:tailEnd/>
          </a:ln>
        </p:spPr>
        <p:txBody>
          <a:bodyPr>
            <a:spAutoFit/>
          </a:bodyPr>
          <a:lstStyle/>
          <a:p>
            <a:r>
              <a:rPr lang="zh-CN" altLang="en-US" sz="2400" b="1" smtClean="0">
                <a:latin typeface="微软雅黑" pitchFamily="34" charset="-122"/>
                <a:ea typeface="微软雅黑" pitchFamily="34" charset="-122"/>
              </a:rPr>
              <a:t>细胞核</a:t>
            </a:r>
            <a:endParaRPr lang="zh-CN" altLang="en-US" sz="2400" b="1">
              <a:latin typeface="微软雅黑" pitchFamily="34" charset="-122"/>
              <a:ea typeface="微软雅黑" pitchFamily="34" charset="-122"/>
            </a:endParaRPr>
          </a:p>
        </p:txBody>
      </p:sp>
      <p:sp>
        <p:nvSpPr>
          <p:cNvPr id="41" name="Text Box 28"/>
          <p:cNvSpPr txBox="1">
            <a:spLocks noChangeArrowheads="1"/>
          </p:cNvSpPr>
          <p:nvPr/>
        </p:nvSpPr>
        <p:spPr bwMode="auto">
          <a:xfrm>
            <a:off x="6750050" y="4535488"/>
            <a:ext cx="1287463" cy="460375"/>
          </a:xfrm>
          <a:prstGeom prst="rect">
            <a:avLst/>
          </a:prstGeom>
          <a:noFill/>
          <a:ln w="9525">
            <a:noFill/>
            <a:miter lim="800000"/>
            <a:headEnd/>
            <a:tailEnd/>
          </a:ln>
        </p:spPr>
        <p:txBody>
          <a:bodyPr>
            <a:spAutoFit/>
          </a:bodyPr>
          <a:lstStyle/>
          <a:p>
            <a:r>
              <a:rPr lang="zh-CN" altLang="en-US" sz="2400" b="1" smtClean="0">
                <a:latin typeface="微软雅黑" pitchFamily="34" charset="-122"/>
                <a:ea typeface="微软雅黑" pitchFamily="34" charset="-122"/>
              </a:rPr>
              <a:t>食物泡</a:t>
            </a:r>
            <a:endParaRPr lang="zh-CN" altLang="en-US" sz="2400" b="1">
              <a:latin typeface="微软雅黑" pitchFamily="34" charset="-122"/>
              <a:ea typeface="微软雅黑" pitchFamily="34" charset="-122"/>
            </a:endParaRPr>
          </a:p>
        </p:txBody>
      </p:sp>
      <p:sp>
        <p:nvSpPr>
          <p:cNvPr id="42" name="Text Box 29"/>
          <p:cNvSpPr txBox="1">
            <a:spLocks noChangeArrowheads="1"/>
          </p:cNvSpPr>
          <p:nvPr/>
        </p:nvSpPr>
        <p:spPr bwMode="auto">
          <a:xfrm>
            <a:off x="6750050" y="5024438"/>
            <a:ext cx="1008063" cy="461962"/>
          </a:xfrm>
          <a:prstGeom prst="rect">
            <a:avLst/>
          </a:prstGeom>
          <a:noFill/>
          <a:ln w="9525">
            <a:noFill/>
            <a:miter lim="800000"/>
            <a:headEnd/>
            <a:tailEnd/>
          </a:ln>
        </p:spPr>
        <p:txBody>
          <a:bodyPr>
            <a:spAutoFit/>
          </a:bodyPr>
          <a:lstStyle/>
          <a:p>
            <a:r>
              <a:rPr lang="zh-CN" altLang="en-US" sz="2400" b="1" smtClean="0">
                <a:latin typeface="微软雅黑" pitchFamily="34" charset="-122"/>
                <a:ea typeface="微软雅黑" pitchFamily="34" charset="-122"/>
              </a:rPr>
              <a:t>胞肛</a:t>
            </a:r>
            <a:endParaRPr lang="en-US" altLang="zh-CN" sz="2400" b="1">
              <a:latin typeface="微软雅黑" pitchFamily="34" charset="-122"/>
              <a:ea typeface="微软雅黑" pitchFamily="34" charset="-122"/>
            </a:endParaRPr>
          </a:p>
        </p:txBody>
      </p:sp>
      <p:sp>
        <p:nvSpPr>
          <p:cNvPr id="43" name="Text Box 30"/>
          <p:cNvSpPr txBox="1">
            <a:spLocks noChangeArrowheads="1"/>
          </p:cNvSpPr>
          <p:nvPr/>
        </p:nvSpPr>
        <p:spPr bwMode="auto">
          <a:xfrm>
            <a:off x="6750050" y="5621338"/>
            <a:ext cx="1287463" cy="461962"/>
          </a:xfrm>
          <a:prstGeom prst="rect">
            <a:avLst/>
          </a:prstGeom>
          <a:noFill/>
          <a:ln w="9525">
            <a:noFill/>
            <a:miter lim="800000"/>
            <a:headEnd/>
            <a:tailEnd/>
          </a:ln>
        </p:spPr>
        <p:txBody>
          <a:bodyPr>
            <a:spAutoFit/>
          </a:bodyPr>
          <a:lstStyle/>
          <a:p>
            <a:r>
              <a:rPr lang="zh-CN" altLang="en-US" sz="2400" b="1" smtClean="0">
                <a:latin typeface="微软雅黑" pitchFamily="34" charset="-122"/>
                <a:ea typeface="微软雅黑" pitchFamily="34" charset="-122"/>
              </a:rPr>
              <a:t>细胞质</a:t>
            </a:r>
            <a:endParaRPr lang="zh-CN" altLang="en-US" sz="2400" b="1">
              <a:latin typeface="微软雅黑" pitchFamily="34" charset="-122"/>
              <a:ea typeface="微软雅黑" pitchFamily="34" charset="-122"/>
            </a:endParaRPr>
          </a:p>
        </p:txBody>
      </p:sp>
      <p:sp>
        <p:nvSpPr>
          <p:cNvPr id="44" name="Line 50"/>
          <p:cNvSpPr>
            <a:spLocks noChangeShapeType="1"/>
          </p:cNvSpPr>
          <p:nvPr/>
        </p:nvSpPr>
        <p:spPr bwMode="auto">
          <a:xfrm>
            <a:off x="3522663" y="2776538"/>
            <a:ext cx="1152525" cy="0"/>
          </a:xfrm>
          <a:prstGeom prst="line">
            <a:avLst/>
          </a:prstGeom>
          <a:noFill/>
          <a:ln w="28575">
            <a:solidFill>
              <a:srgbClr val="3333FF"/>
            </a:solidFill>
            <a:miter lim="800000"/>
            <a:headEnd/>
            <a:tailEnd/>
          </a:ln>
        </p:spPr>
        <p:txBody>
          <a:bodyPr wrap="none"/>
          <a:lstStyle/>
          <a:p>
            <a:endParaRPr lang="zh-CN" altLang="en-US"/>
          </a:p>
        </p:txBody>
      </p:sp>
      <p:sp>
        <p:nvSpPr>
          <p:cNvPr id="45" name="Line 51"/>
          <p:cNvSpPr>
            <a:spLocks noChangeShapeType="1"/>
          </p:cNvSpPr>
          <p:nvPr/>
        </p:nvSpPr>
        <p:spPr bwMode="auto">
          <a:xfrm flipV="1">
            <a:off x="3522663" y="2878138"/>
            <a:ext cx="1284287" cy="538162"/>
          </a:xfrm>
          <a:prstGeom prst="line">
            <a:avLst/>
          </a:prstGeom>
          <a:noFill/>
          <a:ln w="28575">
            <a:solidFill>
              <a:srgbClr val="3333FF"/>
            </a:solidFill>
            <a:miter lim="800000"/>
            <a:headEnd/>
            <a:tailEnd/>
          </a:ln>
        </p:spPr>
        <p:txBody>
          <a:bodyPr wrap="none"/>
          <a:lstStyle/>
          <a:p>
            <a:endParaRPr lang="zh-CN" altLang="en-US"/>
          </a:p>
        </p:txBody>
      </p:sp>
      <p:sp>
        <p:nvSpPr>
          <p:cNvPr id="48" name="Text Box 55"/>
          <p:cNvSpPr txBox="1">
            <a:spLocks noChangeArrowheads="1"/>
          </p:cNvSpPr>
          <p:nvPr/>
        </p:nvSpPr>
        <p:spPr bwMode="auto">
          <a:xfrm>
            <a:off x="2286000" y="2546350"/>
            <a:ext cx="1201738" cy="460375"/>
          </a:xfrm>
          <a:prstGeom prst="rect">
            <a:avLst/>
          </a:prstGeom>
          <a:noFill/>
          <a:ln w="9525">
            <a:noFill/>
            <a:miter lim="800000"/>
            <a:headEnd/>
            <a:tailEnd/>
          </a:ln>
        </p:spPr>
        <p:txBody>
          <a:bodyPr>
            <a:spAutoFit/>
          </a:bodyPr>
          <a:lstStyle/>
          <a:p>
            <a:r>
              <a:rPr lang="zh-CN" altLang="en-US" sz="2400" b="1" smtClean="0">
                <a:latin typeface="微软雅黑" pitchFamily="34" charset="-122"/>
                <a:ea typeface="微软雅黑" pitchFamily="34" charset="-122"/>
              </a:rPr>
              <a:t>收集管</a:t>
            </a:r>
            <a:endParaRPr lang="zh-CN" altLang="en-US" sz="2400" b="1">
              <a:latin typeface="微软雅黑" pitchFamily="34" charset="-122"/>
              <a:ea typeface="微软雅黑" pitchFamily="34" charset="-122"/>
            </a:endParaRPr>
          </a:p>
        </p:txBody>
      </p:sp>
      <p:sp>
        <p:nvSpPr>
          <p:cNvPr id="49" name="Text Box 56"/>
          <p:cNvSpPr txBox="1">
            <a:spLocks noChangeArrowheads="1"/>
          </p:cNvSpPr>
          <p:nvPr/>
        </p:nvSpPr>
        <p:spPr bwMode="auto">
          <a:xfrm>
            <a:off x="2370138" y="3286125"/>
            <a:ext cx="1184275" cy="461963"/>
          </a:xfrm>
          <a:prstGeom prst="rect">
            <a:avLst/>
          </a:prstGeom>
          <a:noFill/>
          <a:ln w="9525">
            <a:noFill/>
            <a:miter lim="800000"/>
            <a:headEnd/>
            <a:tailEnd/>
          </a:ln>
        </p:spPr>
        <p:txBody>
          <a:bodyPr>
            <a:spAutoFit/>
          </a:bodyPr>
          <a:lstStyle/>
          <a:p>
            <a:r>
              <a:rPr lang="zh-CN" altLang="en-US" sz="2400" b="1" smtClean="0">
                <a:latin typeface="微软雅黑" pitchFamily="34" charset="-122"/>
                <a:ea typeface="微软雅黑" pitchFamily="34" charset="-122"/>
              </a:rPr>
              <a:t>伸缩泡</a:t>
            </a:r>
            <a:endParaRPr lang="zh-CN" altLang="en-US" sz="2400" b="1">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barn(inVertical)">
                                      <p:cBhvr>
                                        <p:cTn id="10" dur="500"/>
                                        <p:tgtEl>
                                          <p:spTgt spid="37"/>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barn(inVertical)">
                                      <p:cBhvr>
                                        <p:cTn id="15" dur="500"/>
                                        <p:tgtEl>
                                          <p:spTgt spid="16"/>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barn(inVertical)">
                                      <p:cBhvr>
                                        <p:cTn id="18" dur="500"/>
                                        <p:tgtEl>
                                          <p:spTgt spid="38"/>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barn(inVertical)">
                                      <p:cBhvr>
                                        <p:cTn id="23" dur="500"/>
                                        <p:tgtEl>
                                          <p:spTgt spid="17"/>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barn(inVertical)">
                                      <p:cBhvr>
                                        <p:cTn id="26" dur="500"/>
                                        <p:tgtEl>
                                          <p:spTgt spid="39"/>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barn(inVertical)">
                                      <p:cBhvr>
                                        <p:cTn id="31" dur="500"/>
                                        <p:tgtEl>
                                          <p:spTgt spid="18"/>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barn(inVertical)">
                                      <p:cBhvr>
                                        <p:cTn id="34" dur="500"/>
                                        <p:tgtEl>
                                          <p:spTgt spid="25"/>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barn(inVertical)">
                                      <p:cBhvr>
                                        <p:cTn id="37" dur="500"/>
                                        <p:tgtEl>
                                          <p:spTgt spid="40"/>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barn(inVertical)">
                                      <p:cBhvr>
                                        <p:cTn id="42" dur="500"/>
                                        <p:tgtEl>
                                          <p:spTgt spid="27"/>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barn(inVertical)">
                                      <p:cBhvr>
                                        <p:cTn id="45" dur="500"/>
                                        <p:tgtEl>
                                          <p:spTgt spid="41"/>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grpId="0" nodeType="click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barn(inVertical)">
                                      <p:cBhvr>
                                        <p:cTn id="50" dur="500"/>
                                        <p:tgtEl>
                                          <p:spTgt spid="28"/>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barn(inVertical)">
                                      <p:cBhvr>
                                        <p:cTn id="53" dur="500"/>
                                        <p:tgtEl>
                                          <p:spTgt spid="42"/>
                                        </p:tgtEl>
                                      </p:cBhvr>
                                    </p:animEffect>
                                  </p:childTnLst>
                                </p:cTn>
                              </p:par>
                            </p:childTnLst>
                          </p:cTn>
                        </p:par>
                      </p:childTnLst>
                    </p:cTn>
                  </p:par>
                  <p:par>
                    <p:cTn id="54" fill="hold">
                      <p:stCondLst>
                        <p:cond delay="indefinite"/>
                      </p:stCondLst>
                      <p:childTnLst>
                        <p:par>
                          <p:cTn id="55" fill="hold">
                            <p:stCondLst>
                              <p:cond delay="0"/>
                            </p:stCondLst>
                            <p:childTnLst>
                              <p:par>
                                <p:cTn id="56" presetID="16" presetClass="entr" presetSubtype="21" fill="hold" grpId="0" nodeType="click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barn(inVertical)">
                                      <p:cBhvr>
                                        <p:cTn id="58" dur="500"/>
                                        <p:tgtEl>
                                          <p:spTgt spid="29"/>
                                        </p:tgtEl>
                                      </p:cBhvr>
                                    </p:animEffect>
                                  </p:childTnLst>
                                </p:cTn>
                              </p:par>
                              <p:par>
                                <p:cTn id="59" presetID="16" presetClass="entr" presetSubtype="21" fill="hold" grpId="0" nodeType="withEffect">
                                  <p:stCondLst>
                                    <p:cond delay="0"/>
                                  </p:stCondLst>
                                  <p:childTnLst>
                                    <p:set>
                                      <p:cBhvr>
                                        <p:cTn id="60" dur="1" fill="hold">
                                          <p:stCondLst>
                                            <p:cond delay="0"/>
                                          </p:stCondLst>
                                        </p:cTn>
                                        <p:tgtEl>
                                          <p:spTgt spid="43"/>
                                        </p:tgtEl>
                                        <p:attrNameLst>
                                          <p:attrName>style.visibility</p:attrName>
                                        </p:attrNameLst>
                                      </p:cBhvr>
                                      <p:to>
                                        <p:strVal val="visible"/>
                                      </p:to>
                                    </p:set>
                                    <p:animEffect transition="in" filter="barn(inVertical)">
                                      <p:cBhvr>
                                        <p:cTn id="61" dur="500"/>
                                        <p:tgtEl>
                                          <p:spTgt spid="43"/>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grpId="0" nodeType="clickEffect">
                                  <p:stCondLst>
                                    <p:cond delay="0"/>
                                  </p:stCondLst>
                                  <p:childTnLst>
                                    <p:set>
                                      <p:cBhvr>
                                        <p:cTn id="65" dur="1" fill="hold">
                                          <p:stCondLst>
                                            <p:cond delay="0"/>
                                          </p:stCondLst>
                                        </p:cTn>
                                        <p:tgtEl>
                                          <p:spTgt spid="44"/>
                                        </p:tgtEl>
                                        <p:attrNameLst>
                                          <p:attrName>style.visibility</p:attrName>
                                        </p:attrNameLst>
                                      </p:cBhvr>
                                      <p:to>
                                        <p:strVal val="visible"/>
                                      </p:to>
                                    </p:set>
                                    <p:animEffect transition="in" filter="wipe(down)">
                                      <p:cBhvr>
                                        <p:cTn id="66" dur="500"/>
                                        <p:tgtEl>
                                          <p:spTgt spid="44"/>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48"/>
                                        </p:tgtEl>
                                        <p:attrNameLst>
                                          <p:attrName>style.visibility</p:attrName>
                                        </p:attrNameLst>
                                      </p:cBhvr>
                                      <p:to>
                                        <p:strVal val="visible"/>
                                      </p:to>
                                    </p:set>
                                    <p:animEffect transition="in" filter="wipe(down)">
                                      <p:cBhvr>
                                        <p:cTn id="69" dur="500"/>
                                        <p:tgtEl>
                                          <p:spTgt spid="48"/>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4" fill="hold" grpId="0" nodeType="clickEffect">
                                  <p:stCondLst>
                                    <p:cond delay="0"/>
                                  </p:stCondLst>
                                  <p:childTnLst>
                                    <p:set>
                                      <p:cBhvr>
                                        <p:cTn id="73" dur="1" fill="hold">
                                          <p:stCondLst>
                                            <p:cond delay="0"/>
                                          </p:stCondLst>
                                        </p:cTn>
                                        <p:tgtEl>
                                          <p:spTgt spid="49"/>
                                        </p:tgtEl>
                                        <p:attrNameLst>
                                          <p:attrName>style.visibility</p:attrName>
                                        </p:attrNameLst>
                                      </p:cBhvr>
                                      <p:to>
                                        <p:strVal val="visible"/>
                                      </p:to>
                                    </p:set>
                                    <p:animEffect transition="in" filter="wipe(down)">
                                      <p:cBhvr>
                                        <p:cTn id="74" dur="500"/>
                                        <p:tgtEl>
                                          <p:spTgt spid="49"/>
                                        </p:tgtEl>
                                      </p:cBhvr>
                                    </p:animEffect>
                                  </p:childTnLst>
                                </p:cTn>
                              </p:par>
                              <p:par>
                                <p:cTn id="75" presetID="22" presetClass="entr" presetSubtype="4" fill="hold" grpId="0" nodeType="withEffect">
                                  <p:stCondLst>
                                    <p:cond delay="0"/>
                                  </p:stCondLst>
                                  <p:childTnLst>
                                    <p:set>
                                      <p:cBhvr>
                                        <p:cTn id="76" dur="1" fill="hold">
                                          <p:stCondLst>
                                            <p:cond delay="0"/>
                                          </p:stCondLst>
                                        </p:cTn>
                                        <p:tgtEl>
                                          <p:spTgt spid="45"/>
                                        </p:tgtEl>
                                        <p:attrNameLst>
                                          <p:attrName>style.visibility</p:attrName>
                                        </p:attrNameLst>
                                      </p:cBhvr>
                                      <p:to>
                                        <p:strVal val="visible"/>
                                      </p:to>
                                    </p:set>
                                    <p:animEffect transition="in" filter="wipe(down)">
                                      <p:cBhvr>
                                        <p:cTn id="7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25" grpId="0" animBg="1"/>
      <p:bldP spid="27" grpId="0" animBg="1"/>
      <p:bldP spid="28" grpId="0" animBg="1"/>
      <p:bldP spid="29" grpId="0" animBg="1"/>
      <p:bldP spid="37" grpId="0"/>
      <p:bldP spid="38" grpId="0"/>
      <p:bldP spid="39" grpId="0"/>
      <p:bldP spid="40" grpId="0"/>
      <p:bldP spid="41" grpId="0"/>
      <p:bldP spid="42" grpId="0"/>
      <p:bldP spid="43" grpId="0"/>
      <p:bldP spid="44" grpId="0" animBg="1"/>
      <p:bldP spid="45" grpId="0" animBg="1"/>
      <p:bldP spid="48" grpId="0"/>
      <p:bldP spid="4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AutoShape 4"/>
          <p:cNvSpPr/>
          <p:nvPr/>
        </p:nvSpPr>
        <p:spPr bwMode="auto">
          <a:xfrm>
            <a:off x="2220913" y="4737100"/>
            <a:ext cx="387350" cy="1368425"/>
          </a:xfrm>
          <a:prstGeom prst="leftBrace">
            <a:avLst>
              <a:gd name="adj1" fmla="val 79167"/>
              <a:gd name="adj2" fmla="val 50000"/>
            </a:avLst>
          </a:prstGeom>
          <a:noFill/>
          <a:ln w="38100" cmpd="sng">
            <a:solidFill>
              <a:srgbClr val="0070C0"/>
            </a:solidFill>
            <a:round/>
          </a:ln>
          <a:effectLst/>
          <a:extLst>
            <a:ext uri="{909E8E84-426E-40DD-AFC4-6F175D3DCCD1}"/>
            <a:ext uri="{AF507438-7753-43E0-B8FC-AC1667EBCBE1}"/>
          </a:extLst>
        </p:spPr>
        <p:txBody>
          <a:bodyPr wrap="none" lIns="86411" tIns="43205" rIns="86411" bIns="43205" anchor="ctr"/>
          <a:lstStyle/>
          <a:p>
            <a:pPr fontAlgn="auto">
              <a:lnSpc>
                <a:spcPct val="150000"/>
              </a:lnSpc>
              <a:spcBef>
                <a:spcPts val="0"/>
              </a:spcBef>
              <a:spcAft>
                <a:spcPts val="0"/>
              </a:spcAft>
              <a:defRPr/>
            </a:pPr>
            <a:endParaRPr lang="zh-CN" altLang="en-US" sz="2800" b="1" kern="0">
              <a:solidFill>
                <a:sysClr val="windowText" lastClr="000000">
                  <a:lumMod val="50000"/>
                </a:sysClr>
              </a:solidFill>
              <a:latin typeface="宋体" panose="02010600030101010101" pitchFamily="2" charset="-122"/>
              <a:ea typeface="宋体" panose="02010600030101010101" pitchFamily="2" charset="-122"/>
            </a:endParaRPr>
          </a:p>
        </p:txBody>
      </p:sp>
      <p:sp>
        <p:nvSpPr>
          <p:cNvPr id="2" name="矩形 1"/>
          <p:cNvSpPr>
            <a:spLocks noChangeArrowheads="1"/>
          </p:cNvSpPr>
          <p:nvPr/>
        </p:nvSpPr>
        <p:spPr bwMode="auto">
          <a:xfrm>
            <a:off x="3013075" y="2149475"/>
            <a:ext cx="3589338" cy="461963"/>
          </a:xfrm>
          <a:prstGeom prst="rect">
            <a:avLst/>
          </a:prstGeom>
          <a:noFill/>
          <a:ln w="9525">
            <a:noFill/>
            <a:miter lim="800000"/>
            <a:headEnd/>
            <a:tailEnd/>
          </a:ln>
        </p:spPr>
        <p:txBody>
          <a:bodyPr>
            <a:spAutoFit/>
          </a:bodyPr>
          <a:lstStyle/>
          <a:p>
            <a:r>
              <a:rPr lang="zh-CN" altLang="en-US" sz="2400" b="1" smtClean="0">
                <a:latin typeface="微软雅黑" pitchFamily="34" charset="-122"/>
                <a:ea typeface="微软雅黑" pitchFamily="34" charset="-122"/>
              </a:rPr>
              <a:t>纤毛 （在水中旋转前进）</a:t>
            </a:r>
            <a:endParaRPr lang="zh-CN" altLang="en-US" sz="2400" b="1">
              <a:latin typeface="微软雅黑" pitchFamily="34" charset="-122"/>
              <a:ea typeface="微软雅黑" pitchFamily="34" charset="-122"/>
            </a:endParaRPr>
          </a:p>
        </p:txBody>
      </p:sp>
      <p:sp>
        <p:nvSpPr>
          <p:cNvPr id="3" name="矩形 2"/>
          <p:cNvSpPr>
            <a:spLocks noChangeArrowheads="1"/>
          </p:cNvSpPr>
          <p:nvPr/>
        </p:nvSpPr>
        <p:spPr bwMode="auto">
          <a:xfrm>
            <a:off x="3013075" y="3622675"/>
            <a:ext cx="4049713" cy="461963"/>
          </a:xfrm>
          <a:prstGeom prst="rect">
            <a:avLst/>
          </a:prstGeom>
          <a:noFill/>
          <a:ln w="9525">
            <a:noFill/>
            <a:miter lim="800000"/>
            <a:headEnd/>
            <a:tailEnd/>
          </a:ln>
        </p:spPr>
        <p:txBody>
          <a:bodyPr>
            <a:spAutoFit/>
          </a:bodyPr>
          <a:lstStyle/>
          <a:p>
            <a:r>
              <a:rPr lang="zh-CN" altLang="en-US" sz="2400" b="1" smtClean="0">
                <a:latin typeface="微软雅黑" pitchFamily="34" charset="-122"/>
                <a:ea typeface="微软雅黑" pitchFamily="34" charset="-122"/>
              </a:rPr>
              <a:t>表膜（吸氧气，排二氧化碳）</a:t>
            </a:r>
            <a:endParaRPr lang="zh-CN" altLang="en-US" sz="2400" b="1">
              <a:latin typeface="微软雅黑" pitchFamily="34" charset="-122"/>
              <a:ea typeface="微软雅黑" pitchFamily="34" charset="-122"/>
            </a:endParaRPr>
          </a:p>
        </p:txBody>
      </p:sp>
      <p:sp>
        <p:nvSpPr>
          <p:cNvPr id="6" name="矩形 5"/>
          <p:cNvSpPr>
            <a:spLocks noChangeArrowheads="1"/>
          </p:cNvSpPr>
          <p:nvPr/>
        </p:nvSpPr>
        <p:spPr bwMode="auto">
          <a:xfrm>
            <a:off x="3013075" y="4545013"/>
            <a:ext cx="3424238" cy="1754187"/>
          </a:xfrm>
          <a:prstGeom prst="rect">
            <a:avLst/>
          </a:prstGeom>
          <a:noFill/>
          <a:ln w="9525">
            <a:noFill/>
            <a:miter lim="800000"/>
            <a:headEnd/>
            <a:tailEnd/>
          </a:ln>
        </p:spPr>
        <p:txBody>
          <a:bodyPr>
            <a:spAutoFit/>
          </a:bodyPr>
          <a:lstStyle/>
          <a:p>
            <a:pPr>
              <a:lnSpc>
                <a:spcPct val="150000"/>
              </a:lnSpc>
            </a:pPr>
            <a:r>
              <a:rPr lang="zh-CN" altLang="en-US" sz="2400" b="1" smtClean="0">
                <a:latin typeface="微软雅黑" pitchFamily="34" charset="-122"/>
                <a:ea typeface="微软雅黑" pitchFamily="34" charset="-122"/>
              </a:rPr>
              <a:t>口沟（食物进入）</a:t>
            </a:r>
          </a:p>
          <a:p>
            <a:pPr>
              <a:lnSpc>
                <a:spcPct val="150000"/>
              </a:lnSpc>
            </a:pPr>
            <a:r>
              <a:rPr lang="zh-CN" altLang="en-US" sz="2400" b="1" smtClean="0">
                <a:latin typeface="微软雅黑" pitchFamily="34" charset="-122"/>
                <a:ea typeface="微软雅黑" pitchFamily="34" charset="-122"/>
              </a:rPr>
              <a:t>食物泡（食物被消化）</a:t>
            </a:r>
          </a:p>
          <a:p>
            <a:pPr>
              <a:lnSpc>
                <a:spcPct val="150000"/>
              </a:lnSpc>
            </a:pPr>
            <a:r>
              <a:rPr lang="zh-CN" altLang="en-US" sz="2400" b="1" smtClean="0">
                <a:latin typeface="微软雅黑" pitchFamily="34" charset="-122"/>
                <a:ea typeface="微软雅黑" pitchFamily="34" charset="-122"/>
              </a:rPr>
              <a:t>胞肛（排出食物残渣）</a:t>
            </a:r>
            <a:endParaRPr lang="zh-CN" altLang="en-US" sz="2400" b="1">
              <a:latin typeface="微软雅黑" pitchFamily="34" charset="-122"/>
              <a:ea typeface="微软雅黑" pitchFamily="34" charset="-122"/>
            </a:endParaRPr>
          </a:p>
        </p:txBody>
      </p:sp>
      <p:sp>
        <p:nvSpPr>
          <p:cNvPr id="8" name="矩形 7"/>
          <p:cNvSpPr>
            <a:spLocks noChangeArrowheads="1"/>
          </p:cNvSpPr>
          <p:nvPr/>
        </p:nvSpPr>
        <p:spPr bwMode="auto">
          <a:xfrm>
            <a:off x="1358900" y="5191125"/>
            <a:ext cx="800100" cy="461963"/>
          </a:xfrm>
          <a:prstGeom prst="rect">
            <a:avLst/>
          </a:prstGeom>
          <a:noFill/>
          <a:ln w="9525">
            <a:noFill/>
            <a:miter lim="800000"/>
            <a:headEnd/>
            <a:tailEnd/>
          </a:ln>
        </p:spPr>
        <p:txBody>
          <a:bodyPr wrap="none">
            <a:spAutoFit/>
          </a:bodyPr>
          <a:lstStyle/>
          <a:p>
            <a:r>
              <a:rPr lang="zh-CN" altLang="en-US" sz="2400" b="1" smtClean="0">
                <a:solidFill>
                  <a:srgbClr val="002060"/>
                </a:solidFill>
                <a:latin typeface="微软雅黑" pitchFamily="34" charset="-122"/>
                <a:ea typeface="微软雅黑" pitchFamily="34" charset="-122"/>
              </a:rPr>
              <a:t>消化</a:t>
            </a:r>
            <a:endParaRPr lang="zh-CN" altLang="en-US" b="1">
              <a:solidFill>
                <a:srgbClr val="002060"/>
              </a:solidFill>
              <a:latin typeface="Calibri" pitchFamily="34" charset="0"/>
            </a:endParaRPr>
          </a:p>
        </p:txBody>
      </p:sp>
      <p:sp>
        <p:nvSpPr>
          <p:cNvPr id="34823" name="矩形 8"/>
          <p:cNvSpPr>
            <a:spLocks noChangeArrowheads="1"/>
          </p:cNvSpPr>
          <p:nvPr/>
        </p:nvSpPr>
        <p:spPr bwMode="auto">
          <a:xfrm>
            <a:off x="1358900" y="1412875"/>
            <a:ext cx="800100" cy="461963"/>
          </a:xfrm>
          <a:prstGeom prst="rect">
            <a:avLst/>
          </a:prstGeom>
          <a:noFill/>
          <a:ln w="9525">
            <a:noFill/>
            <a:miter lim="800000"/>
            <a:headEnd/>
            <a:tailEnd/>
          </a:ln>
        </p:spPr>
        <p:txBody>
          <a:bodyPr wrap="none">
            <a:spAutoFit/>
          </a:bodyPr>
          <a:lstStyle/>
          <a:p>
            <a:r>
              <a:rPr lang="zh-CN" altLang="en-US" sz="2400" b="1" smtClean="0">
                <a:solidFill>
                  <a:srgbClr val="002060"/>
                </a:solidFill>
                <a:latin typeface="微软雅黑" pitchFamily="34" charset="-122"/>
                <a:ea typeface="微软雅黑" pitchFamily="34" charset="-122"/>
              </a:rPr>
              <a:t>运动</a:t>
            </a:r>
            <a:endParaRPr lang="zh-CN" altLang="en-US" b="1">
              <a:solidFill>
                <a:srgbClr val="002060"/>
              </a:solidFill>
              <a:latin typeface="Calibri" pitchFamily="34" charset="0"/>
            </a:endParaRPr>
          </a:p>
        </p:txBody>
      </p:sp>
      <p:sp>
        <p:nvSpPr>
          <p:cNvPr id="10" name="矩形 9"/>
          <p:cNvSpPr>
            <a:spLocks noChangeArrowheads="1"/>
          </p:cNvSpPr>
          <p:nvPr/>
        </p:nvSpPr>
        <p:spPr bwMode="auto">
          <a:xfrm>
            <a:off x="1358900" y="2886075"/>
            <a:ext cx="800100" cy="461963"/>
          </a:xfrm>
          <a:prstGeom prst="rect">
            <a:avLst/>
          </a:prstGeom>
          <a:noFill/>
          <a:ln w="9525">
            <a:noFill/>
            <a:miter lim="800000"/>
            <a:headEnd/>
            <a:tailEnd/>
          </a:ln>
        </p:spPr>
        <p:txBody>
          <a:bodyPr wrap="none">
            <a:spAutoFit/>
          </a:bodyPr>
          <a:lstStyle/>
          <a:p>
            <a:r>
              <a:rPr lang="zh-CN" altLang="en-US" sz="2400" b="1" smtClean="0">
                <a:solidFill>
                  <a:srgbClr val="002060"/>
                </a:solidFill>
                <a:latin typeface="微软雅黑" pitchFamily="34" charset="-122"/>
                <a:ea typeface="微软雅黑" pitchFamily="34" charset="-122"/>
              </a:rPr>
              <a:t>呼吸</a:t>
            </a:r>
            <a:endParaRPr lang="zh-CN" altLang="en-US" b="1">
              <a:solidFill>
                <a:srgbClr val="002060"/>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arn(inVertical)">
                                      <p:cBhvr>
                                        <p:cTn id="27" dur="500"/>
                                        <p:tgtEl>
                                          <p:spTgt spid="13"/>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barn(inVertical)">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p:bldP spid="3" grpId="0"/>
      <p:bldP spid="6" grpId="0"/>
      <p:bldP spid="8"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2"/>
          <p:cNvSpPr txBox="1">
            <a:spLocks noChangeArrowheads="1"/>
          </p:cNvSpPr>
          <p:nvPr/>
        </p:nvSpPr>
        <p:spPr bwMode="auto">
          <a:xfrm>
            <a:off x="1993900" y="4849813"/>
            <a:ext cx="4576763" cy="461962"/>
          </a:xfrm>
          <a:prstGeom prst="rect">
            <a:avLst/>
          </a:prstGeom>
          <a:noFill/>
          <a:ln w="9525">
            <a:noFill/>
            <a:miter lim="800000"/>
            <a:headEnd/>
            <a:tailEnd/>
          </a:ln>
        </p:spPr>
        <p:txBody>
          <a:bodyPr>
            <a:spAutoFit/>
          </a:bodyPr>
          <a:lstStyle/>
          <a:p>
            <a:r>
              <a:rPr lang="zh-CN" altLang="en-US" sz="2400" b="1" smtClean="0">
                <a:latin typeface="微软雅黑" pitchFamily="34" charset="-122"/>
                <a:ea typeface="微软雅黑" pitchFamily="34" charset="-122"/>
              </a:rPr>
              <a:t>细胞核（大核、小核）进行分裂</a:t>
            </a:r>
            <a:endParaRPr lang="zh-CN" altLang="en-US" sz="2400" b="1">
              <a:latin typeface="微软雅黑" pitchFamily="34" charset="-122"/>
              <a:ea typeface="微软雅黑" pitchFamily="34" charset="-122"/>
            </a:endParaRPr>
          </a:p>
        </p:txBody>
      </p:sp>
      <p:sp>
        <p:nvSpPr>
          <p:cNvPr id="13" name="AutoShape 5"/>
          <p:cNvSpPr/>
          <p:nvPr/>
        </p:nvSpPr>
        <p:spPr bwMode="auto">
          <a:xfrm>
            <a:off x="1982788" y="2009775"/>
            <a:ext cx="311150" cy="915988"/>
          </a:xfrm>
          <a:prstGeom prst="leftBrace">
            <a:avLst>
              <a:gd name="adj1" fmla="val 41667"/>
              <a:gd name="adj2" fmla="val 50000"/>
            </a:avLst>
          </a:prstGeom>
          <a:noFill/>
          <a:ln w="38100" cmpd="sng">
            <a:solidFill>
              <a:srgbClr val="0070C0"/>
            </a:solidFill>
            <a:round/>
          </a:ln>
          <a:effectLst/>
          <a:extLst>
            <a:ext uri="{909E8E84-426E-40DD-AFC4-6F175D3DCCD1}"/>
            <a:ext uri="{AF507438-7753-43E0-B8FC-AC1667EBCBE1}"/>
          </a:extLst>
        </p:spPr>
        <p:txBody>
          <a:bodyPr wrap="none" lIns="86411" tIns="43205" rIns="86411" bIns="43205" anchor="ctr"/>
          <a:lstStyle/>
          <a:p>
            <a:pPr fontAlgn="auto">
              <a:lnSpc>
                <a:spcPct val="150000"/>
              </a:lnSpc>
              <a:spcBef>
                <a:spcPts val="0"/>
              </a:spcBef>
              <a:spcAft>
                <a:spcPts val="0"/>
              </a:spcAft>
              <a:defRPr/>
            </a:pPr>
            <a:endParaRPr lang="zh-CN" altLang="en-US" sz="2800" b="1" kern="0">
              <a:solidFill>
                <a:sysClr val="windowText" lastClr="000000">
                  <a:lumMod val="50000"/>
                </a:sysClr>
              </a:solidFill>
              <a:latin typeface="宋体" panose="02010600030101010101" pitchFamily="2" charset="-122"/>
              <a:ea typeface="宋体" panose="02010600030101010101" pitchFamily="2" charset="-122"/>
            </a:endParaRPr>
          </a:p>
        </p:txBody>
      </p:sp>
      <p:sp>
        <p:nvSpPr>
          <p:cNvPr id="14" name="矩形 13"/>
          <p:cNvSpPr>
            <a:spLocks noChangeArrowheads="1"/>
          </p:cNvSpPr>
          <p:nvPr/>
        </p:nvSpPr>
        <p:spPr bwMode="auto">
          <a:xfrm>
            <a:off x="1993900" y="5945188"/>
            <a:ext cx="4572000" cy="461962"/>
          </a:xfrm>
          <a:prstGeom prst="rect">
            <a:avLst/>
          </a:prstGeom>
          <a:noFill/>
          <a:ln w="9525">
            <a:noFill/>
            <a:miter lim="800000"/>
            <a:headEnd/>
            <a:tailEnd/>
          </a:ln>
        </p:spPr>
        <p:txBody>
          <a:bodyPr>
            <a:spAutoFit/>
          </a:bodyPr>
          <a:lstStyle/>
          <a:p>
            <a:r>
              <a:rPr lang="zh-CN" altLang="en-US" sz="2400" b="1" smtClean="0">
                <a:latin typeface="微软雅黑" pitchFamily="34" charset="-122"/>
                <a:ea typeface="微软雅黑" pitchFamily="34" charset="-122"/>
              </a:rPr>
              <a:t>细胞是进行生命活动的基本单位。</a:t>
            </a:r>
            <a:endParaRPr lang="zh-CN" altLang="en-US" sz="2400" b="1">
              <a:latin typeface="微软雅黑" pitchFamily="34" charset="-122"/>
              <a:ea typeface="微软雅黑" pitchFamily="34" charset="-122"/>
            </a:endParaRPr>
          </a:p>
        </p:txBody>
      </p:sp>
      <p:sp>
        <p:nvSpPr>
          <p:cNvPr id="15" name="矩形 14"/>
          <p:cNvSpPr>
            <a:spLocks noChangeArrowheads="1"/>
          </p:cNvSpPr>
          <p:nvPr/>
        </p:nvSpPr>
        <p:spPr bwMode="auto">
          <a:xfrm>
            <a:off x="2536825" y="1682750"/>
            <a:ext cx="5213350" cy="1458913"/>
          </a:xfrm>
          <a:prstGeom prst="rect">
            <a:avLst/>
          </a:prstGeom>
          <a:noFill/>
          <a:ln w="9525">
            <a:noFill/>
            <a:miter lim="800000"/>
            <a:headEnd/>
            <a:tailEnd/>
          </a:ln>
        </p:spPr>
        <p:txBody>
          <a:bodyPr>
            <a:spAutoFit/>
          </a:bodyPr>
          <a:lstStyle/>
          <a:p>
            <a:pPr>
              <a:lnSpc>
                <a:spcPct val="200000"/>
              </a:lnSpc>
            </a:pPr>
            <a:r>
              <a:rPr lang="zh-CN" altLang="en-US" sz="2400" b="1" smtClean="0">
                <a:latin typeface="微软雅黑" pitchFamily="34" charset="-122"/>
                <a:ea typeface="微软雅黑" pitchFamily="34" charset="-122"/>
              </a:rPr>
              <a:t>收集管（收集体内多余的水分和废物）</a:t>
            </a:r>
          </a:p>
          <a:p>
            <a:pPr>
              <a:lnSpc>
                <a:spcPct val="200000"/>
              </a:lnSpc>
            </a:pPr>
            <a:r>
              <a:rPr lang="zh-CN" altLang="en-US" sz="2400" b="1" smtClean="0">
                <a:latin typeface="微软雅黑" pitchFamily="34" charset="-122"/>
                <a:ea typeface="微软雅黑" pitchFamily="34" charset="-122"/>
              </a:rPr>
              <a:t>伸缩泡（排除体内多余的水分和废物）</a:t>
            </a:r>
            <a:endParaRPr lang="zh-CN" altLang="en-US" sz="2400" b="1">
              <a:latin typeface="微软雅黑" pitchFamily="34" charset="-122"/>
              <a:ea typeface="微软雅黑" pitchFamily="34" charset="-122"/>
            </a:endParaRPr>
          </a:p>
        </p:txBody>
      </p:sp>
      <p:sp>
        <p:nvSpPr>
          <p:cNvPr id="35846" name="矩形 1"/>
          <p:cNvSpPr>
            <a:spLocks noChangeArrowheads="1"/>
          </p:cNvSpPr>
          <p:nvPr/>
        </p:nvSpPr>
        <p:spPr bwMode="auto">
          <a:xfrm>
            <a:off x="1039813" y="2236788"/>
            <a:ext cx="800100" cy="461962"/>
          </a:xfrm>
          <a:prstGeom prst="rect">
            <a:avLst/>
          </a:prstGeom>
          <a:noFill/>
          <a:ln w="9525">
            <a:noFill/>
            <a:miter lim="800000"/>
            <a:headEnd/>
            <a:tailEnd/>
          </a:ln>
        </p:spPr>
        <p:txBody>
          <a:bodyPr wrap="none">
            <a:spAutoFit/>
          </a:bodyPr>
          <a:lstStyle/>
          <a:p>
            <a:r>
              <a:rPr lang="zh-CN" altLang="en-US" sz="2400" b="1" smtClean="0">
                <a:solidFill>
                  <a:srgbClr val="002060"/>
                </a:solidFill>
                <a:latin typeface="微软雅黑" pitchFamily="34" charset="-122"/>
                <a:ea typeface="微软雅黑" pitchFamily="34" charset="-122"/>
              </a:rPr>
              <a:t>排泄</a:t>
            </a:r>
            <a:endParaRPr lang="zh-CN" altLang="en-US" b="1">
              <a:solidFill>
                <a:srgbClr val="002060"/>
              </a:solidFill>
              <a:latin typeface="Calibri" pitchFamily="34" charset="0"/>
            </a:endParaRPr>
          </a:p>
        </p:txBody>
      </p:sp>
      <p:sp>
        <p:nvSpPr>
          <p:cNvPr id="3" name="矩形 2"/>
          <p:cNvSpPr>
            <a:spLocks noChangeArrowheads="1"/>
          </p:cNvSpPr>
          <p:nvPr/>
        </p:nvSpPr>
        <p:spPr bwMode="auto">
          <a:xfrm>
            <a:off x="1039813" y="4024313"/>
            <a:ext cx="800100" cy="461962"/>
          </a:xfrm>
          <a:prstGeom prst="rect">
            <a:avLst/>
          </a:prstGeom>
          <a:noFill/>
          <a:ln w="9525">
            <a:noFill/>
            <a:miter lim="800000"/>
            <a:headEnd/>
            <a:tailEnd/>
          </a:ln>
        </p:spPr>
        <p:txBody>
          <a:bodyPr wrap="none">
            <a:spAutoFit/>
          </a:bodyPr>
          <a:lstStyle/>
          <a:p>
            <a:r>
              <a:rPr lang="zh-CN" altLang="en-US" sz="2400" b="1" smtClean="0">
                <a:solidFill>
                  <a:srgbClr val="002060"/>
                </a:solidFill>
                <a:latin typeface="微软雅黑" pitchFamily="34" charset="-122"/>
                <a:ea typeface="微软雅黑" pitchFamily="34" charset="-122"/>
              </a:rPr>
              <a:t>生殖</a:t>
            </a:r>
            <a:endParaRPr lang="zh-CN" altLang="en-US" sz="2400" b="1">
              <a:solidFill>
                <a:srgbClr val="002060"/>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arn(inVertical)">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inVertical)">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down)">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animBg="1"/>
      <p:bldP spid="14" grpId="0"/>
      <p:bldP spid="15"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descr="pic_18120"/>
          <p:cNvPicPr>
            <a:picLocks noChangeAspect="1" noChangeArrowheads="1"/>
          </p:cNvPicPr>
          <p:nvPr/>
        </p:nvPicPr>
        <p:blipFill>
          <a:blip r:embed="rId2"/>
          <a:srcRect/>
          <a:stretch>
            <a:fillRect/>
          </a:stretch>
        </p:blipFill>
        <p:spPr bwMode="auto">
          <a:xfrm>
            <a:off x="649288" y="2128838"/>
            <a:ext cx="4191000" cy="3268662"/>
          </a:xfrm>
          <a:prstGeom prst="rect">
            <a:avLst/>
          </a:prstGeom>
          <a:ln>
            <a:noFill/>
          </a:ln>
          <a:effectLst>
            <a:outerShdw blurRad="190500" algn="tl" rotWithShape="0">
              <a:srgbClr val="000000">
                <a:alpha val="70000"/>
              </a:srgbClr>
            </a:outerShdw>
          </a:effectLst>
          <a:extLst>
            <a:ext uri="{909E8E84-426E-40DD-AFC4-6F175D3DCCD1}"/>
          </a:extLst>
        </p:spPr>
      </p:pic>
      <p:sp>
        <p:nvSpPr>
          <p:cNvPr id="36867" name="TextBox 12"/>
          <p:cNvSpPr txBox="1">
            <a:spLocks noChangeArrowheads="1"/>
          </p:cNvSpPr>
          <p:nvPr/>
        </p:nvSpPr>
        <p:spPr bwMode="auto">
          <a:xfrm>
            <a:off x="3311525" y="5743575"/>
            <a:ext cx="1539875" cy="461963"/>
          </a:xfrm>
          <a:prstGeom prst="rect">
            <a:avLst/>
          </a:prstGeom>
          <a:noFill/>
          <a:ln w="9525">
            <a:noFill/>
            <a:miter lim="800000"/>
            <a:headEnd/>
            <a:tailEnd/>
          </a:ln>
        </p:spPr>
        <p:txBody>
          <a:bodyPr>
            <a:spAutoFit/>
          </a:bodyPr>
          <a:lstStyle/>
          <a:p>
            <a:r>
              <a:rPr lang="zh-CN" altLang="en-US" sz="2400" b="1" smtClean="0">
                <a:latin typeface="微软雅黑" pitchFamily="34" charset="-122"/>
                <a:ea typeface="微软雅黑" pitchFamily="34" charset="-122"/>
              </a:rPr>
              <a:t>分裂生殖</a:t>
            </a:r>
            <a:endParaRPr lang="zh-CN" altLang="en-US" sz="2400" b="1">
              <a:latin typeface="微软雅黑" pitchFamily="34" charset="-122"/>
              <a:ea typeface="微软雅黑" pitchFamily="34" charset="-122"/>
            </a:endParaRPr>
          </a:p>
        </p:txBody>
      </p:sp>
      <p:pic>
        <p:nvPicPr>
          <p:cNvPr id="36868" name="图片 1"/>
          <p:cNvPicPr>
            <a:picLocks noChangeAspect="1"/>
          </p:cNvPicPr>
          <p:nvPr/>
        </p:nvPicPr>
        <p:blipFill>
          <a:blip r:embed="rId3"/>
          <a:srcRect/>
          <a:stretch>
            <a:fillRect/>
          </a:stretch>
        </p:blipFill>
        <p:spPr bwMode="auto">
          <a:xfrm>
            <a:off x="5233988" y="2546350"/>
            <a:ext cx="3467100" cy="24336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矩形 1"/>
          <p:cNvSpPr>
            <a:spLocks noChangeArrowheads="1"/>
          </p:cNvSpPr>
          <p:nvPr/>
        </p:nvSpPr>
        <p:spPr bwMode="auto">
          <a:xfrm>
            <a:off x="1009650" y="1492250"/>
            <a:ext cx="6718300" cy="1754188"/>
          </a:xfrm>
          <a:prstGeom prst="rect">
            <a:avLst/>
          </a:prstGeom>
          <a:noFill/>
          <a:ln w="9525">
            <a:noFill/>
            <a:miter lim="800000"/>
            <a:headEnd/>
            <a:tailEnd/>
          </a:ln>
        </p:spPr>
        <p:txBody>
          <a:bodyPr>
            <a:spAutoFit/>
          </a:bodyPr>
          <a:lstStyle/>
          <a:p>
            <a:pPr>
              <a:lnSpc>
                <a:spcPct val="150000"/>
              </a:lnSpc>
            </a:pPr>
            <a:r>
              <a:rPr lang="zh-CN" altLang="en-US" sz="2400" b="1" smtClean="0">
                <a:latin typeface="微软雅黑" pitchFamily="34" charset="-122"/>
                <a:ea typeface="微软雅黑" pitchFamily="34" charset="-122"/>
              </a:rPr>
              <a:t>细胞中的各种结构都担负着一定的功能，它们紧密联系、相互协调，使细胞成为一个有机的统一整体，能够正常地完成各项生命活动。</a:t>
            </a:r>
            <a:endParaRPr lang="zh-CN" altLang="en-US" sz="2400" b="1">
              <a:latin typeface="微软雅黑" pitchFamily="34" charset="-122"/>
              <a:ea typeface="微软雅黑" pitchFamily="34" charset="-122"/>
            </a:endParaRPr>
          </a:p>
        </p:txBody>
      </p:sp>
      <p:pic>
        <p:nvPicPr>
          <p:cNvPr id="37891" name="图片 2"/>
          <p:cNvPicPr>
            <a:picLocks noChangeAspect="1"/>
          </p:cNvPicPr>
          <p:nvPr/>
        </p:nvPicPr>
        <p:blipFill>
          <a:blip r:embed="rId2"/>
          <a:srcRect/>
          <a:stretch>
            <a:fillRect/>
          </a:stretch>
        </p:blipFill>
        <p:spPr bwMode="auto">
          <a:xfrm>
            <a:off x="819150" y="3590925"/>
            <a:ext cx="2643188" cy="2643188"/>
          </a:xfrm>
          <a:prstGeom prst="rect">
            <a:avLst/>
          </a:prstGeom>
          <a:noFill/>
          <a:ln w="9525">
            <a:noFill/>
            <a:miter lim="800000"/>
            <a:headEnd/>
            <a:tailEnd/>
          </a:ln>
        </p:spPr>
      </p:pic>
      <p:pic>
        <p:nvPicPr>
          <p:cNvPr id="37892" name="图片 5"/>
          <p:cNvPicPr>
            <a:picLocks noChangeAspect="1"/>
          </p:cNvPicPr>
          <p:nvPr/>
        </p:nvPicPr>
        <p:blipFill>
          <a:blip r:embed="rId3"/>
          <a:srcRect/>
          <a:stretch>
            <a:fillRect/>
          </a:stretch>
        </p:blipFill>
        <p:spPr bwMode="auto">
          <a:xfrm>
            <a:off x="3670300" y="3590925"/>
            <a:ext cx="5010150" cy="26431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p:cNvPicPr>
            <a:picLocks noChangeAspect="1" noChangeArrowheads="1"/>
          </p:cNvPicPr>
          <p:nvPr/>
        </p:nvPicPr>
        <p:blipFill>
          <a:blip r:embed="rId2"/>
          <a:srcRect l="9543" t="6274" r="9209" b="7530"/>
          <a:stretch>
            <a:fillRect/>
          </a:stretch>
        </p:blipFill>
        <p:spPr bwMode="auto">
          <a:xfrm>
            <a:off x="3094038" y="1546225"/>
            <a:ext cx="3219450" cy="4370388"/>
          </a:xfrm>
          <a:prstGeom prst="rect">
            <a:avLst/>
          </a:prstGeom>
          <a:noFill/>
          <a:ln w="9525">
            <a:noFill/>
            <a:miter lim="800000"/>
            <a:headEnd/>
            <a:tailEnd/>
          </a:ln>
        </p:spPr>
      </p:pic>
      <p:sp>
        <p:nvSpPr>
          <p:cNvPr id="2" name="矩形 1"/>
          <p:cNvSpPr>
            <a:spLocks noChangeArrowheads="1"/>
          </p:cNvSpPr>
          <p:nvPr/>
        </p:nvSpPr>
        <p:spPr bwMode="auto">
          <a:xfrm>
            <a:off x="519113" y="1319213"/>
            <a:ext cx="1798637" cy="1208087"/>
          </a:xfrm>
          <a:prstGeom prst="rect">
            <a:avLst/>
          </a:prstGeom>
          <a:noFill/>
          <a:ln w="9525">
            <a:noFill/>
            <a:miter lim="800000"/>
            <a:headEnd/>
            <a:tailEnd/>
          </a:ln>
        </p:spPr>
        <p:txBody>
          <a:bodyPr>
            <a:spAutoFit/>
          </a:bodyPr>
          <a:lstStyle/>
          <a:p>
            <a:pPr>
              <a:lnSpc>
                <a:spcPts val="2900"/>
              </a:lnSpc>
            </a:pPr>
            <a:r>
              <a:rPr lang="zh-CN" altLang="en-US" b="1" smtClean="0">
                <a:latin typeface="微软雅黑" pitchFamily="34" charset="-122"/>
                <a:ea typeface="微软雅黑" pitchFamily="34" charset="-122"/>
              </a:rPr>
              <a:t>细胞壁</a:t>
            </a:r>
          </a:p>
          <a:p>
            <a:pPr>
              <a:lnSpc>
                <a:spcPts val="2900"/>
              </a:lnSpc>
            </a:pPr>
            <a:r>
              <a:rPr lang="zh-CN" altLang="en-US" b="1" smtClean="0">
                <a:latin typeface="微软雅黑" pitchFamily="34" charset="-122"/>
                <a:ea typeface="微软雅黑" pitchFamily="34" charset="-122"/>
              </a:rPr>
              <a:t>具有保护和支</a:t>
            </a:r>
          </a:p>
          <a:p>
            <a:pPr>
              <a:lnSpc>
                <a:spcPts val="2900"/>
              </a:lnSpc>
            </a:pPr>
            <a:r>
              <a:rPr lang="zh-CN" altLang="en-US" b="1" smtClean="0">
                <a:latin typeface="微软雅黑" pitchFamily="34" charset="-122"/>
                <a:ea typeface="微软雅黑" pitchFamily="34" charset="-122"/>
              </a:rPr>
              <a:t>持细胞的作用</a:t>
            </a:r>
            <a:endParaRPr lang="zh-CN" altLang="en-US" b="1">
              <a:latin typeface="微软雅黑" pitchFamily="34" charset="-122"/>
              <a:ea typeface="微软雅黑" pitchFamily="34" charset="-122"/>
            </a:endParaRPr>
          </a:p>
        </p:txBody>
      </p:sp>
      <p:sp>
        <p:nvSpPr>
          <p:cNvPr id="3" name="矩形 2"/>
          <p:cNvSpPr>
            <a:spLocks noChangeArrowheads="1"/>
          </p:cNvSpPr>
          <p:nvPr/>
        </p:nvSpPr>
        <p:spPr bwMode="auto">
          <a:xfrm>
            <a:off x="539750" y="2511425"/>
            <a:ext cx="1854200" cy="1208088"/>
          </a:xfrm>
          <a:prstGeom prst="rect">
            <a:avLst/>
          </a:prstGeom>
          <a:noFill/>
          <a:ln w="9525">
            <a:noFill/>
            <a:miter lim="800000"/>
            <a:headEnd/>
            <a:tailEnd/>
          </a:ln>
        </p:spPr>
        <p:txBody>
          <a:bodyPr>
            <a:spAutoFit/>
          </a:bodyPr>
          <a:lstStyle/>
          <a:p>
            <a:pPr>
              <a:lnSpc>
                <a:spcPts val="2900"/>
              </a:lnSpc>
            </a:pPr>
            <a:r>
              <a:rPr lang="zh-CN" altLang="en-US" b="1" smtClean="0">
                <a:latin typeface="微软雅黑" pitchFamily="34" charset="-122"/>
                <a:ea typeface="微软雅黑" pitchFamily="34" charset="-122"/>
              </a:rPr>
              <a:t>细胞核</a:t>
            </a:r>
          </a:p>
          <a:p>
            <a:pPr>
              <a:lnSpc>
                <a:spcPts val="2900"/>
              </a:lnSpc>
            </a:pPr>
            <a:r>
              <a:rPr lang="zh-CN" altLang="en-US" b="1" smtClean="0">
                <a:latin typeface="微软雅黑" pitchFamily="34" charset="-122"/>
                <a:ea typeface="微软雅黑" pitchFamily="34" charset="-122"/>
              </a:rPr>
              <a:t>含有遗传物质，</a:t>
            </a:r>
          </a:p>
          <a:p>
            <a:pPr>
              <a:lnSpc>
                <a:spcPts val="2900"/>
              </a:lnSpc>
            </a:pPr>
            <a:r>
              <a:rPr lang="zh-CN" altLang="en-US" b="1" smtClean="0">
                <a:latin typeface="微软雅黑" pitchFamily="34" charset="-122"/>
                <a:ea typeface="微软雅黑" pitchFamily="34" charset="-122"/>
              </a:rPr>
              <a:t>能传递遗传信息</a:t>
            </a:r>
            <a:endParaRPr lang="zh-CN" altLang="en-US" b="1">
              <a:latin typeface="微软雅黑" pitchFamily="34" charset="-122"/>
              <a:ea typeface="微软雅黑" pitchFamily="34" charset="-122"/>
            </a:endParaRPr>
          </a:p>
        </p:txBody>
      </p:sp>
      <p:sp>
        <p:nvSpPr>
          <p:cNvPr id="6" name="矩形 5"/>
          <p:cNvSpPr>
            <a:spLocks noChangeArrowheads="1"/>
          </p:cNvSpPr>
          <p:nvPr/>
        </p:nvSpPr>
        <p:spPr bwMode="auto">
          <a:xfrm>
            <a:off x="539750" y="3703638"/>
            <a:ext cx="2200275" cy="1579562"/>
          </a:xfrm>
          <a:prstGeom prst="rect">
            <a:avLst/>
          </a:prstGeom>
          <a:noFill/>
          <a:ln w="9525">
            <a:noFill/>
            <a:miter lim="800000"/>
            <a:headEnd/>
            <a:tailEnd/>
          </a:ln>
        </p:spPr>
        <p:txBody>
          <a:bodyPr>
            <a:spAutoFit/>
          </a:bodyPr>
          <a:lstStyle/>
          <a:p>
            <a:pPr>
              <a:lnSpc>
                <a:spcPts val="2900"/>
              </a:lnSpc>
            </a:pPr>
            <a:r>
              <a:rPr lang="zh-CN" altLang="en-US" b="1" smtClean="0">
                <a:latin typeface="微软雅黑" pitchFamily="34" charset="-122"/>
                <a:ea typeface="微软雅黑" pitchFamily="34" charset="-122"/>
              </a:rPr>
              <a:t>细胞质</a:t>
            </a:r>
          </a:p>
          <a:p>
            <a:pPr>
              <a:lnSpc>
                <a:spcPts val="2900"/>
              </a:lnSpc>
            </a:pPr>
            <a:r>
              <a:rPr lang="zh-CN" altLang="en-US" b="1" smtClean="0">
                <a:latin typeface="微软雅黑" pitchFamily="34" charset="-122"/>
                <a:ea typeface="微软雅黑" pitchFamily="34" charset="-122"/>
              </a:rPr>
              <a:t>不停地流动，能加</a:t>
            </a:r>
          </a:p>
          <a:p>
            <a:pPr>
              <a:lnSpc>
                <a:spcPts val="2900"/>
              </a:lnSpc>
            </a:pPr>
            <a:r>
              <a:rPr lang="zh-CN" altLang="en-US" b="1" smtClean="0">
                <a:latin typeface="微软雅黑" pitchFamily="34" charset="-122"/>
                <a:ea typeface="微软雅黑" pitchFamily="34" charset="-122"/>
              </a:rPr>
              <a:t>快细胞与外界环境</a:t>
            </a:r>
          </a:p>
          <a:p>
            <a:pPr>
              <a:lnSpc>
                <a:spcPts val="2900"/>
              </a:lnSpc>
            </a:pPr>
            <a:r>
              <a:rPr lang="zh-CN" altLang="en-US" b="1" smtClean="0">
                <a:latin typeface="微软雅黑" pitchFamily="34" charset="-122"/>
                <a:ea typeface="微软雅黑" pitchFamily="34" charset="-122"/>
              </a:rPr>
              <a:t>的物质交换</a:t>
            </a:r>
            <a:endParaRPr lang="zh-CN" altLang="en-US" b="1">
              <a:latin typeface="微软雅黑" pitchFamily="34" charset="-122"/>
              <a:ea typeface="微软雅黑" pitchFamily="34" charset="-122"/>
            </a:endParaRPr>
          </a:p>
        </p:txBody>
      </p:sp>
      <p:sp>
        <p:nvSpPr>
          <p:cNvPr id="7" name="矩形 6"/>
          <p:cNvSpPr>
            <a:spLocks noChangeArrowheads="1"/>
          </p:cNvSpPr>
          <p:nvPr/>
        </p:nvSpPr>
        <p:spPr bwMode="auto">
          <a:xfrm>
            <a:off x="539750" y="5267325"/>
            <a:ext cx="2085975" cy="1208088"/>
          </a:xfrm>
          <a:prstGeom prst="rect">
            <a:avLst/>
          </a:prstGeom>
          <a:noFill/>
          <a:ln w="9525">
            <a:noFill/>
            <a:miter lim="800000"/>
            <a:headEnd/>
            <a:tailEnd/>
          </a:ln>
        </p:spPr>
        <p:txBody>
          <a:bodyPr>
            <a:spAutoFit/>
          </a:bodyPr>
          <a:lstStyle/>
          <a:p>
            <a:pPr>
              <a:lnSpc>
                <a:spcPts val="2900"/>
              </a:lnSpc>
            </a:pPr>
            <a:r>
              <a:rPr lang="zh-CN" altLang="en-US" b="1" smtClean="0">
                <a:latin typeface="微软雅黑" pitchFamily="34" charset="-122"/>
                <a:ea typeface="微软雅黑" pitchFamily="34" charset="-122"/>
              </a:rPr>
              <a:t>细胞膜</a:t>
            </a:r>
          </a:p>
          <a:p>
            <a:pPr>
              <a:lnSpc>
                <a:spcPts val="2900"/>
              </a:lnSpc>
            </a:pPr>
            <a:r>
              <a:rPr lang="zh-CN" altLang="en-US" b="1" smtClean="0">
                <a:latin typeface="微软雅黑" pitchFamily="34" charset="-122"/>
                <a:ea typeface="微软雅黑" pitchFamily="34" charset="-122"/>
              </a:rPr>
              <a:t>具有保护和控制物</a:t>
            </a:r>
          </a:p>
          <a:p>
            <a:pPr>
              <a:lnSpc>
                <a:spcPts val="2900"/>
              </a:lnSpc>
            </a:pPr>
            <a:r>
              <a:rPr lang="zh-CN" altLang="en-US" b="1" smtClean="0">
                <a:latin typeface="微软雅黑" pitchFamily="34" charset="-122"/>
                <a:ea typeface="微软雅黑" pitchFamily="34" charset="-122"/>
              </a:rPr>
              <a:t>质进出细胞的作用</a:t>
            </a:r>
            <a:endParaRPr lang="zh-CN" altLang="en-US" b="1">
              <a:latin typeface="微软雅黑" pitchFamily="34" charset="-122"/>
              <a:ea typeface="微软雅黑" pitchFamily="34" charset="-122"/>
            </a:endParaRPr>
          </a:p>
        </p:txBody>
      </p:sp>
      <p:sp>
        <p:nvSpPr>
          <p:cNvPr id="8" name="矩形 7"/>
          <p:cNvSpPr>
            <a:spLocks noChangeArrowheads="1"/>
          </p:cNvSpPr>
          <p:nvPr/>
        </p:nvSpPr>
        <p:spPr bwMode="auto">
          <a:xfrm>
            <a:off x="6786563" y="1431925"/>
            <a:ext cx="1925637" cy="798513"/>
          </a:xfrm>
          <a:prstGeom prst="rect">
            <a:avLst/>
          </a:prstGeom>
          <a:noFill/>
          <a:ln w="9525">
            <a:noFill/>
            <a:miter lim="800000"/>
            <a:headEnd/>
            <a:tailEnd/>
          </a:ln>
        </p:spPr>
        <p:txBody>
          <a:bodyPr>
            <a:spAutoFit/>
          </a:bodyPr>
          <a:lstStyle/>
          <a:p>
            <a:pPr>
              <a:lnSpc>
                <a:spcPts val="2900"/>
              </a:lnSpc>
            </a:pPr>
            <a:r>
              <a:rPr lang="zh-CN" altLang="en-US" b="1" smtClean="0">
                <a:latin typeface="微软雅黑" pitchFamily="34" charset="-122"/>
                <a:ea typeface="微软雅黑" pitchFamily="34" charset="-122"/>
              </a:rPr>
              <a:t>叶绿体</a:t>
            </a:r>
          </a:p>
          <a:p>
            <a:pPr>
              <a:lnSpc>
                <a:spcPts val="2900"/>
              </a:lnSpc>
            </a:pPr>
            <a:r>
              <a:rPr lang="zh-CN" altLang="en-US" b="1" smtClean="0">
                <a:latin typeface="微软雅黑" pitchFamily="34" charset="-122"/>
                <a:ea typeface="微软雅黑" pitchFamily="34" charset="-122"/>
              </a:rPr>
              <a:t>光合作用的场所</a:t>
            </a:r>
            <a:endParaRPr lang="zh-CN" altLang="en-US" b="1">
              <a:latin typeface="微软雅黑" pitchFamily="34" charset="-122"/>
              <a:ea typeface="微软雅黑" pitchFamily="34" charset="-122"/>
            </a:endParaRPr>
          </a:p>
        </p:txBody>
      </p:sp>
      <p:sp>
        <p:nvSpPr>
          <p:cNvPr id="9" name="矩形 8"/>
          <p:cNvSpPr>
            <a:spLocks noChangeArrowheads="1"/>
          </p:cNvSpPr>
          <p:nvPr/>
        </p:nvSpPr>
        <p:spPr bwMode="auto">
          <a:xfrm>
            <a:off x="6786563" y="3100388"/>
            <a:ext cx="1925637" cy="1208087"/>
          </a:xfrm>
          <a:prstGeom prst="rect">
            <a:avLst/>
          </a:prstGeom>
          <a:noFill/>
          <a:ln w="9525">
            <a:noFill/>
            <a:miter lim="800000"/>
            <a:headEnd/>
            <a:tailEnd/>
          </a:ln>
        </p:spPr>
        <p:txBody>
          <a:bodyPr>
            <a:spAutoFit/>
          </a:bodyPr>
          <a:lstStyle/>
          <a:p>
            <a:pPr>
              <a:lnSpc>
                <a:spcPts val="2900"/>
              </a:lnSpc>
            </a:pPr>
            <a:r>
              <a:rPr lang="zh-CN" altLang="en-US" b="1" smtClean="0">
                <a:latin typeface="微软雅黑" pitchFamily="34" charset="-122"/>
                <a:ea typeface="微软雅黑" pitchFamily="34" charset="-122"/>
              </a:rPr>
              <a:t>液泡</a:t>
            </a:r>
          </a:p>
          <a:p>
            <a:pPr>
              <a:lnSpc>
                <a:spcPts val="2900"/>
              </a:lnSpc>
            </a:pPr>
            <a:r>
              <a:rPr lang="zh-CN" altLang="en-US" b="1" smtClean="0">
                <a:latin typeface="微软雅黑" pitchFamily="34" charset="-122"/>
                <a:ea typeface="微软雅黑" pitchFamily="34" charset="-122"/>
              </a:rPr>
              <a:t>内含细胞液，溶</a:t>
            </a:r>
          </a:p>
          <a:p>
            <a:pPr>
              <a:lnSpc>
                <a:spcPts val="2900"/>
              </a:lnSpc>
            </a:pPr>
            <a:r>
              <a:rPr lang="zh-CN" altLang="en-US" b="1" smtClean="0">
                <a:latin typeface="微软雅黑" pitchFamily="34" charset="-122"/>
                <a:ea typeface="微软雅黑" pitchFamily="34" charset="-122"/>
              </a:rPr>
              <a:t>解着多种物质</a:t>
            </a:r>
            <a:endParaRPr lang="zh-CN" altLang="en-US" b="1">
              <a:latin typeface="微软雅黑" pitchFamily="34" charset="-122"/>
              <a:ea typeface="微软雅黑" pitchFamily="34" charset="-122"/>
            </a:endParaRPr>
          </a:p>
        </p:txBody>
      </p:sp>
      <p:sp>
        <p:nvSpPr>
          <p:cNvPr id="10" name="矩形 9"/>
          <p:cNvSpPr>
            <a:spLocks noChangeArrowheads="1"/>
          </p:cNvSpPr>
          <p:nvPr/>
        </p:nvSpPr>
        <p:spPr bwMode="auto">
          <a:xfrm>
            <a:off x="6786563" y="5105400"/>
            <a:ext cx="1704975" cy="1208088"/>
          </a:xfrm>
          <a:prstGeom prst="rect">
            <a:avLst/>
          </a:prstGeom>
          <a:noFill/>
          <a:ln w="9525">
            <a:noFill/>
            <a:miter lim="800000"/>
            <a:headEnd/>
            <a:tailEnd/>
          </a:ln>
        </p:spPr>
        <p:txBody>
          <a:bodyPr>
            <a:spAutoFit/>
          </a:bodyPr>
          <a:lstStyle/>
          <a:p>
            <a:pPr>
              <a:lnSpc>
                <a:spcPts val="2900"/>
              </a:lnSpc>
            </a:pPr>
            <a:r>
              <a:rPr lang="zh-CN" altLang="en-US" b="1" smtClean="0">
                <a:latin typeface="微软雅黑" pitchFamily="34" charset="-122"/>
                <a:ea typeface="微软雅黑" pitchFamily="34" charset="-122"/>
              </a:rPr>
              <a:t>线粒体</a:t>
            </a:r>
          </a:p>
          <a:p>
            <a:pPr>
              <a:lnSpc>
                <a:spcPts val="2900"/>
              </a:lnSpc>
            </a:pPr>
            <a:r>
              <a:rPr lang="zh-CN" altLang="en-US" b="1" smtClean="0">
                <a:latin typeface="微软雅黑" pitchFamily="34" charset="-122"/>
                <a:ea typeface="微软雅黑" pitchFamily="34" charset="-122"/>
              </a:rPr>
              <a:t>为细胞的生命</a:t>
            </a:r>
          </a:p>
          <a:p>
            <a:pPr>
              <a:lnSpc>
                <a:spcPts val="2900"/>
              </a:lnSpc>
            </a:pPr>
            <a:r>
              <a:rPr lang="zh-CN" altLang="en-US" b="1" smtClean="0">
                <a:latin typeface="微软雅黑" pitchFamily="34" charset="-122"/>
                <a:ea typeface="微软雅黑" pitchFamily="34" charset="-122"/>
              </a:rPr>
              <a:t>活动提供能量</a:t>
            </a:r>
            <a:endParaRPr lang="zh-CN" altLang="en-US" b="1">
              <a:latin typeface="微软雅黑" pitchFamily="34" charset="-122"/>
              <a:ea typeface="微软雅黑" pitchFamily="34" charset="-122"/>
            </a:endParaRPr>
          </a:p>
        </p:txBody>
      </p:sp>
      <p:sp>
        <p:nvSpPr>
          <p:cNvPr id="25" name="Line 6"/>
          <p:cNvSpPr>
            <a:spLocks noChangeShapeType="1"/>
          </p:cNvSpPr>
          <p:nvPr/>
        </p:nvSpPr>
        <p:spPr bwMode="auto">
          <a:xfrm flipV="1">
            <a:off x="5405438" y="3357563"/>
            <a:ext cx="1609725" cy="417512"/>
          </a:xfrm>
          <a:prstGeom prst="line">
            <a:avLst/>
          </a:prstGeom>
          <a:noFill/>
          <a:ln w="28575">
            <a:solidFill>
              <a:srgbClr val="3333FF"/>
            </a:solidFill>
            <a:miter lim="800000"/>
            <a:headEnd/>
            <a:tailEnd/>
          </a:ln>
        </p:spPr>
        <p:txBody>
          <a:bodyPr wrap="none"/>
          <a:lstStyle/>
          <a:p>
            <a:endParaRPr lang="zh-CN" altLang="en-US"/>
          </a:p>
        </p:txBody>
      </p:sp>
      <p:sp>
        <p:nvSpPr>
          <p:cNvPr id="26" name="Line 6"/>
          <p:cNvSpPr>
            <a:spLocks noChangeShapeType="1"/>
          </p:cNvSpPr>
          <p:nvPr/>
        </p:nvSpPr>
        <p:spPr bwMode="auto">
          <a:xfrm>
            <a:off x="5622925" y="4492625"/>
            <a:ext cx="1274763" cy="790575"/>
          </a:xfrm>
          <a:prstGeom prst="line">
            <a:avLst/>
          </a:prstGeom>
          <a:noFill/>
          <a:ln w="28575">
            <a:solidFill>
              <a:srgbClr val="3333FF"/>
            </a:solidFill>
            <a:miter lim="800000"/>
            <a:headEnd/>
            <a:tailEnd/>
          </a:ln>
        </p:spPr>
        <p:txBody>
          <a:bodyPr wrap="none"/>
          <a:lstStyle/>
          <a:p>
            <a:endParaRPr lang="zh-CN" altLang="en-US"/>
          </a:p>
        </p:txBody>
      </p:sp>
      <p:sp>
        <p:nvSpPr>
          <p:cNvPr id="27" name="Line 6"/>
          <p:cNvSpPr>
            <a:spLocks noChangeShapeType="1"/>
          </p:cNvSpPr>
          <p:nvPr/>
        </p:nvSpPr>
        <p:spPr bwMode="auto">
          <a:xfrm flipV="1">
            <a:off x="5638800" y="1671638"/>
            <a:ext cx="1258888" cy="1166812"/>
          </a:xfrm>
          <a:prstGeom prst="line">
            <a:avLst/>
          </a:prstGeom>
          <a:noFill/>
          <a:ln w="28575">
            <a:solidFill>
              <a:srgbClr val="3333FF"/>
            </a:solidFill>
            <a:miter lim="800000"/>
            <a:headEnd/>
            <a:tailEnd/>
          </a:ln>
        </p:spPr>
        <p:txBody>
          <a:bodyPr wrap="none"/>
          <a:lstStyle/>
          <a:p>
            <a:endParaRPr lang="zh-CN" altLang="en-US"/>
          </a:p>
        </p:txBody>
      </p:sp>
      <p:sp>
        <p:nvSpPr>
          <p:cNvPr id="28" name="Line 6"/>
          <p:cNvSpPr>
            <a:spLocks noChangeShapeType="1"/>
          </p:cNvSpPr>
          <p:nvPr/>
        </p:nvSpPr>
        <p:spPr bwMode="auto">
          <a:xfrm flipV="1">
            <a:off x="1355725" y="4624388"/>
            <a:ext cx="2132013" cy="919162"/>
          </a:xfrm>
          <a:prstGeom prst="line">
            <a:avLst/>
          </a:prstGeom>
          <a:noFill/>
          <a:ln w="28575">
            <a:solidFill>
              <a:srgbClr val="3333FF"/>
            </a:solidFill>
            <a:miter lim="800000"/>
            <a:headEnd/>
            <a:tailEnd/>
          </a:ln>
        </p:spPr>
        <p:txBody>
          <a:bodyPr wrap="none"/>
          <a:lstStyle/>
          <a:p>
            <a:endParaRPr lang="zh-CN" altLang="en-US"/>
          </a:p>
        </p:txBody>
      </p:sp>
      <p:sp>
        <p:nvSpPr>
          <p:cNvPr id="29" name="Line 6"/>
          <p:cNvSpPr>
            <a:spLocks noChangeShapeType="1"/>
          </p:cNvSpPr>
          <p:nvPr/>
        </p:nvSpPr>
        <p:spPr bwMode="auto">
          <a:xfrm>
            <a:off x="1358900" y="2816225"/>
            <a:ext cx="2759075" cy="541338"/>
          </a:xfrm>
          <a:prstGeom prst="line">
            <a:avLst/>
          </a:prstGeom>
          <a:noFill/>
          <a:ln w="28575">
            <a:solidFill>
              <a:srgbClr val="3333FF"/>
            </a:solidFill>
            <a:miter lim="800000"/>
            <a:headEnd/>
            <a:tailEnd/>
          </a:ln>
        </p:spPr>
        <p:txBody>
          <a:bodyPr wrap="none"/>
          <a:lstStyle/>
          <a:p>
            <a:endParaRPr lang="zh-CN" altLang="en-US"/>
          </a:p>
        </p:txBody>
      </p:sp>
      <p:sp>
        <p:nvSpPr>
          <p:cNvPr id="30" name="Line 6"/>
          <p:cNvSpPr>
            <a:spLocks noChangeShapeType="1"/>
          </p:cNvSpPr>
          <p:nvPr/>
        </p:nvSpPr>
        <p:spPr bwMode="auto">
          <a:xfrm>
            <a:off x="1446213" y="3965575"/>
            <a:ext cx="2243137" cy="0"/>
          </a:xfrm>
          <a:prstGeom prst="line">
            <a:avLst/>
          </a:prstGeom>
          <a:noFill/>
          <a:ln w="28575">
            <a:solidFill>
              <a:srgbClr val="3333FF"/>
            </a:solidFill>
            <a:miter lim="800000"/>
            <a:headEnd/>
            <a:tailEnd/>
          </a:ln>
        </p:spPr>
        <p:txBody>
          <a:bodyPr wrap="none"/>
          <a:lstStyle/>
          <a:p>
            <a:endParaRPr lang="zh-CN" altLang="en-US"/>
          </a:p>
        </p:txBody>
      </p:sp>
      <p:sp>
        <p:nvSpPr>
          <p:cNvPr id="31" name="Line 6"/>
          <p:cNvSpPr>
            <a:spLocks noChangeShapeType="1"/>
          </p:cNvSpPr>
          <p:nvPr/>
        </p:nvSpPr>
        <p:spPr bwMode="auto">
          <a:xfrm>
            <a:off x="1466850" y="1546225"/>
            <a:ext cx="2222500" cy="609600"/>
          </a:xfrm>
          <a:prstGeom prst="line">
            <a:avLst/>
          </a:prstGeom>
          <a:noFill/>
          <a:ln w="28575">
            <a:solidFill>
              <a:srgbClr val="3333FF"/>
            </a:solidFill>
            <a:miter lim="800000"/>
            <a:headEnd/>
            <a:tailEnd/>
          </a:ln>
        </p:spPr>
        <p:txBody>
          <a:bodyPr wrap="none"/>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barn(inVertical)">
                                      <p:cBhvr>
                                        <p:cTn id="10" dur="500"/>
                                        <p:tgtEl>
                                          <p:spTgt spid="31"/>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barn(inVertical)">
                                      <p:cBhvr>
                                        <p:cTn id="18" dur="500"/>
                                        <p:tgtEl>
                                          <p:spTgt spid="28"/>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arn(inVertical)">
                                      <p:cBhvr>
                                        <p:cTn id="23" dur="500"/>
                                        <p:tgtEl>
                                          <p:spTgt spid="6"/>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barn(inVertical)">
                                      <p:cBhvr>
                                        <p:cTn id="26" dur="500"/>
                                        <p:tgtEl>
                                          <p:spTgt spid="30"/>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barn(inVertical)">
                                      <p:cBhvr>
                                        <p:cTn id="31" dur="500"/>
                                        <p:tgtEl>
                                          <p:spTgt spid="29"/>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barn(inVertical)">
                                      <p:cBhvr>
                                        <p:cTn id="34" dur="500"/>
                                        <p:tgtEl>
                                          <p:spTgt spid="3"/>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down)">
                                      <p:cBhvr>
                                        <p:cTn id="39" dur="500"/>
                                        <p:tgtEl>
                                          <p:spTgt spid="25"/>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down)">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down)">
                                      <p:cBhvr>
                                        <p:cTn id="47" dur="500"/>
                                        <p:tgtEl>
                                          <p:spTgt spid="27"/>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down)">
                                      <p:cBhvr>
                                        <p:cTn id="50" dur="500"/>
                                        <p:tgtEl>
                                          <p:spTgt spid="8"/>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grpId="0" nodeType="click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barn(inVertical)">
                                      <p:cBhvr>
                                        <p:cTn id="55" dur="500"/>
                                        <p:tgtEl>
                                          <p:spTgt spid="26"/>
                                        </p:tgtEl>
                                      </p:cBhvr>
                                    </p:animEffect>
                                  </p:childTnLst>
                                </p:cTn>
                              </p:par>
                              <p:par>
                                <p:cTn id="56" presetID="16" presetClass="entr" presetSubtype="21" fill="hold" grpId="0" nodeType="with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barn(inVertical)">
                                      <p:cBhvr>
                                        <p:cTn id="5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7" grpId="0"/>
      <p:bldP spid="8" grpId="0"/>
      <p:bldP spid="9" grpId="0"/>
      <p:bldP spid="10" grpId="0"/>
      <p:bldP spid="25" grpId="0" animBg="1"/>
      <p:bldP spid="26" grpId="0" animBg="1"/>
      <p:bldP spid="27" grpId="0" animBg="1"/>
      <p:bldP spid="28" grpId="0" animBg="1"/>
      <p:bldP spid="29" grpId="0" animBg="1"/>
      <p:bldP spid="30" grpId="0" animBg="1"/>
      <p:bldP spid="3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903538" y="1844675"/>
            <a:ext cx="5868987" cy="1135063"/>
          </a:xfrm>
          <a:prstGeom prst="rect">
            <a:avLst/>
          </a:prstGeom>
          <a:noFill/>
          <a:ln w="9525">
            <a:noFill/>
            <a:miter lim="800000"/>
            <a:headEnd/>
            <a:tailEnd/>
          </a:ln>
        </p:spPr>
        <p:txBody>
          <a:bodyPr>
            <a:spAutoFit/>
          </a:bodyPr>
          <a:lstStyle/>
          <a:p>
            <a:pPr>
              <a:lnSpc>
                <a:spcPct val="150000"/>
              </a:lnSpc>
            </a:pPr>
            <a:r>
              <a:rPr lang="zh-CN" altLang="en-US" sz="2400" b="1" smtClean="0">
                <a:latin typeface="微软雅黑" pitchFamily="34" charset="-122"/>
                <a:ea typeface="微软雅黑" pitchFamily="34" charset="-122"/>
              </a:rPr>
              <a:t>“细胞学说”：生物大多是由细胞构成的；细胞是生物体结构和功能的基本单位。</a:t>
            </a:r>
            <a:endParaRPr lang="zh-CN" altLang="en-US" sz="2400" b="1">
              <a:latin typeface="微软雅黑" pitchFamily="34" charset="-122"/>
              <a:ea typeface="微软雅黑" pitchFamily="34" charset="-122"/>
            </a:endParaRPr>
          </a:p>
        </p:txBody>
      </p:sp>
      <p:sp>
        <p:nvSpPr>
          <p:cNvPr id="39939" name="矩形 2"/>
          <p:cNvSpPr>
            <a:spLocks noChangeArrowheads="1"/>
          </p:cNvSpPr>
          <p:nvPr/>
        </p:nvSpPr>
        <p:spPr bwMode="auto">
          <a:xfrm>
            <a:off x="1276350" y="1365250"/>
            <a:ext cx="1414463" cy="461963"/>
          </a:xfrm>
          <a:prstGeom prst="rect">
            <a:avLst/>
          </a:prstGeom>
          <a:noFill/>
          <a:ln w="9525">
            <a:noFill/>
            <a:miter lim="800000"/>
            <a:headEnd/>
            <a:tailEnd/>
          </a:ln>
        </p:spPr>
        <p:txBody>
          <a:bodyPr>
            <a:spAutoFit/>
          </a:bodyPr>
          <a:lstStyle/>
          <a:p>
            <a:r>
              <a:rPr lang="zh-CN" altLang="en-US" sz="2400" b="1" smtClean="0">
                <a:solidFill>
                  <a:srgbClr val="002060"/>
                </a:solidFill>
                <a:latin typeface="微软雅黑" pitchFamily="34" charset="-122"/>
                <a:ea typeface="微软雅黑" pitchFamily="34" charset="-122"/>
              </a:rPr>
              <a:t>细胞学说</a:t>
            </a:r>
            <a:endParaRPr lang="zh-CN" altLang="en-US" sz="2400" b="1">
              <a:solidFill>
                <a:srgbClr val="002060"/>
              </a:solidFill>
              <a:latin typeface="微软雅黑" pitchFamily="34" charset="-122"/>
              <a:ea typeface="微软雅黑" pitchFamily="34" charset="-122"/>
            </a:endParaRPr>
          </a:p>
        </p:txBody>
      </p:sp>
      <p:pic>
        <p:nvPicPr>
          <p:cNvPr id="14" name="Picture 2" descr="c:\users\ADMINI~1\appdata\roaming\360se6\USERDA~1\Temp\BGP4XD~1.JPG"/>
          <p:cNvPicPr>
            <a:picLocks noChangeAspect="1" noChangeArrowheads="1"/>
          </p:cNvPicPr>
          <p:nvPr/>
        </p:nvPicPr>
        <p:blipFill rotWithShape="1">
          <a:blip r:embed="rId2" cstate="print">
            <a:lum bright="-10000" contrast="20000"/>
            <a:extLst>
              <a:ext uri="{28A0092B-C50C-407E-A947-70E740481C1C}"/>
            </a:extLst>
          </a:blip>
          <a:srcRect l="14930" t="2376" r="12774" b="55802"/>
          <a:stretch>
            <a:fillRect/>
          </a:stretch>
        </p:blipFill>
        <p:spPr bwMode="auto">
          <a:xfrm>
            <a:off x="485552" y="2260647"/>
            <a:ext cx="1945756" cy="1945593"/>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ext uri="{91240B29-F687-4F45-9708-019B960494DF}"/>
          </a:extLst>
        </p:spPr>
      </p:pic>
      <p:pic>
        <p:nvPicPr>
          <p:cNvPr id="15" name="Picture 4" descr="c:\users\ADMINI~1\appdata\roaming\360se6\USERDA~1\Temp\298814~1.JPG"/>
          <p:cNvPicPr>
            <a:picLocks noChangeAspect="1" noChangeArrowheads="1"/>
          </p:cNvPicPr>
          <p:nvPr/>
        </p:nvPicPr>
        <p:blipFill>
          <a:blip r:embed="rId3">
            <a:extLst>
              <a:ext uri="{28A0092B-C50C-407E-A947-70E740481C1C}"/>
            </a:extLst>
          </a:blip>
          <a:srcRect/>
          <a:stretch>
            <a:fillRect/>
          </a:stretch>
        </p:blipFill>
        <p:spPr bwMode="auto">
          <a:xfrm>
            <a:off x="4008071" y="3233443"/>
            <a:ext cx="4313959" cy="318934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ext uri="{91240B29-F687-4F45-9708-019B960494DF}"/>
          </a:extLst>
        </p:spPr>
      </p:pic>
      <p:pic>
        <p:nvPicPr>
          <p:cNvPr id="1026" name="Picture 2"/>
          <p:cNvPicPr>
            <a:picLocks noChangeAspect="1" noChangeArrowheads="1"/>
          </p:cNvPicPr>
          <p:nvPr/>
        </p:nvPicPr>
        <p:blipFill rotWithShape="1">
          <a:blip r:embed="rId4">
            <a:extLst>
              <a:ext uri="{28A0092B-C50C-407E-A947-70E740481C1C}"/>
            </a:extLst>
          </a:blip>
          <a:srcRect t="52327" b="7119"/>
          <a:stretch>
            <a:fillRect/>
          </a:stretch>
        </p:blipFill>
        <p:spPr bwMode="auto">
          <a:xfrm>
            <a:off x="486621" y="4637314"/>
            <a:ext cx="1944687" cy="1841863"/>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ext uri="{91240B29-F687-4F45-9708-019B960494DF}"/>
          </a:extLst>
        </p:spPr>
      </p:pic>
      <p:sp>
        <p:nvSpPr>
          <p:cNvPr id="6" name="矩形 5"/>
          <p:cNvSpPr>
            <a:spLocks noChangeArrowheads="1"/>
          </p:cNvSpPr>
          <p:nvPr/>
        </p:nvSpPr>
        <p:spPr bwMode="auto">
          <a:xfrm>
            <a:off x="2278063" y="3494088"/>
            <a:ext cx="1108075" cy="461962"/>
          </a:xfrm>
          <a:prstGeom prst="rect">
            <a:avLst/>
          </a:prstGeom>
          <a:noFill/>
          <a:ln w="9525">
            <a:noFill/>
            <a:miter lim="800000"/>
            <a:headEnd/>
            <a:tailEnd/>
          </a:ln>
        </p:spPr>
        <p:txBody>
          <a:bodyPr wrap="none">
            <a:spAutoFit/>
          </a:bodyPr>
          <a:lstStyle/>
          <a:p>
            <a:r>
              <a:rPr lang="zh-CN" altLang="en-US" sz="2400" b="1" smtClean="0">
                <a:latin typeface="微软雅黑" pitchFamily="34" charset="-122"/>
                <a:ea typeface="微软雅黑" pitchFamily="34" charset="-122"/>
              </a:rPr>
              <a:t>施莱登</a:t>
            </a:r>
            <a:endParaRPr lang="zh-CN" altLang="en-US" sz="2400" b="1">
              <a:latin typeface="微软雅黑" pitchFamily="34" charset="-122"/>
              <a:ea typeface="微软雅黑" pitchFamily="34" charset="-122"/>
            </a:endParaRPr>
          </a:p>
        </p:txBody>
      </p:sp>
      <p:sp>
        <p:nvSpPr>
          <p:cNvPr id="7" name="矩形 6"/>
          <p:cNvSpPr>
            <a:spLocks noChangeArrowheads="1"/>
          </p:cNvSpPr>
          <p:nvPr/>
        </p:nvSpPr>
        <p:spPr bwMode="auto">
          <a:xfrm>
            <a:off x="2070100" y="5799138"/>
            <a:ext cx="800100" cy="461962"/>
          </a:xfrm>
          <a:prstGeom prst="rect">
            <a:avLst/>
          </a:prstGeom>
          <a:noFill/>
          <a:ln w="9525">
            <a:noFill/>
            <a:miter lim="800000"/>
            <a:headEnd/>
            <a:tailEnd/>
          </a:ln>
        </p:spPr>
        <p:txBody>
          <a:bodyPr wrap="none">
            <a:spAutoFit/>
          </a:bodyPr>
          <a:lstStyle/>
          <a:p>
            <a:r>
              <a:rPr lang="zh-CN" altLang="en-US" sz="2400" b="1" smtClean="0">
                <a:solidFill>
                  <a:srgbClr val="000000"/>
                </a:solidFill>
                <a:latin typeface="微软雅黑" pitchFamily="34" charset="-122"/>
                <a:ea typeface="微软雅黑" pitchFamily="34" charset="-122"/>
              </a:rPr>
              <a:t>施旺</a:t>
            </a:r>
            <a:endParaRPr lang="zh-CN" altLang="en-US" sz="2400" b="1">
              <a:solidFill>
                <a:srgbClr val="000000"/>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barn(inVertical)">
                                      <p:cBhvr>
                                        <p:cTn id="10" dur="500"/>
                                        <p:tgtEl>
                                          <p:spTgt spid="1026"/>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arn(inVertical)">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down)">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矩形 1"/>
          <p:cNvSpPr>
            <a:spLocks noChangeArrowheads="1"/>
          </p:cNvSpPr>
          <p:nvPr/>
        </p:nvSpPr>
        <p:spPr bwMode="auto">
          <a:xfrm>
            <a:off x="2673350" y="904875"/>
            <a:ext cx="3570288" cy="460375"/>
          </a:xfrm>
          <a:prstGeom prst="rect">
            <a:avLst/>
          </a:prstGeom>
          <a:noFill/>
          <a:ln w="9525">
            <a:noFill/>
            <a:miter lim="800000"/>
            <a:headEnd/>
            <a:tailEnd/>
          </a:ln>
        </p:spPr>
        <p:txBody>
          <a:bodyPr>
            <a:spAutoFit/>
          </a:bodyPr>
          <a:lstStyle/>
          <a:p>
            <a:r>
              <a:rPr lang="zh-CN" altLang="en-US" sz="2400" b="1" smtClean="0">
                <a:solidFill>
                  <a:srgbClr val="002060"/>
                </a:solidFill>
                <a:latin typeface="微软雅黑" pitchFamily="34" charset="-122"/>
                <a:ea typeface="微软雅黑" pitchFamily="34" charset="-122"/>
              </a:rPr>
              <a:t>观察池塘水中的微小生物</a:t>
            </a:r>
            <a:endParaRPr lang="zh-CN" altLang="en-US" sz="2400" b="1">
              <a:solidFill>
                <a:srgbClr val="002060"/>
              </a:solidFill>
              <a:latin typeface="微软雅黑" pitchFamily="34" charset="-122"/>
              <a:ea typeface="微软雅黑" pitchFamily="34" charset="-122"/>
            </a:endParaRPr>
          </a:p>
        </p:txBody>
      </p:sp>
      <p:grpSp>
        <p:nvGrpSpPr>
          <p:cNvPr id="40963" name="组合 8"/>
          <p:cNvGrpSpPr>
            <a:grpSpLocks/>
          </p:cNvGrpSpPr>
          <p:nvPr/>
        </p:nvGrpSpPr>
        <p:grpSpPr bwMode="auto">
          <a:xfrm>
            <a:off x="668338" y="1581150"/>
            <a:ext cx="7416800" cy="4905375"/>
            <a:chOff x="667950" y="1580606"/>
            <a:chExt cx="7416824" cy="4905742"/>
          </a:xfrm>
        </p:grpSpPr>
        <p:pic>
          <p:nvPicPr>
            <p:cNvPr id="3" name="图片 2"/>
            <p:cNvPicPr>
              <a:picLocks noChangeAspect="1"/>
            </p:cNvPicPr>
            <p:nvPr/>
          </p:nvPicPr>
          <p:blipFill rotWithShape="1">
            <a:blip r:embed="rId2"/>
            <a:srcRect l="1958" t="2470" r="2333" b="6346"/>
            <a:stretch>
              <a:fillRect/>
            </a:stretch>
          </p:blipFill>
          <p:spPr>
            <a:xfrm>
              <a:off x="667950" y="1580606"/>
              <a:ext cx="7416824" cy="4588218"/>
            </a:xfrm>
            <a:prstGeom prst="rect">
              <a:avLst/>
            </a:prstGeom>
            <a:ln>
              <a:noFill/>
            </a:ln>
            <a:effectLst>
              <a:outerShdw blurRad="190500" algn="tl" rotWithShape="0">
                <a:srgbClr val="000000">
                  <a:alpha val="70000"/>
                </a:srgbClr>
              </a:outerShdw>
            </a:effectLst>
          </p:spPr>
        </p:pic>
        <p:sp>
          <p:nvSpPr>
            <p:cNvPr id="40965" name="矩形 5"/>
            <p:cNvSpPr>
              <a:spLocks noChangeArrowheads="1"/>
            </p:cNvSpPr>
            <p:nvPr/>
          </p:nvSpPr>
          <p:spPr bwMode="auto">
            <a:xfrm>
              <a:off x="1147593" y="2746246"/>
              <a:ext cx="6663997" cy="400110"/>
            </a:xfrm>
            <a:prstGeom prst="rect">
              <a:avLst/>
            </a:prstGeom>
            <a:noFill/>
            <a:ln w="9525">
              <a:noFill/>
              <a:miter lim="800000"/>
              <a:headEnd/>
              <a:tailEnd/>
            </a:ln>
          </p:spPr>
          <p:txBody>
            <a:bodyPr>
              <a:spAutoFit/>
            </a:bodyPr>
            <a:lstStyle/>
            <a:p>
              <a:r>
                <a:rPr lang="zh-CN" altLang="en-US" sz="2000" b="1" smtClean="0">
                  <a:latin typeface="微软雅黑" pitchFamily="34" charset="-122"/>
                  <a:ea typeface="微软雅黑" pitchFamily="34" charset="-122"/>
                </a:rPr>
                <a:t>衣藻                    栅藻                     腔球藻             甲藻</a:t>
              </a:r>
              <a:endParaRPr lang="zh-CN" altLang="en-US" sz="2000" b="1">
                <a:latin typeface="微软雅黑" pitchFamily="34" charset="-122"/>
                <a:ea typeface="微软雅黑" pitchFamily="34" charset="-122"/>
              </a:endParaRPr>
            </a:p>
          </p:txBody>
        </p:sp>
        <p:sp>
          <p:nvSpPr>
            <p:cNvPr id="40966" name="矩形 6"/>
            <p:cNvSpPr>
              <a:spLocks noChangeArrowheads="1"/>
            </p:cNvSpPr>
            <p:nvPr/>
          </p:nvSpPr>
          <p:spPr bwMode="auto">
            <a:xfrm>
              <a:off x="1445587" y="4263479"/>
              <a:ext cx="6366003" cy="707886"/>
            </a:xfrm>
            <a:prstGeom prst="rect">
              <a:avLst/>
            </a:prstGeom>
            <a:noFill/>
            <a:ln w="9525">
              <a:noFill/>
              <a:miter lim="800000"/>
              <a:headEnd/>
              <a:tailEnd/>
            </a:ln>
          </p:spPr>
          <p:txBody>
            <a:bodyPr>
              <a:spAutoFit/>
            </a:bodyPr>
            <a:lstStyle/>
            <a:p>
              <a:r>
                <a:rPr lang="zh-CN" altLang="en-US" sz="2000" b="1" smtClean="0">
                  <a:latin typeface="微软雅黑" pitchFamily="34" charset="-122"/>
                  <a:ea typeface="微软雅黑" pitchFamily="34" charset="-122"/>
                </a:rPr>
                <a:t>丝藻                     原丝鼓藻          月牙藻           盘星藻</a:t>
              </a:r>
              <a:endParaRPr lang="zh-CN" altLang="en-US" sz="2000" b="1">
                <a:latin typeface="微软雅黑" pitchFamily="34" charset="-122"/>
                <a:ea typeface="微软雅黑" pitchFamily="34" charset="-122"/>
              </a:endParaRPr>
            </a:p>
          </p:txBody>
        </p:sp>
        <p:sp>
          <p:nvSpPr>
            <p:cNvPr id="40967" name="矩形 7"/>
            <p:cNvSpPr>
              <a:spLocks noChangeArrowheads="1"/>
            </p:cNvSpPr>
            <p:nvPr/>
          </p:nvSpPr>
          <p:spPr bwMode="auto">
            <a:xfrm>
              <a:off x="1176444" y="6086238"/>
              <a:ext cx="6635146" cy="400110"/>
            </a:xfrm>
            <a:prstGeom prst="rect">
              <a:avLst/>
            </a:prstGeom>
            <a:noFill/>
            <a:ln w="9525">
              <a:noFill/>
              <a:miter lim="800000"/>
              <a:headEnd/>
              <a:tailEnd/>
            </a:ln>
          </p:spPr>
          <p:txBody>
            <a:bodyPr>
              <a:spAutoFit/>
            </a:bodyPr>
            <a:lstStyle/>
            <a:p>
              <a:r>
                <a:rPr lang="zh-CN" altLang="en-US" sz="2000" b="1" smtClean="0">
                  <a:latin typeface="微软雅黑" pitchFamily="34" charset="-122"/>
                  <a:ea typeface="微软雅黑" pitchFamily="34" charset="-122"/>
                </a:rPr>
                <a:t>角星鼓藻              草履虫                喇叭虫              钟虫</a:t>
              </a:r>
              <a:endParaRPr lang="zh-CN" altLang="en-US" sz="2000" b="1">
                <a:latin typeface="微软雅黑" pitchFamily="34" charset="-122"/>
                <a:ea typeface="微软雅黑" pitchFamily="34" charset="-122"/>
              </a:endParaRPr>
            </a:p>
          </p:txBody>
        </p:sp>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矩形 1"/>
          <p:cNvSpPr>
            <a:spLocks noChangeArrowheads="1"/>
          </p:cNvSpPr>
          <p:nvPr/>
        </p:nvSpPr>
        <p:spPr bwMode="auto">
          <a:xfrm>
            <a:off x="1312863" y="1738313"/>
            <a:ext cx="6854825" cy="3970337"/>
          </a:xfrm>
          <a:prstGeom prst="rect">
            <a:avLst/>
          </a:prstGeom>
          <a:noFill/>
          <a:ln w="9525">
            <a:noFill/>
            <a:miter lim="800000"/>
            <a:headEnd/>
            <a:tailEnd/>
          </a:ln>
        </p:spPr>
        <p:txBody>
          <a:bodyPr>
            <a:spAutoFit/>
          </a:bodyPr>
          <a:lstStyle/>
          <a:p>
            <a:pPr>
              <a:lnSpc>
                <a:spcPct val="150000"/>
              </a:lnSpc>
            </a:pPr>
            <a:r>
              <a:rPr lang="en-US" altLang="zh-CN" sz="2400" b="1" smtClean="0">
                <a:latin typeface="微软雅黑" pitchFamily="34" charset="-122"/>
                <a:ea typeface="微软雅黑" pitchFamily="34" charset="-122"/>
              </a:rPr>
              <a:t>1.</a:t>
            </a:r>
            <a:r>
              <a:rPr lang="zh-CN" altLang="en-US" sz="2400" b="1" smtClean="0">
                <a:latin typeface="微软雅黑" pitchFamily="34" charset="-122"/>
                <a:ea typeface="微软雅黑" pitchFamily="34" charset="-122"/>
              </a:rPr>
              <a:t>在细胞中能控制细胞内外物质的进出，保持细胞内各种物质的稳定和细胞生命活动正常进行的有重要意义的结构是 （    ）                                     </a:t>
            </a:r>
          </a:p>
          <a:p>
            <a:pPr>
              <a:lnSpc>
                <a:spcPct val="150000"/>
              </a:lnSpc>
            </a:pPr>
            <a:r>
              <a:rPr lang="en-US" altLang="zh-CN" sz="2400" b="1" smtClean="0">
                <a:latin typeface="微软雅黑" pitchFamily="34" charset="-122"/>
                <a:ea typeface="微软雅黑" pitchFamily="34" charset="-122"/>
              </a:rPr>
              <a:t>A</a:t>
            </a:r>
            <a:r>
              <a:rPr lang="zh-CN" altLang="en-US" sz="2400" b="1" smtClean="0">
                <a:latin typeface="微软雅黑" pitchFamily="34" charset="-122"/>
                <a:ea typeface="微软雅黑" pitchFamily="34" charset="-122"/>
              </a:rPr>
              <a:t>．细胞壁   </a:t>
            </a:r>
            <a:r>
              <a:rPr lang="en-US" altLang="zh-CN" sz="2400" b="1" smtClean="0">
                <a:latin typeface="微软雅黑" pitchFamily="34" charset="-122"/>
                <a:ea typeface="微软雅黑" pitchFamily="34" charset="-122"/>
              </a:rPr>
              <a:t>B</a:t>
            </a:r>
            <a:r>
              <a:rPr lang="zh-CN" altLang="en-US" sz="2400" b="1" smtClean="0">
                <a:latin typeface="微软雅黑" pitchFamily="34" charset="-122"/>
                <a:ea typeface="微软雅黑" pitchFamily="34" charset="-122"/>
              </a:rPr>
              <a:t>．细胞质   </a:t>
            </a:r>
            <a:r>
              <a:rPr lang="en-US" altLang="zh-CN" sz="2400" b="1" smtClean="0">
                <a:latin typeface="微软雅黑" pitchFamily="34" charset="-122"/>
                <a:ea typeface="微软雅黑" pitchFamily="34" charset="-122"/>
              </a:rPr>
              <a:t>C</a:t>
            </a:r>
            <a:r>
              <a:rPr lang="zh-CN" altLang="en-US" sz="2400" b="1" smtClean="0">
                <a:latin typeface="微软雅黑" pitchFamily="34" charset="-122"/>
                <a:ea typeface="微软雅黑" pitchFamily="34" charset="-122"/>
              </a:rPr>
              <a:t>．细胞膜   </a:t>
            </a:r>
            <a:r>
              <a:rPr lang="en-US" altLang="zh-CN" sz="2400" b="1" smtClean="0">
                <a:latin typeface="微软雅黑" pitchFamily="34" charset="-122"/>
                <a:ea typeface="微软雅黑" pitchFamily="34" charset="-122"/>
              </a:rPr>
              <a:t>D</a:t>
            </a:r>
            <a:r>
              <a:rPr lang="zh-CN" altLang="en-US" sz="2400" b="1" smtClean="0">
                <a:latin typeface="微软雅黑" pitchFamily="34" charset="-122"/>
                <a:ea typeface="微软雅黑" pitchFamily="34" charset="-122"/>
              </a:rPr>
              <a:t>．细胞核</a:t>
            </a:r>
          </a:p>
          <a:p>
            <a:pPr>
              <a:lnSpc>
                <a:spcPct val="150000"/>
              </a:lnSpc>
            </a:pPr>
            <a:r>
              <a:rPr lang="en-US" altLang="zh-CN" sz="2400" b="1" smtClean="0">
                <a:latin typeface="微软雅黑" pitchFamily="34" charset="-122"/>
                <a:ea typeface="微软雅黑" pitchFamily="34" charset="-122"/>
              </a:rPr>
              <a:t>2.“</a:t>
            </a:r>
            <a:r>
              <a:rPr lang="zh-CN" altLang="en-US" sz="2400" b="1" smtClean="0">
                <a:latin typeface="微软雅黑" pitchFamily="34" charset="-122"/>
                <a:ea typeface="微软雅黑" pitchFamily="34" charset="-122"/>
              </a:rPr>
              <a:t>种瓜得瓜，种豆得豆”是生物的遗传现象，控制这种现象的遗传物质存在于（   ）中</a:t>
            </a:r>
          </a:p>
          <a:p>
            <a:pPr>
              <a:lnSpc>
                <a:spcPct val="150000"/>
              </a:lnSpc>
            </a:pPr>
            <a:r>
              <a:rPr lang="en-US" altLang="zh-CN" sz="2400" b="1" smtClean="0">
                <a:latin typeface="微软雅黑" pitchFamily="34" charset="-122"/>
                <a:ea typeface="微软雅黑" pitchFamily="34" charset="-122"/>
              </a:rPr>
              <a:t>A</a:t>
            </a:r>
            <a:r>
              <a:rPr lang="zh-CN" altLang="en-US" sz="2400" b="1" smtClean="0">
                <a:latin typeface="微软雅黑" pitchFamily="34" charset="-122"/>
                <a:ea typeface="微软雅黑" pitchFamily="34" charset="-122"/>
              </a:rPr>
              <a:t>．细胞膜   </a:t>
            </a:r>
            <a:r>
              <a:rPr lang="en-US" altLang="zh-CN" sz="2400" b="1" smtClean="0">
                <a:latin typeface="微软雅黑" pitchFamily="34" charset="-122"/>
                <a:ea typeface="微软雅黑" pitchFamily="34" charset="-122"/>
              </a:rPr>
              <a:t>B</a:t>
            </a:r>
            <a:r>
              <a:rPr lang="zh-CN" altLang="en-US" sz="2400" b="1" smtClean="0">
                <a:latin typeface="微软雅黑" pitchFamily="34" charset="-122"/>
                <a:ea typeface="微软雅黑" pitchFamily="34" charset="-122"/>
              </a:rPr>
              <a:t>．细胞核   </a:t>
            </a:r>
            <a:r>
              <a:rPr lang="en-US" altLang="zh-CN" sz="2400" b="1" smtClean="0">
                <a:latin typeface="微软雅黑" pitchFamily="34" charset="-122"/>
                <a:ea typeface="微软雅黑" pitchFamily="34" charset="-122"/>
              </a:rPr>
              <a:t>C</a:t>
            </a:r>
            <a:r>
              <a:rPr lang="zh-CN" altLang="en-US" sz="2400" b="1" smtClean="0">
                <a:latin typeface="微软雅黑" pitchFamily="34" charset="-122"/>
                <a:ea typeface="微软雅黑" pitchFamily="34" charset="-122"/>
              </a:rPr>
              <a:t>．细胞质   </a:t>
            </a:r>
            <a:r>
              <a:rPr lang="en-US" altLang="zh-CN" sz="2400" b="1" smtClean="0">
                <a:latin typeface="微软雅黑" pitchFamily="34" charset="-122"/>
                <a:ea typeface="微软雅黑" pitchFamily="34" charset="-122"/>
              </a:rPr>
              <a:t>D</a:t>
            </a:r>
            <a:r>
              <a:rPr lang="zh-CN" altLang="en-US" sz="2400" b="1" smtClean="0">
                <a:latin typeface="微软雅黑" pitchFamily="34" charset="-122"/>
                <a:ea typeface="微软雅黑" pitchFamily="34" charset="-122"/>
              </a:rPr>
              <a:t>．细胞壁</a:t>
            </a:r>
            <a:endParaRPr lang="zh-CN" altLang="en-US" sz="2400" b="1">
              <a:latin typeface="微软雅黑" pitchFamily="34" charset="-122"/>
              <a:ea typeface="微软雅黑" pitchFamily="34" charset="-122"/>
            </a:endParaRPr>
          </a:p>
        </p:txBody>
      </p:sp>
      <p:sp>
        <p:nvSpPr>
          <p:cNvPr id="3" name="矩形 2"/>
          <p:cNvSpPr>
            <a:spLocks noChangeArrowheads="1"/>
          </p:cNvSpPr>
          <p:nvPr/>
        </p:nvSpPr>
        <p:spPr bwMode="auto">
          <a:xfrm>
            <a:off x="4545013" y="2974975"/>
            <a:ext cx="390525" cy="460375"/>
          </a:xfrm>
          <a:prstGeom prst="rect">
            <a:avLst/>
          </a:prstGeom>
          <a:noFill/>
          <a:ln w="9525">
            <a:noFill/>
            <a:miter lim="800000"/>
            <a:headEnd/>
            <a:tailEnd/>
          </a:ln>
        </p:spPr>
        <p:txBody>
          <a:bodyPr wrap="none">
            <a:spAutoFit/>
          </a:bodyPr>
          <a:lstStyle/>
          <a:p>
            <a:r>
              <a:rPr lang="en-US" altLang="zh-CN" sz="2400" b="1" smtClean="0">
                <a:solidFill>
                  <a:srgbClr val="C00000"/>
                </a:solidFill>
                <a:latin typeface="微软雅黑" pitchFamily="34" charset="-122"/>
                <a:ea typeface="微软雅黑" pitchFamily="34" charset="-122"/>
              </a:rPr>
              <a:t>C</a:t>
            </a:r>
            <a:endParaRPr lang="zh-CN" altLang="en-US" sz="2400" b="1">
              <a:solidFill>
                <a:srgbClr val="C00000"/>
              </a:solidFill>
              <a:latin typeface="微软雅黑" pitchFamily="34" charset="-122"/>
              <a:ea typeface="微软雅黑" pitchFamily="34" charset="-122"/>
            </a:endParaRPr>
          </a:p>
        </p:txBody>
      </p:sp>
      <p:sp>
        <p:nvSpPr>
          <p:cNvPr id="13" name="矩形 12"/>
          <p:cNvSpPr>
            <a:spLocks noChangeArrowheads="1"/>
          </p:cNvSpPr>
          <p:nvPr/>
        </p:nvSpPr>
        <p:spPr bwMode="auto">
          <a:xfrm>
            <a:off x="5903913" y="4581525"/>
            <a:ext cx="393700" cy="461963"/>
          </a:xfrm>
          <a:prstGeom prst="rect">
            <a:avLst/>
          </a:prstGeom>
          <a:noFill/>
          <a:ln w="9525">
            <a:noFill/>
            <a:miter lim="800000"/>
            <a:headEnd/>
            <a:tailEnd/>
          </a:ln>
        </p:spPr>
        <p:txBody>
          <a:bodyPr wrap="none">
            <a:spAutoFit/>
          </a:bodyPr>
          <a:lstStyle/>
          <a:p>
            <a:r>
              <a:rPr lang="en-US" altLang="zh-CN" sz="2400" b="1" smtClean="0">
                <a:solidFill>
                  <a:srgbClr val="C00000"/>
                </a:solidFill>
                <a:latin typeface="微软雅黑" pitchFamily="34" charset="-122"/>
                <a:ea typeface="微软雅黑" pitchFamily="34" charset="-122"/>
              </a:rPr>
              <a:t>B</a:t>
            </a:r>
            <a:endParaRPr lang="zh-CN" altLang="en-US" sz="2400" b="1">
              <a:solidFill>
                <a:srgbClr val="C00000"/>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2"/>
          <p:cNvSpPr txBox="1">
            <a:spLocks noChangeArrowheads="1"/>
          </p:cNvSpPr>
          <p:nvPr/>
        </p:nvSpPr>
        <p:spPr bwMode="auto">
          <a:xfrm>
            <a:off x="449263" y="1341438"/>
            <a:ext cx="8216900" cy="5078412"/>
          </a:xfrm>
          <a:prstGeom prst="rect">
            <a:avLst/>
          </a:prstGeom>
          <a:noFill/>
          <a:ln w="9525">
            <a:noFill/>
            <a:miter lim="800000"/>
            <a:headEnd/>
            <a:tailEnd/>
          </a:ln>
        </p:spPr>
        <p:txBody>
          <a:bodyPr>
            <a:spAutoFit/>
          </a:bodyPr>
          <a:lstStyle/>
          <a:p>
            <a:pPr>
              <a:lnSpc>
                <a:spcPct val="150000"/>
              </a:lnSpc>
            </a:pPr>
            <a:r>
              <a:rPr lang="en-US" altLang="zh-CN" sz="2400" b="1" smtClean="0">
                <a:latin typeface="微软雅黑" pitchFamily="34" charset="-122"/>
                <a:ea typeface="微软雅黑" pitchFamily="34" charset="-122"/>
              </a:rPr>
              <a:t>3.</a:t>
            </a:r>
            <a:r>
              <a:rPr lang="zh-CN" altLang="en-US" sz="2400" b="1" smtClean="0">
                <a:latin typeface="微软雅黑" pitchFamily="34" charset="-122"/>
                <a:ea typeface="微软雅黑" pitchFamily="34" charset="-122"/>
              </a:rPr>
              <a:t>观察草履虫的应激性如图所示，在玻璃板上分别滴四滴液体，</a:t>
            </a:r>
            <a:r>
              <a:rPr lang="en-US" altLang="zh-CN" sz="2400" b="1" smtClean="0">
                <a:latin typeface="微软雅黑" pitchFamily="34" charset="-122"/>
                <a:ea typeface="微软雅黑" pitchFamily="34" charset="-122"/>
              </a:rPr>
              <a:t>A</a:t>
            </a:r>
            <a:r>
              <a:rPr lang="zh-CN" altLang="en-US" sz="2400" b="1" smtClean="0">
                <a:latin typeface="微软雅黑" pitchFamily="34" charset="-122"/>
                <a:ea typeface="微软雅黑" pitchFamily="34" charset="-122"/>
              </a:rPr>
              <a:t>为草履虫培养液、</a:t>
            </a:r>
            <a:r>
              <a:rPr lang="en-US" altLang="zh-CN" sz="2400" b="1" smtClean="0">
                <a:latin typeface="微软雅黑" pitchFamily="34" charset="-122"/>
                <a:ea typeface="微软雅黑" pitchFamily="34" charset="-122"/>
              </a:rPr>
              <a:t>B</a:t>
            </a:r>
            <a:r>
              <a:rPr lang="zh-CN" altLang="en-US" sz="2400" b="1" smtClean="0">
                <a:latin typeface="微软雅黑" pitchFamily="34" charset="-122"/>
                <a:ea typeface="微软雅黑" pitchFamily="34" charset="-122"/>
              </a:rPr>
              <a:t>为清水、</a:t>
            </a:r>
            <a:r>
              <a:rPr lang="en-US" altLang="zh-CN" sz="2400" b="1" smtClean="0">
                <a:latin typeface="微软雅黑" pitchFamily="34" charset="-122"/>
                <a:ea typeface="微软雅黑" pitchFamily="34" charset="-122"/>
              </a:rPr>
              <a:t>C</a:t>
            </a:r>
            <a:r>
              <a:rPr lang="zh-CN" altLang="en-US" sz="2400" b="1" smtClean="0">
                <a:latin typeface="微软雅黑" pitchFamily="34" charset="-122"/>
                <a:ea typeface="微软雅黑" pitchFamily="34" charset="-122"/>
              </a:rPr>
              <a:t>为含醋溶液、</a:t>
            </a:r>
            <a:r>
              <a:rPr lang="en-US" altLang="zh-CN" sz="2400" b="1" smtClean="0">
                <a:latin typeface="微软雅黑" pitchFamily="34" charset="-122"/>
                <a:ea typeface="微软雅黑" pitchFamily="34" charset="-122"/>
              </a:rPr>
              <a:t>D</a:t>
            </a:r>
            <a:r>
              <a:rPr lang="zh-CN" altLang="en-US" sz="2400" b="1" smtClean="0">
                <a:latin typeface="微软雅黑" pitchFamily="34" charset="-122"/>
                <a:ea typeface="微软雅黑" pitchFamily="34" charset="-122"/>
              </a:rPr>
              <a:t>为含牛肉汁的溶液。</a:t>
            </a:r>
          </a:p>
          <a:p>
            <a:pPr>
              <a:lnSpc>
                <a:spcPct val="150000"/>
              </a:lnSpc>
            </a:pPr>
            <a:r>
              <a:rPr lang="en-US" altLang="zh-CN" sz="2400" b="1" smtClean="0">
                <a:latin typeface="微软雅黑" pitchFamily="34" charset="-122"/>
                <a:ea typeface="微软雅黑" pitchFamily="34" charset="-122"/>
              </a:rPr>
              <a:t>1</a:t>
            </a:r>
            <a:r>
              <a:rPr lang="zh-CN" altLang="en-US" sz="2400" b="1" smtClean="0">
                <a:latin typeface="微软雅黑" pitchFamily="34" charset="-122"/>
                <a:ea typeface="微软雅黑" pitchFamily="34" charset="-122"/>
              </a:rPr>
              <a:t>）实验时，先把</a:t>
            </a:r>
            <a:r>
              <a:rPr lang="en-US" altLang="zh-CN" sz="2400" b="1" smtClean="0">
                <a:latin typeface="微软雅黑" pitchFamily="34" charset="-122"/>
                <a:ea typeface="微软雅黑" pitchFamily="34" charset="-122"/>
              </a:rPr>
              <a:t>A</a:t>
            </a:r>
            <a:r>
              <a:rPr lang="zh-CN" altLang="en-US" sz="2400" b="1" smtClean="0">
                <a:latin typeface="微软雅黑" pitchFamily="34" charset="-122"/>
                <a:ea typeface="微软雅黑" pitchFamily="34" charset="-122"/>
              </a:rPr>
              <a:t>分别与</a:t>
            </a:r>
            <a:r>
              <a:rPr lang="en-US" altLang="zh-CN" sz="2400" b="1" smtClean="0">
                <a:latin typeface="微软雅黑" pitchFamily="34" charset="-122"/>
                <a:ea typeface="微软雅黑" pitchFamily="34" charset="-122"/>
              </a:rPr>
              <a:t>BCD</a:t>
            </a:r>
            <a:r>
              <a:rPr lang="zh-CN" altLang="en-US" sz="2400" b="1" smtClean="0">
                <a:latin typeface="微软雅黑" pitchFamily="34" charset="-122"/>
                <a:ea typeface="微软雅黑" pitchFamily="34" charset="-122"/>
              </a:rPr>
              <a:t>连通起来，为了较清楚地看到连通后草履虫的运动方向，应怎样流通？请用箭头表示。</a:t>
            </a:r>
          </a:p>
          <a:p>
            <a:pPr>
              <a:lnSpc>
                <a:spcPct val="150000"/>
              </a:lnSpc>
            </a:pPr>
            <a:r>
              <a:rPr lang="en-US" altLang="zh-CN" sz="2400" b="1" smtClean="0">
                <a:latin typeface="微软雅黑" pitchFamily="34" charset="-122"/>
                <a:ea typeface="微软雅黑" pitchFamily="34" charset="-122"/>
              </a:rPr>
              <a:t>2</a:t>
            </a:r>
            <a:r>
              <a:rPr lang="zh-CN" altLang="en-US" sz="2400" b="1" smtClean="0">
                <a:latin typeface="微软雅黑" pitchFamily="34" charset="-122"/>
                <a:ea typeface="微软雅黑" pitchFamily="34" charset="-122"/>
              </a:rPr>
              <a:t>）连通后草履虫运动的方</a:t>
            </a:r>
          </a:p>
          <a:p>
            <a:pPr>
              <a:lnSpc>
                <a:spcPct val="150000"/>
              </a:lnSpc>
            </a:pPr>
            <a:r>
              <a:rPr lang="zh-CN" altLang="en-US" sz="2400" b="1" smtClean="0">
                <a:latin typeface="微软雅黑" pitchFamily="34" charset="-122"/>
                <a:ea typeface="微软雅黑" pitchFamily="34" charset="-122"/>
              </a:rPr>
              <a:t>向是从</a:t>
            </a:r>
            <a:r>
              <a:rPr lang="en-US" altLang="zh-CN" sz="2400" b="1" smtClean="0">
                <a:latin typeface="微软雅黑" pitchFamily="34" charset="-122"/>
                <a:ea typeface="微软雅黑" pitchFamily="34" charset="-122"/>
              </a:rPr>
              <a:t>____</a:t>
            </a:r>
            <a:r>
              <a:rPr lang="zh-CN" altLang="en-US" sz="2400" b="1" smtClean="0">
                <a:latin typeface="微软雅黑" pitchFamily="34" charset="-122"/>
                <a:ea typeface="微软雅黑" pitchFamily="34" charset="-122"/>
              </a:rPr>
              <a:t>到</a:t>
            </a:r>
            <a:r>
              <a:rPr lang="en-US" altLang="zh-CN" sz="2400" b="1" smtClean="0">
                <a:latin typeface="微软雅黑" pitchFamily="34" charset="-122"/>
                <a:ea typeface="微软雅黑" pitchFamily="34" charset="-122"/>
              </a:rPr>
              <a:t>_____</a:t>
            </a:r>
            <a:r>
              <a:rPr lang="zh-CN" altLang="en-US" sz="2400" b="1" smtClean="0">
                <a:latin typeface="微软雅黑" pitchFamily="34" charset="-122"/>
                <a:ea typeface="微软雅黑" pitchFamily="34" charset="-122"/>
              </a:rPr>
              <a:t>。</a:t>
            </a:r>
          </a:p>
          <a:p>
            <a:pPr>
              <a:lnSpc>
                <a:spcPct val="150000"/>
              </a:lnSpc>
            </a:pPr>
            <a:r>
              <a:rPr lang="en-US" altLang="zh-CN" sz="2400" b="1" smtClean="0">
                <a:latin typeface="微软雅黑" pitchFamily="34" charset="-122"/>
                <a:ea typeface="微软雅黑" pitchFamily="34" charset="-122"/>
              </a:rPr>
              <a:t>3</a:t>
            </a:r>
            <a:r>
              <a:rPr lang="zh-CN" altLang="en-US" sz="2400" b="1" smtClean="0">
                <a:latin typeface="微软雅黑" pitchFamily="34" charset="-122"/>
                <a:ea typeface="微软雅黑" pitchFamily="34" charset="-122"/>
              </a:rPr>
              <a:t>）以上实验说明，草履虫在</a:t>
            </a:r>
          </a:p>
          <a:p>
            <a:pPr>
              <a:lnSpc>
                <a:spcPct val="150000"/>
              </a:lnSpc>
            </a:pPr>
            <a:r>
              <a:rPr lang="zh-CN" altLang="en-US" sz="2400" b="1" smtClean="0">
                <a:latin typeface="微软雅黑" pitchFamily="34" charset="-122"/>
                <a:ea typeface="微软雅黑" pitchFamily="34" charset="-122"/>
              </a:rPr>
              <a:t>运动中能</a:t>
            </a:r>
            <a:r>
              <a:rPr lang="en-US" altLang="zh-CN" sz="2400" b="1" smtClean="0">
                <a:latin typeface="微软雅黑" pitchFamily="34" charset="-122"/>
                <a:ea typeface="微软雅黑" pitchFamily="34" charset="-122"/>
              </a:rPr>
              <a:t>____________</a:t>
            </a:r>
            <a:endParaRPr lang="zh-CN" altLang="zh-CN" sz="2400" b="1">
              <a:latin typeface="微软雅黑" pitchFamily="34" charset="-122"/>
              <a:ea typeface="微软雅黑" pitchFamily="34" charset="-122"/>
            </a:endParaRPr>
          </a:p>
        </p:txBody>
      </p:sp>
      <p:sp>
        <p:nvSpPr>
          <p:cNvPr id="15" name="Rectangle 3"/>
          <p:cNvSpPr>
            <a:spLocks noChangeArrowheads="1"/>
          </p:cNvSpPr>
          <p:nvPr/>
        </p:nvSpPr>
        <p:spPr bwMode="auto">
          <a:xfrm>
            <a:off x="4868863" y="4324350"/>
            <a:ext cx="3797300" cy="2030413"/>
          </a:xfrm>
          <a:prstGeom prst="rect">
            <a:avLst/>
          </a:prstGeom>
          <a:solidFill>
            <a:srgbClr val="4F81BD"/>
          </a:solidFill>
          <a:ln w="9525" cmpd="sng">
            <a:solidFill>
              <a:sysClr val="windowText" lastClr="000000"/>
            </a:solidFill>
            <a:miter lim="800000"/>
          </a:ln>
          <a:effectLst/>
          <a:extLst>
            <a:ext uri="{AF507438-7753-43E0-B8FC-AC1667EBCBE1}"/>
          </a:extLst>
        </p:spPr>
        <p:txBody>
          <a:bodyPr wrap="none" anchor="ctr"/>
          <a:lstStyle/>
          <a:p>
            <a:pPr fontAlgn="auto">
              <a:spcBef>
                <a:spcPts val="0"/>
              </a:spcBef>
              <a:spcAft>
                <a:spcPts val="0"/>
              </a:spcAft>
              <a:defRPr/>
            </a:pPr>
            <a:endParaRPr lang="zh-CN" altLang="en-US" sz="2800" b="1" kern="0">
              <a:solidFill>
                <a:srgbClr val="002060"/>
              </a:solidFill>
              <a:latin typeface="宋体" panose="02010600030101010101" pitchFamily="2" charset="-122"/>
              <a:ea typeface="+mn-ea"/>
            </a:endParaRPr>
          </a:p>
        </p:txBody>
      </p:sp>
      <p:sp>
        <p:nvSpPr>
          <p:cNvPr id="16" name="Oval 4"/>
          <p:cNvSpPr>
            <a:spLocks noChangeArrowheads="1"/>
          </p:cNvSpPr>
          <p:nvPr/>
        </p:nvSpPr>
        <p:spPr bwMode="auto">
          <a:xfrm>
            <a:off x="5559425" y="5156200"/>
            <a:ext cx="230188" cy="184150"/>
          </a:xfrm>
          <a:prstGeom prst="ellipse">
            <a:avLst/>
          </a:prstGeom>
          <a:solidFill>
            <a:srgbClr val="C0504D"/>
          </a:solidFill>
          <a:ln w="9525" cmpd="sng">
            <a:solidFill>
              <a:srgbClr val="C0504D"/>
            </a:solidFill>
            <a:round/>
          </a:ln>
          <a:effectLst/>
          <a:extLst>
            <a:ext uri="{AF507438-7753-43E0-B8FC-AC1667EBCBE1}"/>
          </a:extLst>
        </p:spPr>
        <p:txBody>
          <a:bodyPr wrap="none" anchor="ctr"/>
          <a:lstStyle/>
          <a:p>
            <a:pPr fontAlgn="auto">
              <a:spcBef>
                <a:spcPts val="0"/>
              </a:spcBef>
              <a:spcAft>
                <a:spcPts val="0"/>
              </a:spcAft>
              <a:defRPr/>
            </a:pPr>
            <a:endParaRPr lang="zh-CN" altLang="en-US" sz="2800" b="1" kern="0">
              <a:solidFill>
                <a:srgbClr val="002060"/>
              </a:solidFill>
              <a:latin typeface="宋体" panose="02010600030101010101" pitchFamily="2" charset="-122"/>
              <a:ea typeface="+mn-ea"/>
            </a:endParaRPr>
          </a:p>
        </p:txBody>
      </p:sp>
      <p:sp>
        <p:nvSpPr>
          <p:cNvPr id="17" name="Oval 5"/>
          <p:cNvSpPr>
            <a:spLocks noChangeArrowheads="1"/>
          </p:cNvSpPr>
          <p:nvPr/>
        </p:nvSpPr>
        <p:spPr bwMode="auto">
          <a:xfrm>
            <a:off x="7515225" y="4602163"/>
            <a:ext cx="230188" cy="184150"/>
          </a:xfrm>
          <a:prstGeom prst="ellipse">
            <a:avLst/>
          </a:prstGeom>
          <a:solidFill>
            <a:srgbClr val="C0504D"/>
          </a:solidFill>
          <a:ln w="9525" cmpd="sng">
            <a:solidFill>
              <a:sysClr val="windowText" lastClr="000000"/>
            </a:solidFill>
            <a:round/>
          </a:ln>
          <a:effectLst/>
          <a:extLst>
            <a:ext uri="{AF507438-7753-43E0-B8FC-AC1667EBCBE1}"/>
          </a:extLst>
        </p:spPr>
        <p:txBody>
          <a:bodyPr wrap="none" anchor="ctr"/>
          <a:lstStyle/>
          <a:p>
            <a:pPr fontAlgn="auto">
              <a:spcBef>
                <a:spcPts val="0"/>
              </a:spcBef>
              <a:spcAft>
                <a:spcPts val="0"/>
              </a:spcAft>
              <a:defRPr/>
            </a:pPr>
            <a:endParaRPr lang="zh-CN" altLang="en-US" sz="2800" b="1" kern="0">
              <a:solidFill>
                <a:srgbClr val="002060"/>
              </a:solidFill>
              <a:latin typeface="宋体" panose="02010600030101010101" pitchFamily="2" charset="-122"/>
              <a:ea typeface="+mn-ea"/>
            </a:endParaRPr>
          </a:p>
        </p:txBody>
      </p:sp>
      <p:sp>
        <p:nvSpPr>
          <p:cNvPr id="18" name="Oval 6"/>
          <p:cNvSpPr>
            <a:spLocks noChangeArrowheads="1"/>
          </p:cNvSpPr>
          <p:nvPr/>
        </p:nvSpPr>
        <p:spPr bwMode="auto">
          <a:xfrm>
            <a:off x="7631113" y="5616575"/>
            <a:ext cx="230187" cy="185738"/>
          </a:xfrm>
          <a:prstGeom prst="ellipse">
            <a:avLst/>
          </a:prstGeom>
          <a:solidFill>
            <a:srgbClr val="C0504D"/>
          </a:solidFill>
          <a:ln w="9525" cmpd="sng">
            <a:solidFill>
              <a:sysClr val="windowText" lastClr="000000"/>
            </a:solidFill>
            <a:round/>
          </a:ln>
          <a:effectLst/>
          <a:extLst>
            <a:ext uri="{AF507438-7753-43E0-B8FC-AC1667EBCBE1}"/>
          </a:extLst>
        </p:spPr>
        <p:txBody>
          <a:bodyPr wrap="none" anchor="ctr"/>
          <a:lstStyle/>
          <a:p>
            <a:pPr fontAlgn="auto">
              <a:spcBef>
                <a:spcPts val="0"/>
              </a:spcBef>
              <a:spcAft>
                <a:spcPts val="0"/>
              </a:spcAft>
              <a:defRPr/>
            </a:pPr>
            <a:endParaRPr lang="zh-CN" altLang="en-US" sz="2800" b="1" kern="0">
              <a:solidFill>
                <a:srgbClr val="002060"/>
              </a:solidFill>
              <a:latin typeface="宋体" panose="02010600030101010101" pitchFamily="2" charset="-122"/>
              <a:ea typeface="+mn-ea"/>
            </a:endParaRPr>
          </a:p>
        </p:txBody>
      </p:sp>
      <p:sp>
        <p:nvSpPr>
          <p:cNvPr id="25" name="Oval 7"/>
          <p:cNvSpPr>
            <a:spLocks noChangeArrowheads="1"/>
          </p:cNvSpPr>
          <p:nvPr/>
        </p:nvSpPr>
        <p:spPr bwMode="auto">
          <a:xfrm>
            <a:off x="7515225" y="5062538"/>
            <a:ext cx="230188" cy="185737"/>
          </a:xfrm>
          <a:prstGeom prst="ellipse">
            <a:avLst/>
          </a:prstGeom>
          <a:solidFill>
            <a:srgbClr val="C0504D"/>
          </a:solidFill>
          <a:ln w="9525" cmpd="sng">
            <a:solidFill>
              <a:sysClr val="windowText" lastClr="000000"/>
            </a:solidFill>
            <a:round/>
          </a:ln>
          <a:effectLst/>
          <a:extLst>
            <a:ext uri="{AF507438-7753-43E0-B8FC-AC1667EBCBE1}"/>
          </a:extLst>
        </p:spPr>
        <p:txBody>
          <a:bodyPr wrap="none" anchor="ctr"/>
          <a:lstStyle/>
          <a:p>
            <a:pPr fontAlgn="auto">
              <a:spcBef>
                <a:spcPts val="0"/>
              </a:spcBef>
              <a:spcAft>
                <a:spcPts val="0"/>
              </a:spcAft>
              <a:defRPr/>
            </a:pPr>
            <a:endParaRPr lang="zh-CN" altLang="en-US" sz="2800" b="1" kern="0">
              <a:solidFill>
                <a:srgbClr val="002060"/>
              </a:solidFill>
              <a:latin typeface="宋体" panose="02010600030101010101" pitchFamily="2" charset="-122"/>
              <a:ea typeface="+mn-ea"/>
            </a:endParaRPr>
          </a:p>
        </p:txBody>
      </p:sp>
      <p:sp>
        <p:nvSpPr>
          <p:cNvPr id="43016" name="Text Box 8"/>
          <p:cNvSpPr txBox="1">
            <a:spLocks noChangeArrowheads="1"/>
          </p:cNvSpPr>
          <p:nvPr/>
        </p:nvSpPr>
        <p:spPr bwMode="auto">
          <a:xfrm>
            <a:off x="5214938" y="5340350"/>
            <a:ext cx="574675" cy="461963"/>
          </a:xfrm>
          <a:prstGeom prst="rect">
            <a:avLst/>
          </a:prstGeom>
          <a:noFill/>
          <a:ln w="9525">
            <a:noFill/>
            <a:miter lim="800000"/>
            <a:headEnd/>
            <a:tailEnd/>
          </a:ln>
        </p:spPr>
        <p:txBody>
          <a:bodyPr>
            <a:spAutoFit/>
          </a:bodyPr>
          <a:lstStyle/>
          <a:p>
            <a:r>
              <a:rPr lang="en-US" altLang="zh-CN" sz="2400" b="1" smtClean="0">
                <a:latin typeface="微软雅黑" pitchFamily="34" charset="-122"/>
                <a:ea typeface="微软雅黑" pitchFamily="34" charset="-122"/>
              </a:rPr>
              <a:t>A</a:t>
            </a:r>
            <a:endParaRPr lang="zh-CN" altLang="zh-CN" sz="2400" b="1">
              <a:latin typeface="微软雅黑" pitchFamily="34" charset="-122"/>
              <a:ea typeface="微软雅黑" pitchFamily="34" charset="-122"/>
            </a:endParaRPr>
          </a:p>
        </p:txBody>
      </p:sp>
      <p:sp>
        <p:nvSpPr>
          <p:cNvPr id="43017" name="Text Box 9"/>
          <p:cNvSpPr txBox="1">
            <a:spLocks noChangeArrowheads="1"/>
          </p:cNvSpPr>
          <p:nvPr/>
        </p:nvSpPr>
        <p:spPr bwMode="auto">
          <a:xfrm>
            <a:off x="8091488" y="4232275"/>
            <a:ext cx="574675" cy="461963"/>
          </a:xfrm>
          <a:prstGeom prst="rect">
            <a:avLst/>
          </a:prstGeom>
          <a:noFill/>
          <a:ln w="9525">
            <a:noFill/>
            <a:miter lim="800000"/>
            <a:headEnd/>
            <a:tailEnd/>
          </a:ln>
        </p:spPr>
        <p:txBody>
          <a:bodyPr>
            <a:spAutoFit/>
          </a:bodyPr>
          <a:lstStyle/>
          <a:p>
            <a:r>
              <a:rPr lang="en-US" altLang="zh-CN" sz="2400" b="1" smtClean="0">
                <a:latin typeface="微软雅黑" pitchFamily="34" charset="-122"/>
                <a:ea typeface="微软雅黑" pitchFamily="34" charset="-122"/>
              </a:rPr>
              <a:t>B</a:t>
            </a:r>
            <a:endParaRPr lang="zh-CN" altLang="zh-CN" sz="2400" b="1">
              <a:latin typeface="微软雅黑" pitchFamily="34" charset="-122"/>
              <a:ea typeface="微软雅黑" pitchFamily="34" charset="-122"/>
            </a:endParaRPr>
          </a:p>
        </p:txBody>
      </p:sp>
      <p:sp>
        <p:nvSpPr>
          <p:cNvPr id="43018" name="Text Box 10"/>
          <p:cNvSpPr txBox="1">
            <a:spLocks noChangeArrowheads="1"/>
          </p:cNvSpPr>
          <p:nvPr/>
        </p:nvSpPr>
        <p:spPr bwMode="auto">
          <a:xfrm>
            <a:off x="8091488" y="4970463"/>
            <a:ext cx="574675" cy="461962"/>
          </a:xfrm>
          <a:prstGeom prst="rect">
            <a:avLst/>
          </a:prstGeom>
          <a:noFill/>
          <a:ln w="9525">
            <a:noFill/>
            <a:miter lim="800000"/>
            <a:headEnd/>
            <a:tailEnd/>
          </a:ln>
        </p:spPr>
        <p:txBody>
          <a:bodyPr>
            <a:spAutoFit/>
          </a:bodyPr>
          <a:lstStyle/>
          <a:p>
            <a:r>
              <a:rPr lang="en-US" altLang="zh-CN" sz="2400" b="1" smtClean="0">
                <a:latin typeface="微软雅黑" pitchFamily="34" charset="-122"/>
                <a:ea typeface="微软雅黑" pitchFamily="34" charset="-122"/>
              </a:rPr>
              <a:t>C</a:t>
            </a:r>
            <a:endParaRPr lang="zh-CN" altLang="zh-CN" sz="2400" b="1">
              <a:latin typeface="微软雅黑" pitchFamily="34" charset="-122"/>
              <a:ea typeface="微软雅黑" pitchFamily="34" charset="-122"/>
            </a:endParaRPr>
          </a:p>
        </p:txBody>
      </p:sp>
      <p:sp>
        <p:nvSpPr>
          <p:cNvPr id="43019" name="Text Box 11"/>
          <p:cNvSpPr txBox="1">
            <a:spLocks noChangeArrowheads="1"/>
          </p:cNvSpPr>
          <p:nvPr/>
        </p:nvSpPr>
        <p:spPr bwMode="auto">
          <a:xfrm>
            <a:off x="8091488" y="5708650"/>
            <a:ext cx="574675" cy="461963"/>
          </a:xfrm>
          <a:prstGeom prst="rect">
            <a:avLst/>
          </a:prstGeom>
          <a:noFill/>
          <a:ln w="9525">
            <a:noFill/>
            <a:miter lim="800000"/>
            <a:headEnd/>
            <a:tailEnd/>
          </a:ln>
        </p:spPr>
        <p:txBody>
          <a:bodyPr>
            <a:spAutoFit/>
          </a:bodyPr>
          <a:lstStyle/>
          <a:p>
            <a:r>
              <a:rPr lang="en-US" altLang="zh-CN" sz="2400" b="1" smtClean="0">
                <a:latin typeface="微软雅黑" pitchFamily="34" charset="-122"/>
                <a:ea typeface="微软雅黑" pitchFamily="34" charset="-122"/>
              </a:rPr>
              <a:t>D</a:t>
            </a:r>
            <a:endParaRPr lang="zh-CN" altLang="zh-CN" sz="2400" b="1">
              <a:latin typeface="微软雅黑" pitchFamily="34" charset="-122"/>
              <a:ea typeface="微软雅黑" pitchFamily="34" charset="-122"/>
            </a:endParaRPr>
          </a:p>
        </p:txBody>
      </p:sp>
      <p:sp>
        <p:nvSpPr>
          <p:cNvPr id="33" name="矩形 32"/>
          <p:cNvSpPr>
            <a:spLocks noChangeArrowheads="1"/>
          </p:cNvSpPr>
          <p:nvPr/>
        </p:nvSpPr>
        <p:spPr bwMode="auto">
          <a:xfrm>
            <a:off x="1522413" y="4694238"/>
            <a:ext cx="415925" cy="461962"/>
          </a:xfrm>
          <a:prstGeom prst="rect">
            <a:avLst/>
          </a:prstGeom>
          <a:noFill/>
          <a:ln w="9525">
            <a:noFill/>
            <a:miter lim="800000"/>
            <a:headEnd/>
            <a:tailEnd/>
          </a:ln>
        </p:spPr>
        <p:txBody>
          <a:bodyPr wrap="none">
            <a:spAutoFit/>
          </a:bodyPr>
          <a:lstStyle/>
          <a:p>
            <a:r>
              <a:rPr lang="en-US" altLang="zh-CN" sz="2400" b="1" smtClean="0">
                <a:solidFill>
                  <a:srgbClr val="C00000"/>
                </a:solidFill>
                <a:latin typeface="微软雅黑" pitchFamily="34" charset="-122"/>
                <a:ea typeface="微软雅黑" pitchFamily="34" charset="-122"/>
              </a:rPr>
              <a:t>A</a:t>
            </a:r>
            <a:endParaRPr lang="zh-CN" altLang="en-US" sz="2400" b="1">
              <a:solidFill>
                <a:srgbClr val="C00000"/>
              </a:solidFill>
              <a:latin typeface="微软雅黑" pitchFamily="34" charset="-122"/>
              <a:ea typeface="微软雅黑" pitchFamily="34" charset="-122"/>
            </a:endParaRPr>
          </a:p>
        </p:txBody>
      </p:sp>
      <p:sp>
        <p:nvSpPr>
          <p:cNvPr id="34" name="矩形 33"/>
          <p:cNvSpPr>
            <a:spLocks noChangeArrowheads="1"/>
          </p:cNvSpPr>
          <p:nvPr/>
        </p:nvSpPr>
        <p:spPr bwMode="auto">
          <a:xfrm>
            <a:off x="2381250" y="4711700"/>
            <a:ext cx="427038" cy="460375"/>
          </a:xfrm>
          <a:prstGeom prst="rect">
            <a:avLst/>
          </a:prstGeom>
          <a:noFill/>
          <a:ln w="9525">
            <a:noFill/>
            <a:miter lim="800000"/>
            <a:headEnd/>
            <a:tailEnd/>
          </a:ln>
        </p:spPr>
        <p:txBody>
          <a:bodyPr wrap="none">
            <a:spAutoFit/>
          </a:bodyPr>
          <a:lstStyle/>
          <a:p>
            <a:r>
              <a:rPr lang="en-US" altLang="zh-CN" sz="2400" b="1" smtClean="0">
                <a:solidFill>
                  <a:srgbClr val="C00000"/>
                </a:solidFill>
                <a:latin typeface="微软雅黑" pitchFamily="34" charset="-122"/>
                <a:ea typeface="微软雅黑" pitchFamily="34" charset="-122"/>
              </a:rPr>
              <a:t>D</a:t>
            </a:r>
            <a:endParaRPr lang="zh-CN" altLang="en-US" sz="2400" b="1">
              <a:solidFill>
                <a:srgbClr val="C00000"/>
              </a:solidFill>
              <a:latin typeface="微软雅黑" pitchFamily="34" charset="-122"/>
              <a:ea typeface="微软雅黑" pitchFamily="34" charset="-122"/>
            </a:endParaRPr>
          </a:p>
        </p:txBody>
      </p:sp>
      <p:sp>
        <p:nvSpPr>
          <p:cNvPr id="35" name="矩形 34"/>
          <p:cNvSpPr>
            <a:spLocks noChangeArrowheads="1"/>
          </p:cNvSpPr>
          <p:nvPr/>
        </p:nvSpPr>
        <p:spPr bwMode="auto">
          <a:xfrm>
            <a:off x="1809750" y="5810250"/>
            <a:ext cx="1416050" cy="461963"/>
          </a:xfrm>
          <a:prstGeom prst="rect">
            <a:avLst/>
          </a:prstGeom>
          <a:noFill/>
          <a:ln w="9525">
            <a:noFill/>
            <a:miter lim="800000"/>
            <a:headEnd/>
            <a:tailEnd/>
          </a:ln>
        </p:spPr>
        <p:txBody>
          <a:bodyPr wrap="none">
            <a:spAutoFit/>
          </a:bodyPr>
          <a:lstStyle/>
          <a:p>
            <a:r>
              <a:rPr lang="zh-CN" altLang="en-US" sz="2400" b="1" smtClean="0">
                <a:solidFill>
                  <a:srgbClr val="C00000"/>
                </a:solidFill>
                <a:latin typeface="微软雅黑" pitchFamily="34" charset="-122"/>
                <a:ea typeface="微软雅黑" pitchFamily="34" charset="-122"/>
              </a:rPr>
              <a:t>趋利避害</a:t>
            </a:r>
            <a:endParaRPr lang="zh-CN" altLang="en-US" sz="2400" b="1">
              <a:solidFill>
                <a:srgbClr val="C00000"/>
              </a:solidFill>
              <a:latin typeface="微软雅黑" pitchFamily="34" charset="-122"/>
              <a:ea typeface="微软雅黑" pitchFamily="34" charset="-122"/>
            </a:endParaRPr>
          </a:p>
        </p:txBody>
      </p:sp>
      <p:cxnSp>
        <p:nvCxnSpPr>
          <p:cNvPr id="6" name="直接箭头连接符 5"/>
          <p:cNvCxnSpPr>
            <a:endCxn id="18" idx="2"/>
          </p:cNvCxnSpPr>
          <p:nvPr/>
        </p:nvCxnSpPr>
        <p:spPr>
          <a:xfrm>
            <a:off x="5789613" y="5267325"/>
            <a:ext cx="1841500" cy="441325"/>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a:stCxn id="16" idx="6"/>
            <a:endCxn id="25" idx="3"/>
          </p:cNvCxnSpPr>
          <p:nvPr/>
        </p:nvCxnSpPr>
        <p:spPr>
          <a:xfrm flipV="1">
            <a:off x="5789613" y="5221288"/>
            <a:ext cx="1760537" cy="26987"/>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a:endCxn id="17" idx="3"/>
          </p:cNvCxnSpPr>
          <p:nvPr/>
        </p:nvCxnSpPr>
        <p:spPr>
          <a:xfrm flipV="1">
            <a:off x="5789613" y="4759325"/>
            <a:ext cx="1760537" cy="50800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ppt_x"/>
                                          </p:val>
                                        </p:tav>
                                        <p:tav tm="100000">
                                          <p:val>
                                            <p:strVal val="#ppt_x"/>
                                          </p:val>
                                        </p:tav>
                                      </p:tavLst>
                                    </p:anim>
                                    <p:anim calcmode="lin" valueType="num">
                                      <p:cBhvr additive="base">
                                        <p:cTn id="12" dur="500" fill="hold"/>
                                        <p:tgtEl>
                                          <p:spTgt spid="3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ppt_x"/>
                                          </p:val>
                                        </p:tav>
                                        <p:tav tm="100000">
                                          <p:val>
                                            <p:strVal val="#ppt_x"/>
                                          </p:val>
                                        </p:tav>
                                      </p:tavLst>
                                    </p:anim>
                                    <p:anim calcmode="lin" valueType="num">
                                      <p:cBhvr additive="base">
                                        <p:cTn id="22" dur="500" fill="hold"/>
                                        <p:tgtEl>
                                          <p:spTgt spid="33"/>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ppt_x"/>
                                          </p:val>
                                        </p:tav>
                                        <p:tav tm="100000">
                                          <p:val>
                                            <p:strVal val="#ppt_x"/>
                                          </p:val>
                                        </p:tav>
                                      </p:tavLst>
                                    </p:anim>
                                    <p:anim calcmode="lin" valueType="num">
                                      <p:cBhvr additive="base">
                                        <p:cTn id="26"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fill="hold"/>
                                        <p:tgtEl>
                                          <p:spTgt spid="35"/>
                                        </p:tgtEl>
                                        <p:attrNameLst>
                                          <p:attrName>ppt_x</p:attrName>
                                        </p:attrNameLst>
                                      </p:cBhvr>
                                      <p:tavLst>
                                        <p:tav tm="0">
                                          <p:val>
                                            <p:strVal val="#ppt_x"/>
                                          </p:val>
                                        </p:tav>
                                        <p:tav tm="100000">
                                          <p:val>
                                            <p:strVal val="#ppt_x"/>
                                          </p:val>
                                        </p:tav>
                                      </p:tavLst>
                                    </p:anim>
                                    <p:anim calcmode="lin" valueType="num">
                                      <p:cBhvr additive="base">
                                        <p:cTn id="32"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p:cNvPicPr>
            <a:picLocks noChangeAspect="1" noChangeArrowheads="1"/>
          </p:cNvPicPr>
          <p:nvPr/>
        </p:nvPicPr>
        <p:blipFill>
          <a:blip r:embed="rId2" cstate="print">
            <a:extLst>
              <a:ext uri="{28A0092B-C50C-407E-A947-70E740481C1C}"/>
            </a:extLst>
          </a:blip>
          <a:srcRect/>
          <a:stretch>
            <a:fillRect/>
          </a:stretch>
        </p:blipFill>
        <p:spPr bwMode="auto">
          <a:xfrm>
            <a:off x="941856" y="2413706"/>
            <a:ext cx="2134480" cy="997226"/>
          </a:xfrm>
          <a:prstGeom prst="rect">
            <a:avLst/>
          </a:prstGeom>
          <a:ln>
            <a:noFill/>
          </a:ln>
          <a:effectLst>
            <a:softEdge rad="112500"/>
          </a:effectLst>
          <a:extLst>
            <a:ext uri="{909E8E84-426E-40DD-AFC4-6F175D3DCCD1}"/>
            <a:ext uri="{91240B29-F687-4F45-9708-019B960494DF}"/>
            <a:ext uri="{AF507438-7753-43E0-B8FC-AC1667EBCBE1}"/>
          </a:extLst>
        </p:spPr>
      </p:pic>
      <p:pic>
        <p:nvPicPr>
          <p:cNvPr id="17" name="Picture 3"/>
          <p:cNvPicPr>
            <a:picLocks noChangeAspect="1" noChangeArrowheads="1"/>
          </p:cNvPicPr>
          <p:nvPr/>
        </p:nvPicPr>
        <p:blipFill>
          <a:blip r:embed="rId3" cstate="print">
            <a:extLst>
              <a:ext uri="{28A0092B-C50C-407E-A947-70E740481C1C}"/>
            </a:extLst>
          </a:blip>
          <a:srcRect/>
          <a:stretch>
            <a:fillRect/>
          </a:stretch>
        </p:blipFill>
        <p:spPr bwMode="auto">
          <a:xfrm>
            <a:off x="3519379" y="2413988"/>
            <a:ext cx="1945738" cy="996944"/>
          </a:xfrm>
          <a:prstGeom prst="rect">
            <a:avLst/>
          </a:prstGeom>
          <a:ln>
            <a:noFill/>
          </a:ln>
          <a:effectLst>
            <a:softEdge rad="112500"/>
          </a:effectLst>
          <a:extLst>
            <a:ext uri="{909E8E84-426E-40DD-AFC4-6F175D3DCCD1}"/>
            <a:ext uri="{91240B29-F687-4F45-9708-019B960494DF}"/>
            <a:ext uri="{AF507438-7753-43E0-B8FC-AC1667EBCBE1}"/>
          </a:extLst>
        </p:spPr>
      </p:pic>
      <p:pic>
        <p:nvPicPr>
          <p:cNvPr id="18" name="Picture 4"/>
          <p:cNvPicPr>
            <a:picLocks noChangeAspect="1" noChangeArrowheads="1"/>
          </p:cNvPicPr>
          <p:nvPr/>
        </p:nvPicPr>
        <p:blipFill>
          <a:blip r:embed="rId4" cstate="print">
            <a:extLst>
              <a:ext uri="{28A0092B-C50C-407E-A947-70E740481C1C}"/>
            </a:extLst>
          </a:blip>
          <a:srcRect/>
          <a:stretch>
            <a:fillRect/>
          </a:stretch>
        </p:blipFill>
        <p:spPr bwMode="auto">
          <a:xfrm>
            <a:off x="5954610" y="2413707"/>
            <a:ext cx="2151504" cy="997226"/>
          </a:xfrm>
          <a:prstGeom prst="rect">
            <a:avLst/>
          </a:prstGeom>
          <a:ln>
            <a:noFill/>
          </a:ln>
          <a:effectLst>
            <a:softEdge rad="112500"/>
          </a:effectLst>
          <a:extLst>
            <a:ext uri="{909E8E84-426E-40DD-AFC4-6F175D3DCCD1}"/>
            <a:ext uri="{91240B29-F687-4F45-9708-019B960494DF}"/>
            <a:ext uri="{AF507438-7753-43E0-B8FC-AC1667EBCBE1}"/>
          </a:extLst>
        </p:spPr>
      </p:pic>
      <p:pic>
        <p:nvPicPr>
          <p:cNvPr id="25" name="Picture 5"/>
          <p:cNvPicPr>
            <a:picLocks noChangeAspect="1" noChangeArrowheads="1"/>
          </p:cNvPicPr>
          <p:nvPr/>
        </p:nvPicPr>
        <p:blipFill>
          <a:blip r:embed="rId5" cstate="print">
            <a:extLst>
              <a:ext uri="{28A0092B-C50C-407E-A947-70E740481C1C}"/>
            </a:extLst>
          </a:blip>
          <a:srcRect/>
          <a:stretch>
            <a:fillRect/>
          </a:stretch>
        </p:blipFill>
        <p:spPr bwMode="auto">
          <a:xfrm>
            <a:off x="894743" y="4305487"/>
            <a:ext cx="2174679" cy="1145698"/>
          </a:xfrm>
          <a:prstGeom prst="rect">
            <a:avLst/>
          </a:prstGeom>
          <a:ln>
            <a:noFill/>
          </a:ln>
          <a:effectLst>
            <a:softEdge rad="112500"/>
          </a:effectLst>
          <a:extLst>
            <a:ext uri="{909E8E84-426E-40DD-AFC4-6F175D3DCCD1}"/>
            <a:ext uri="{91240B29-F687-4F45-9708-019B960494DF}"/>
            <a:ext uri="{AF507438-7753-43E0-B8FC-AC1667EBCBE1}"/>
          </a:extLst>
        </p:spPr>
      </p:pic>
      <p:pic>
        <p:nvPicPr>
          <p:cNvPr id="26" name="Picture 6"/>
          <p:cNvPicPr>
            <a:picLocks noChangeAspect="1" noChangeArrowheads="1"/>
          </p:cNvPicPr>
          <p:nvPr/>
        </p:nvPicPr>
        <p:blipFill>
          <a:blip r:embed="rId6" cstate="print">
            <a:extLst>
              <a:ext uri="{28A0092B-C50C-407E-A947-70E740481C1C}"/>
            </a:extLst>
          </a:blip>
          <a:srcRect/>
          <a:stretch>
            <a:fillRect/>
          </a:stretch>
        </p:blipFill>
        <p:spPr bwMode="auto">
          <a:xfrm>
            <a:off x="3509907" y="4305487"/>
            <a:ext cx="2018899" cy="1145697"/>
          </a:xfrm>
          <a:prstGeom prst="rect">
            <a:avLst/>
          </a:prstGeom>
          <a:ln>
            <a:noFill/>
          </a:ln>
          <a:effectLst>
            <a:softEdge rad="112500"/>
          </a:effectLst>
          <a:extLst>
            <a:ext uri="{909E8E84-426E-40DD-AFC4-6F175D3DCCD1}"/>
            <a:ext uri="{91240B29-F687-4F45-9708-019B960494DF}"/>
            <a:ext uri="{AF507438-7753-43E0-B8FC-AC1667EBCBE1}"/>
          </a:extLst>
        </p:spPr>
      </p:pic>
      <p:pic>
        <p:nvPicPr>
          <p:cNvPr id="27" name="Picture 7"/>
          <p:cNvPicPr>
            <a:picLocks noChangeAspect="1" noChangeArrowheads="1"/>
          </p:cNvPicPr>
          <p:nvPr/>
        </p:nvPicPr>
        <p:blipFill>
          <a:blip r:embed="rId7" cstate="print">
            <a:extLst>
              <a:ext uri="{28A0092B-C50C-407E-A947-70E740481C1C}"/>
            </a:extLst>
          </a:blip>
          <a:srcRect/>
          <a:stretch>
            <a:fillRect/>
          </a:stretch>
        </p:blipFill>
        <p:spPr bwMode="auto">
          <a:xfrm>
            <a:off x="5954611" y="4305487"/>
            <a:ext cx="2151504" cy="1145698"/>
          </a:xfrm>
          <a:prstGeom prst="rect">
            <a:avLst/>
          </a:prstGeom>
          <a:ln>
            <a:noFill/>
          </a:ln>
          <a:effectLst>
            <a:softEdge rad="112500"/>
          </a:effectLst>
          <a:extLst>
            <a:ext uri="{909E8E84-426E-40DD-AFC4-6F175D3DCCD1}"/>
            <a:ext uri="{91240B29-F687-4F45-9708-019B960494DF}"/>
            <a:ext uri="{AF507438-7753-43E0-B8FC-AC1667EBCBE1}"/>
          </a:extLst>
        </p:spPr>
      </p:pic>
      <p:sp>
        <p:nvSpPr>
          <p:cNvPr id="28" name="Text Box 14"/>
          <p:cNvSpPr txBox="1">
            <a:spLocks noChangeArrowheads="1"/>
          </p:cNvSpPr>
          <p:nvPr/>
        </p:nvSpPr>
        <p:spPr bwMode="auto">
          <a:xfrm>
            <a:off x="1063625" y="5768975"/>
            <a:ext cx="492125" cy="461963"/>
          </a:xfrm>
          <a:prstGeom prst="rect">
            <a:avLst/>
          </a:prstGeom>
          <a:noFill/>
          <a:ln w="9525">
            <a:noFill/>
            <a:miter lim="800000"/>
            <a:headEnd/>
            <a:tailEnd/>
          </a:ln>
        </p:spPr>
        <p:txBody>
          <a:bodyPr>
            <a:spAutoFit/>
          </a:bodyPr>
          <a:lstStyle/>
          <a:p>
            <a:r>
              <a:rPr lang="zh-CN" altLang="en-US" sz="2400" b="1" smtClean="0">
                <a:solidFill>
                  <a:srgbClr val="002060"/>
                </a:solidFill>
                <a:latin typeface="微软雅黑" pitchFamily="34" charset="-122"/>
                <a:ea typeface="微软雅黑" pitchFamily="34" charset="-122"/>
              </a:rPr>
              <a:t>擦</a:t>
            </a:r>
            <a:endParaRPr lang="zh-CN" altLang="en-US" sz="2400" b="1">
              <a:solidFill>
                <a:srgbClr val="002060"/>
              </a:solidFill>
              <a:latin typeface="微软雅黑" pitchFamily="34" charset="-122"/>
              <a:ea typeface="微软雅黑" pitchFamily="34" charset="-122"/>
            </a:endParaRPr>
          </a:p>
        </p:txBody>
      </p:sp>
      <p:sp>
        <p:nvSpPr>
          <p:cNvPr id="29" name="Text Box 15"/>
          <p:cNvSpPr txBox="1">
            <a:spLocks noChangeArrowheads="1"/>
          </p:cNvSpPr>
          <p:nvPr/>
        </p:nvSpPr>
        <p:spPr bwMode="auto">
          <a:xfrm>
            <a:off x="2125663" y="5768975"/>
            <a:ext cx="492125" cy="461963"/>
          </a:xfrm>
          <a:prstGeom prst="rect">
            <a:avLst/>
          </a:prstGeom>
          <a:noFill/>
          <a:ln w="9525">
            <a:noFill/>
            <a:miter lim="800000"/>
            <a:headEnd/>
            <a:tailEnd/>
          </a:ln>
        </p:spPr>
        <p:txBody>
          <a:bodyPr>
            <a:spAutoFit/>
          </a:bodyPr>
          <a:lstStyle/>
          <a:p>
            <a:r>
              <a:rPr lang="zh-CN" altLang="en-US" sz="2400" b="1" smtClean="0">
                <a:solidFill>
                  <a:srgbClr val="002060"/>
                </a:solidFill>
                <a:latin typeface="微软雅黑" pitchFamily="34" charset="-122"/>
                <a:ea typeface="微软雅黑" pitchFamily="34" charset="-122"/>
              </a:rPr>
              <a:t>滴</a:t>
            </a:r>
            <a:endParaRPr lang="zh-CN" altLang="en-US" sz="2400" b="1">
              <a:solidFill>
                <a:srgbClr val="002060"/>
              </a:solidFill>
              <a:latin typeface="微软雅黑" pitchFamily="34" charset="-122"/>
              <a:ea typeface="微软雅黑" pitchFamily="34" charset="-122"/>
            </a:endParaRPr>
          </a:p>
        </p:txBody>
      </p:sp>
      <p:sp>
        <p:nvSpPr>
          <p:cNvPr id="30" name="Text Box 16"/>
          <p:cNvSpPr txBox="1">
            <a:spLocks noChangeArrowheads="1"/>
          </p:cNvSpPr>
          <p:nvPr/>
        </p:nvSpPr>
        <p:spPr bwMode="auto">
          <a:xfrm>
            <a:off x="3189288" y="5768975"/>
            <a:ext cx="492125" cy="461963"/>
          </a:xfrm>
          <a:prstGeom prst="rect">
            <a:avLst/>
          </a:prstGeom>
          <a:noFill/>
          <a:ln w="9525">
            <a:noFill/>
            <a:miter lim="800000"/>
            <a:headEnd/>
            <a:tailEnd/>
          </a:ln>
        </p:spPr>
        <p:txBody>
          <a:bodyPr>
            <a:spAutoFit/>
          </a:bodyPr>
          <a:lstStyle/>
          <a:p>
            <a:r>
              <a:rPr lang="zh-CN" altLang="en-US" sz="2400" b="1" smtClean="0">
                <a:solidFill>
                  <a:srgbClr val="002060"/>
                </a:solidFill>
                <a:latin typeface="微软雅黑" pitchFamily="34" charset="-122"/>
                <a:ea typeface="微软雅黑" pitchFamily="34" charset="-122"/>
              </a:rPr>
              <a:t>刮</a:t>
            </a:r>
            <a:endParaRPr lang="zh-CN" altLang="en-US" sz="2400" b="1">
              <a:solidFill>
                <a:srgbClr val="002060"/>
              </a:solidFill>
              <a:latin typeface="微软雅黑" pitchFamily="34" charset="-122"/>
              <a:ea typeface="微软雅黑" pitchFamily="34" charset="-122"/>
            </a:endParaRPr>
          </a:p>
        </p:txBody>
      </p:sp>
      <p:sp>
        <p:nvSpPr>
          <p:cNvPr id="31" name="Text Box 17"/>
          <p:cNvSpPr txBox="1">
            <a:spLocks noChangeArrowheads="1"/>
          </p:cNvSpPr>
          <p:nvPr/>
        </p:nvSpPr>
        <p:spPr bwMode="auto">
          <a:xfrm>
            <a:off x="4251325" y="5768975"/>
            <a:ext cx="492125" cy="461963"/>
          </a:xfrm>
          <a:prstGeom prst="rect">
            <a:avLst/>
          </a:prstGeom>
          <a:noFill/>
          <a:ln w="9525">
            <a:noFill/>
            <a:miter lim="800000"/>
            <a:headEnd/>
            <a:tailEnd/>
          </a:ln>
        </p:spPr>
        <p:txBody>
          <a:bodyPr>
            <a:spAutoFit/>
          </a:bodyPr>
          <a:lstStyle/>
          <a:p>
            <a:r>
              <a:rPr lang="zh-CN" altLang="en-US" sz="2400" b="1" smtClean="0">
                <a:solidFill>
                  <a:srgbClr val="002060"/>
                </a:solidFill>
                <a:latin typeface="微软雅黑" pitchFamily="34" charset="-122"/>
                <a:ea typeface="微软雅黑" pitchFamily="34" charset="-122"/>
              </a:rPr>
              <a:t>涂</a:t>
            </a:r>
            <a:endParaRPr lang="zh-CN" altLang="en-US" sz="2400" b="1">
              <a:solidFill>
                <a:srgbClr val="002060"/>
              </a:solidFill>
              <a:latin typeface="微软雅黑" pitchFamily="34" charset="-122"/>
              <a:ea typeface="微软雅黑" pitchFamily="34" charset="-122"/>
            </a:endParaRPr>
          </a:p>
        </p:txBody>
      </p:sp>
      <p:sp>
        <p:nvSpPr>
          <p:cNvPr id="32" name="Text Box 18"/>
          <p:cNvSpPr txBox="1">
            <a:spLocks noChangeArrowheads="1"/>
          </p:cNvSpPr>
          <p:nvPr/>
        </p:nvSpPr>
        <p:spPr bwMode="auto">
          <a:xfrm>
            <a:off x="5314950" y="5768975"/>
            <a:ext cx="492125" cy="461963"/>
          </a:xfrm>
          <a:prstGeom prst="rect">
            <a:avLst/>
          </a:prstGeom>
          <a:noFill/>
          <a:ln w="9525">
            <a:noFill/>
            <a:miter lim="800000"/>
            <a:headEnd/>
            <a:tailEnd/>
          </a:ln>
        </p:spPr>
        <p:txBody>
          <a:bodyPr>
            <a:spAutoFit/>
          </a:bodyPr>
          <a:lstStyle/>
          <a:p>
            <a:r>
              <a:rPr lang="zh-CN" altLang="en-US" sz="2400" b="1" smtClean="0">
                <a:solidFill>
                  <a:srgbClr val="002060"/>
                </a:solidFill>
                <a:latin typeface="微软雅黑" pitchFamily="34" charset="-122"/>
                <a:ea typeface="微软雅黑" pitchFamily="34" charset="-122"/>
              </a:rPr>
              <a:t>盖</a:t>
            </a:r>
            <a:endParaRPr lang="zh-CN" altLang="en-US" sz="2400" b="1">
              <a:solidFill>
                <a:srgbClr val="002060"/>
              </a:solidFill>
              <a:latin typeface="微软雅黑" pitchFamily="34" charset="-122"/>
              <a:ea typeface="微软雅黑" pitchFamily="34" charset="-122"/>
            </a:endParaRPr>
          </a:p>
        </p:txBody>
      </p:sp>
      <p:sp>
        <p:nvSpPr>
          <p:cNvPr id="33" name="Text Box 19"/>
          <p:cNvSpPr txBox="1">
            <a:spLocks noChangeArrowheads="1"/>
          </p:cNvSpPr>
          <p:nvPr/>
        </p:nvSpPr>
        <p:spPr bwMode="auto">
          <a:xfrm>
            <a:off x="7440613" y="5768975"/>
            <a:ext cx="492125" cy="461963"/>
          </a:xfrm>
          <a:prstGeom prst="rect">
            <a:avLst/>
          </a:prstGeom>
          <a:noFill/>
          <a:ln w="9525">
            <a:noFill/>
            <a:miter lim="800000"/>
            <a:headEnd/>
            <a:tailEnd/>
          </a:ln>
        </p:spPr>
        <p:txBody>
          <a:bodyPr>
            <a:spAutoFit/>
          </a:bodyPr>
          <a:lstStyle/>
          <a:p>
            <a:r>
              <a:rPr lang="zh-CN" altLang="en-US" sz="2400" b="1" smtClean="0">
                <a:solidFill>
                  <a:srgbClr val="002060"/>
                </a:solidFill>
                <a:latin typeface="微软雅黑" pitchFamily="34" charset="-122"/>
                <a:ea typeface="微软雅黑" pitchFamily="34" charset="-122"/>
              </a:rPr>
              <a:t>吸</a:t>
            </a:r>
            <a:endParaRPr lang="zh-CN" altLang="en-US" sz="2400" b="1">
              <a:solidFill>
                <a:srgbClr val="002060"/>
              </a:solidFill>
              <a:latin typeface="微软雅黑" pitchFamily="34" charset="-122"/>
              <a:ea typeface="微软雅黑" pitchFamily="34" charset="-122"/>
            </a:endParaRPr>
          </a:p>
        </p:txBody>
      </p:sp>
      <p:sp>
        <p:nvSpPr>
          <p:cNvPr id="34" name="Text Box 20"/>
          <p:cNvSpPr txBox="1">
            <a:spLocks noChangeArrowheads="1"/>
          </p:cNvSpPr>
          <p:nvPr/>
        </p:nvSpPr>
        <p:spPr bwMode="auto">
          <a:xfrm>
            <a:off x="6376988" y="5768975"/>
            <a:ext cx="492125" cy="461963"/>
          </a:xfrm>
          <a:prstGeom prst="rect">
            <a:avLst/>
          </a:prstGeom>
          <a:noFill/>
          <a:ln w="9525">
            <a:noFill/>
            <a:miter lim="800000"/>
            <a:headEnd/>
            <a:tailEnd/>
          </a:ln>
        </p:spPr>
        <p:txBody>
          <a:bodyPr>
            <a:spAutoFit/>
          </a:bodyPr>
          <a:lstStyle/>
          <a:p>
            <a:r>
              <a:rPr lang="zh-CN" altLang="en-US" sz="2400" b="1" smtClean="0">
                <a:solidFill>
                  <a:srgbClr val="002060"/>
                </a:solidFill>
                <a:latin typeface="微软雅黑" pitchFamily="34" charset="-122"/>
                <a:ea typeface="微软雅黑" pitchFamily="34" charset="-122"/>
              </a:rPr>
              <a:t>染</a:t>
            </a:r>
            <a:endParaRPr lang="zh-CN" altLang="en-US" sz="2400" b="1">
              <a:solidFill>
                <a:srgbClr val="002060"/>
              </a:solidFill>
              <a:latin typeface="微软雅黑" pitchFamily="34" charset="-122"/>
              <a:ea typeface="微软雅黑" pitchFamily="34" charset="-122"/>
            </a:endParaRPr>
          </a:p>
        </p:txBody>
      </p:sp>
      <p:sp>
        <p:nvSpPr>
          <p:cNvPr id="24591" name="Text Box 23"/>
          <p:cNvSpPr txBox="1">
            <a:spLocks noChangeArrowheads="1"/>
          </p:cNvSpPr>
          <p:nvPr/>
        </p:nvSpPr>
        <p:spPr bwMode="auto">
          <a:xfrm>
            <a:off x="1422400" y="1436688"/>
            <a:ext cx="3606800" cy="461962"/>
          </a:xfrm>
          <a:prstGeom prst="rect">
            <a:avLst/>
          </a:prstGeom>
          <a:noFill/>
          <a:ln w="9525">
            <a:noFill/>
            <a:miter lim="800000"/>
            <a:headEnd/>
            <a:tailEnd/>
          </a:ln>
        </p:spPr>
        <p:txBody>
          <a:bodyPr>
            <a:spAutoFit/>
          </a:bodyPr>
          <a:lstStyle/>
          <a:p>
            <a:r>
              <a:rPr lang="zh-CN" altLang="en-US" sz="2400" b="1" smtClean="0">
                <a:latin typeface="微软雅黑" pitchFamily="34" charset="-122"/>
                <a:ea typeface="微软雅黑" pitchFamily="34" charset="-122"/>
              </a:rPr>
              <a:t>制作口腔上皮装片步骤？</a:t>
            </a:r>
            <a:endParaRPr lang="zh-CN" altLang="en-US" sz="2400" b="1">
              <a:latin typeface="微软雅黑" pitchFamily="34" charset="-122"/>
              <a:ea typeface="微软雅黑" pitchFamily="34" charset="-122"/>
            </a:endParaRPr>
          </a:p>
        </p:txBody>
      </p:sp>
      <p:sp>
        <p:nvSpPr>
          <p:cNvPr id="36" name="右箭头 35"/>
          <p:cNvSpPr/>
          <p:nvPr/>
        </p:nvSpPr>
        <p:spPr>
          <a:xfrm>
            <a:off x="1690688" y="5884863"/>
            <a:ext cx="300037" cy="2301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1">
              <a:solidFill>
                <a:srgbClr val="002060"/>
              </a:solidFill>
            </a:endParaRPr>
          </a:p>
        </p:txBody>
      </p:sp>
      <p:sp>
        <p:nvSpPr>
          <p:cNvPr id="37" name="右箭头 36"/>
          <p:cNvSpPr/>
          <p:nvPr/>
        </p:nvSpPr>
        <p:spPr>
          <a:xfrm>
            <a:off x="2754313" y="5884863"/>
            <a:ext cx="300037" cy="2301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1">
              <a:solidFill>
                <a:srgbClr val="002060"/>
              </a:solidFill>
            </a:endParaRPr>
          </a:p>
        </p:txBody>
      </p:sp>
      <p:sp>
        <p:nvSpPr>
          <p:cNvPr id="38" name="右箭头 37"/>
          <p:cNvSpPr/>
          <p:nvPr/>
        </p:nvSpPr>
        <p:spPr>
          <a:xfrm>
            <a:off x="3816350" y="5884863"/>
            <a:ext cx="300038" cy="2301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1">
              <a:solidFill>
                <a:srgbClr val="002060"/>
              </a:solidFill>
            </a:endParaRPr>
          </a:p>
        </p:txBody>
      </p:sp>
      <p:sp>
        <p:nvSpPr>
          <p:cNvPr id="39" name="右箭头 38"/>
          <p:cNvSpPr/>
          <p:nvPr/>
        </p:nvSpPr>
        <p:spPr>
          <a:xfrm>
            <a:off x="4879975" y="5884863"/>
            <a:ext cx="298450" cy="2301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1">
              <a:solidFill>
                <a:srgbClr val="002060"/>
              </a:solidFill>
            </a:endParaRPr>
          </a:p>
        </p:txBody>
      </p:sp>
      <p:sp>
        <p:nvSpPr>
          <p:cNvPr id="40" name="右箭头 39"/>
          <p:cNvSpPr/>
          <p:nvPr/>
        </p:nvSpPr>
        <p:spPr>
          <a:xfrm>
            <a:off x="5942013" y="5884863"/>
            <a:ext cx="300037" cy="2301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1">
              <a:solidFill>
                <a:srgbClr val="002060"/>
              </a:solidFill>
            </a:endParaRPr>
          </a:p>
        </p:txBody>
      </p:sp>
      <p:sp>
        <p:nvSpPr>
          <p:cNvPr id="41" name="右箭头 40"/>
          <p:cNvSpPr/>
          <p:nvPr/>
        </p:nvSpPr>
        <p:spPr>
          <a:xfrm>
            <a:off x="7004050" y="5884863"/>
            <a:ext cx="300038" cy="2301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1">
              <a:solidFill>
                <a:srgbClr val="002060"/>
              </a:solidFill>
            </a:endParaRPr>
          </a:p>
        </p:txBody>
      </p:sp>
      <p:sp>
        <p:nvSpPr>
          <p:cNvPr id="42" name="右箭头 41"/>
          <p:cNvSpPr/>
          <p:nvPr/>
        </p:nvSpPr>
        <p:spPr>
          <a:xfrm>
            <a:off x="3149600" y="2903538"/>
            <a:ext cx="298450" cy="2301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1"/>
          </a:p>
        </p:txBody>
      </p:sp>
      <p:sp>
        <p:nvSpPr>
          <p:cNvPr id="43" name="右箭头 42"/>
          <p:cNvSpPr/>
          <p:nvPr/>
        </p:nvSpPr>
        <p:spPr>
          <a:xfrm>
            <a:off x="5540375" y="2903538"/>
            <a:ext cx="300038" cy="2301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1"/>
          </a:p>
        </p:txBody>
      </p:sp>
      <p:sp>
        <p:nvSpPr>
          <p:cNvPr id="44" name="右箭头 43"/>
          <p:cNvSpPr/>
          <p:nvPr/>
        </p:nvSpPr>
        <p:spPr>
          <a:xfrm>
            <a:off x="3209925" y="4878388"/>
            <a:ext cx="300038" cy="2301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1">
              <a:solidFill>
                <a:srgbClr val="002060"/>
              </a:solidFill>
            </a:endParaRPr>
          </a:p>
        </p:txBody>
      </p:sp>
      <p:sp>
        <p:nvSpPr>
          <p:cNvPr id="45" name="右箭头 44"/>
          <p:cNvSpPr/>
          <p:nvPr/>
        </p:nvSpPr>
        <p:spPr>
          <a:xfrm>
            <a:off x="5548313" y="4856163"/>
            <a:ext cx="300037" cy="2301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1">
              <a:solidFill>
                <a:srgbClr val="00206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16" presetClass="entr" presetSubtype="21"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barn(inVertical)">
                                      <p:cBhvr>
                                        <p:cTn id="10" dur="500"/>
                                        <p:tgtEl>
                                          <p:spTgt spid="17"/>
                                        </p:tgtEl>
                                      </p:cBhvr>
                                    </p:animEffect>
                                  </p:childTnLst>
                                </p:cTn>
                              </p:par>
                              <p:par>
                                <p:cTn id="11" presetID="16" presetClass="entr" presetSubtype="21"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barn(inVertical)">
                                      <p:cBhvr>
                                        <p:cTn id="13" dur="500"/>
                                        <p:tgtEl>
                                          <p:spTgt spid="18"/>
                                        </p:tgtEl>
                                      </p:cBhvr>
                                    </p:animEffect>
                                  </p:childTnLst>
                                </p:cTn>
                              </p:par>
                              <p:par>
                                <p:cTn id="14" presetID="16" presetClass="entr" presetSubtype="21" fill="hold"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barn(inVertical)">
                                      <p:cBhvr>
                                        <p:cTn id="16" dur="500"/>
                                        <p:tgtEl>
                                          <p:spTgt spid="25"/>
                                        </p:tgtEl>
                                      </p:cBhvr>
                                    </p:animEffect>
                                  </p:childTnLst>
                                </p:cTn>
                              </p:par>
                              <p:par>
                                <p:cTn id="17" presetID="16" presetClass="entr" presetSubtype="21"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barn(inVertical)">
                                      <p:cBhvr>
                                        <p:cTn id="19" dur="500"/>
                                        <p:tgtEl>
                                          <p:spTgt spid="26"/>
                                        </p:tgtEl>
                                      </p:cBhvr>
                                    </p:animEffect>
                                  </p:childTnLst>
                                </p:cTn>
                              </p:par>
                              <p:par>
                                <p:cTn id="20" presetID="16" presetClass="entr" presetSubtype="21" fill="hold"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barn(inVertical)">
                                      <p:cBhvr>
                                        <p:cTn id="22" dur="500"/>
                                        <p:tgtEl>
                                          <p:spTgt spid="27"/>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barn(inVertical)">
                                      <p:cBhvr>
                                        <p:cTn id="25" dur="500"/>
                                        <p:tgtEl>
                                          <p:spTgt spid="42"/>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barn(inVertical)">
                                      <p:cBhvr>
                                        <p:cTn id="28" dur="500"/>
                                        <p:tgtEl>
                                          <p:spTgt spid="43"/>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barn(inVertical)">
                                      <p:cBhvr>
                                        <p:cTn id="31" dur="500"/>
                                        <p:tgtEl>
                                          <p:spTgt spid="44"/>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barn(inVertical)">
                                      <p:cBhvr>
                                        <p:cTn id="34" dur="500"/>
                                        <p:tgtEl>
                                          <p:spTgt spid="45"/>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wipe(down)">
                                      <p:cBhvr>
                                        <p:cTn id="39" dur="500"/>
                                        <p:tgtEl>
                                          <p:spTgt spid="28"/>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wipe(down)">
                                      <p:cBhvr>
                                        <p:cTn id="42" dur="500"/>
                                        <p:tgtEl>
                                          <p:spTgt spid="29"/>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wipe(down)">
                                      <p:cBhvr>
                                        <p:cTn id="45" dur="500"/>
                                        <p:tgtEl>
                                          <p:spTgt spid="30"/>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wipe(down)">
                                      <p:cBhvr>
                                        <p:cTn id="48" dur="500"/>
                                        <p:tgtEl>
                                          <p:spTgt spid="31"/>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wipe(down)">
                                      <p:cBhvr>
                                        <p:cTn id="51" dur="500"/>
                                        <p:tgtEl>
                                          <p:spTgt spid="32"/>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wipe(down)">
                                      <p:cBhvr>
                                        <p:cTn id="54" dur="500"/>
                                        <p:tgtEl>
                                          <p:spTgt spid="33"/>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wipe(down)">
                                      <p:cBhvr>
                                        <p:cTn id="57" dur="500"/>
                                        <p:tgtEl>
                                          <p:spTgt spid="34"/>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wipe(down)">
                                      <p:cBhvr>
                                        <p:cTn id="60" dur="500"/>
                                        <p:tgtEl>
                                          <p:spTgt spid="36"/>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wipe(down)">
                                      <p:cBhvr>
                                        <p:cTn id="63" dur="500"/>
                                        <p:tgtEl>
                                          <p:spTgt spid="37"/>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38"/>
                                        </p:tgtEl>
                                        <p:attrNameLst>
                                          <p:attrName>style.visibility</p:attrName>
                                        </p:attrNameLst>
                                      </p:cBhvr>
                                      <p:to>
                                        <p:strVal val="visible"/>
                                      </p:to>
                                    </p:set>
                                    <p:animEffect transition="in" filter="wipe(down)">
                                      <p:cBhvr>
                                        <p:cTn id="66" dur="500"/>
                                        <p:tgtEl>
                                          <p:spTgt spid="38"/>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39"/>
                                        </p:tgtEl>
                                        <p:attrNameLst>
                                          <p:attrName>style.visibility</p:attrName>
                                        </p:attrNameLst>
                                      </p:cBhvr>
                                      <p:to>
                                        <p:strVal val="visible"/>
                                      </p:to>
                                    </p:set>
                                    <p:animEffect transition="in" filter="wipe(down)">
                                      <p:cBhvr>
                                        <p:cTn id="69" dur="500"/>
                                        <p:tgtEl>
                                          <p:spTgt spid="39"/>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40"/>
                                        </p:tgtEl>
                                        <p:attrNameLst>
                                          <p:attrName>style.visibility</p:attrName>
                                        </p:attrNameLst>
                                      </p:cBhvr>
                                      <p:to>
                                        <p:strVal val="visible"/>
                                      </p:to>
                                    </p:set>
                                    <p:animEffect transition="in" filter="wipe(down)">
                                      <p:cBhvr>
                                        <p:cTn id="72" dur="500"/>
                                        <p:tgtEl>
                                          <p:spTgt spid="40"/>
                                        </p:tgtEl>
                                      </p:cBhvr>
                                    </p:animEffect>
                                  </p:childTnLst>
                                </p:cTn>
                              </p:par>
                              <p:par>
                                <p:cTn id="73" presetID="22" presetClass="entr" presetSubtype="4" fill="hold" grpId="0" nodeType="with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wipe(down)">
                                      <p:cBhvr>
                                        <p:cTn id="7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34" grpId="0"/>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矩形 1"/>
          <p:cNvSpPr>
            <a:spLocks noChangeArrowheads="1"/>
          </p:cNvSpPr>
          <p:nvPr/>
        </p:nvSpPr>
        <p:spPr bwMode="auto">
          <a:xfrm>
            <a:off x="887413" y="1366838"/>
            <a:ext cx="5356225" cy="461962"/>
          </a:xfrm>
          <a:prstGeom prst="rect">
            <a:avLst/>
          </a:prstGeom>
          <a:noFill/>
          <a:ln w="9525">
            <a:noFill/>
            <a:miter lim="800000"/>
            <a:headEnd/>
            <a:tailEnd/>
          </a:ln>
        </p:spPr>
        <p:txBody>
          <a:bodyPr>
            <a:spAutoFit/>
          </a:bodyPr>
          <a:lstStyle/>
          <a:p>
            <a:r>
              <a:rPr lang="zh-CN" altLang="en-US" sz="2400" b="1" smtClean="0">
                <a:solidFill>
                  <a:srgbClr val="002060"/>
                </a:solidFill>
                <a:latin typeface="微软雅黑" pitchFamily="34" charset="-122"/>
                <a:ea typeface="微软雅黑" pitchFamily="34" charset="-122"/>
              </a:rPr>
              <a:t>细胞是生物体结构和功能的基本单位</a:t>
            </a:r>
            <a:endParaRPr lang="zh-CN" altLang="en-US" sz="2400" b="1">
              <a:solidFill>
                <a:srgbClr val="002060"/>
              </a:solidFill>
              <a:latin typeface="微软雅黑" pitchFamily="34" charset="-122"/>
              <a:ea typeface="微软雅黑" pitchFamily="34" charset="-122"/>
            </a:endParaRPr>
          </a:p>
        </p:txBody>
      </p:sp>
      <p:sp>
        <p:nvSpPr>
          <p:cNvPr id="44035" name="矩形 2"/>
          <p:cNvSpPr>
            <a:spLocks noChangeArrowheads="1"/>
          </p:cNvSpPr>
          <p:nvPr/>
        </p:nvSpPr>
        <p:spPr bwMode="auto">
          <a:xfrm>
            <a:off x="887413" y="2481263"/>
            <a:ext cx="1541462" cy="1755775"/>
          </a:xfrm>
          <a:prstGeom prst="rect">
            <a:avLst/>
          </a:prstGeom>
          <a:noFill/>
          <a:ln w="9525">
            <a:noFill/>
            <a:miter lim="800000"/>
            <a:headEnd/>
            <a:tailEnd/>
          </a:ln>
        </p:spPr>
        <p:txBody>
          <a:bodyPr>
            <a:spAutoFit/>
          </a:bodyPr>
          <a:lstStyle/>
          <a:p>
            <a:pPr>
              <a:lnSpc>
                <a:spcPct val="150000"/>
              </a:lnSpc>
            </a:pPr>
            <a:r>
              <a:rPr lang="zh-CN" altLang="en-US" sz="2400" b="1" smtClean="0">
                <a:solidFill>
                  <a:srgbClr val="002060"/>
                </a:solidFill>
                <a:latin typeface="微软雅黑" pitchFamily="34" charset="-122"/>
                <a:ea typeface="微软雅黑" pitchFamily="34" charset="-122"/>
              </a:rPr>
              <a:t>细胞的基本结构的生理功能</a:t>
            </a:r>
            <a:endParaRPr lang="zh-CN" altLang="en-US" sz="2400" b="1">
              <a:solidFill>
                <a:srgbClr val="002060"/>
              </a:solidFill>
              <a:latin typeface="微软雅黑" pitchFamily="34" charset="-122"/>
              <a:ea typeface="微软雅黑" pitchFamily="34" charset="-122"/>
            </a:endParaRPr>
          </a:p>
        </p:txBody>
      </p:sp>
      <p:sp>
        <p:nvSpPr>
          <p:cNvPr id="44036" name="矩形 5"/>
          <p:cNvSpPr>
            <a:spLocks noChangeArrowheads="1"/>
          </p:cNvSpPr>
          <p:nvPr/>
        </p:nvSpPr>
        <p:spPr bwMode="auto">
          <a:xfrm>
            <a:off x="2925763" y="2100263"/>
            <a:ext cx="3070225" cy="461962"/>
          </a:xfrm>
          <a:prstGeom prst="rect">
            <a:avLst/>
          </a:prstGeom>
          <a:noFill/>
          <a:ln w="9525">
            <a:noFill/>
            <a:miter lim="800000"/>
            <a:headEnd/>
            <a:tailEnd/>
          </a:ln>
        </p:spPr>
        <p:txBody>
          <a:bodyPr>
            <a:spAutoFit/>
          </a:bodyPr>
          <a:lstStyle/>
          <a:p>
            <a:r>
              <a:rPr lang="zh-CN" altLang="en-US" sz="2400" b="1" smtClean="0">
                <a:latin typeface="微软雅黑" pitchFamily="34" charset="-122"/>
                <a:ea typeface="微软雅黑" pitchFamily="34" charset="-122"/>
              </a:rPr>
              <a:t>细胞壁：保护和支持</a:t>
            </a:r>
            <a:endParaRPr lang="zh-CN" altLang="en-US" sz="2400" b="1">
              <a:latin typeface="微软雅黑" pitchFamily="34" charset="-122"/>
              <a:ea typeface="微软雅黑" pitchFamily="34" charset="-122"/>
            </a:endParaRPr>
          </a:p>
        </p:txBody>
      </p:sp>
      <p:sp>
        <p:nvSpPr>
          <p:cNvPr id="44037" name="矩形 6"/>
          <p:cNvSpPr>
            <a:spLocks noChangeArrowheads="1"/>
          </p:cNvSpPr>
          <p:nvPr/>
        </p:nvSpPr>
        <p:spPr bwMode="auto">
          <a:xfrm>
            <a:off x="2925763" y="3378200"/>
            <a:ext cx="3325812" cy="461963"/>
          </a:xfrm>
          <a:prstGeom prst="rect">
            <a:avLst/>
          </a:prstGeom>
          <a:noFill/>
          <a:ln w="9525">
            <a:noFill/>
            <a:miter lim="800000"/>
            <a:headEnd/>
            <a:tailEnd/>
          </a:ln>
        </p:spPr>
        <p:txBody>
          <a:bodyPr>
            <a:spAutoFit/>
          </a:bodyPr>
          <a:lstStyle/>
          <a:p>
            <a:r>
              <a:rPr lang="zh-CN" altLang="en-US" sz="2400" b="1" smtClean="0">
                <a:latin typeface="微软雅黑" pitchFamily="34" charset="-122"/>
                <a:ea typeface="微软雅黑" pitchFamily="34" charset="-122"/>
              </a:rPr>
              <a:t>细胞核：传递遗传信息</a:t>
            </a:r>
            <a:endParaRPr lang="zh-CN" altLang="en-US" sz="2400" b="1">
              <a:latin typeface="微软雅黑" pitchFamily="34" charset="-122"/>
              <a:ea typeface="微软雅黑" pitchFamily="34" charset="-122"/>
            </a:endParaRPr>
          </a:p>
        </p:txBody>
      </p:sp>
      <p:sp>
        <p:nvSpPr>
          <p:cNvPr id="44038" name="矩形 7"/>
          <p:cNvSpPr>
            <a:spLocks noChangeArrowheads="1"/>
          </p:cNvSpPr>
          <p:nvPr/>
        </p:nvSpPr>
        <p:spPr bwMode="auto">
          <a:xfrm>
            <a:off x="2925763" y="4017963"/>
            <a:ext cx="3294062" cy="460375"/>
          </a:xfrm>
          <a:prstGeom prst="rect">
            <a:avLst/>
          </a:prstGeom>
          <a:noFill/>
          <a:ln w="9525">
            <a:noFill/>
            <a:miter lim="800000"/>
            <a:headEnd/>
            <a:tailEnd/>
          </a:ln>
        </p:spPr>
        <p:txBody>
          <a:bodyPr>
            <a:spAutoFit/>
          </a:bodyPr>
          <a:lstStyle/>
          <a:p>
            <a:r>
              <a:rPr lang="zh-CN" altLang="en-US" sz="2400" b="1" smtClean="0">
                <a:latin typeface="微软雅黑" pitchFamily="34" charset="-122"/>
                <a:ea typeface="微软雅黑" pitchFamily="34" charset="-122"/>
              </a:rPr>
              <a:t>细胞质：加快物质交换</a:t>
            </a:r>
            <a:endParaRPr lang="zh-CN" altLang="en-US" sz="2400" b="1">
              <a:latin typeface="微软雅黑" pitchFamily="34" charset="-122"/>
              <a:ea typeface="微软雅黑" pitchFamily="34" charset="-122"/>
            </a:endParaRPr>
          </a:p>
        </p:txBody>
      </p:sp>
      <p:sp>
        <p:nvSpPr>
          <p:cNvPr id="44039" name="矩形 8"/>
          <p:cNvSpPr>
            <a:spLocks noChangeArrowheads="1"/>
          </p:cNvSpPr>
          <p:nvPr/>
        </p:nvSpPr>
        <p:spPr bwMode="auto">
          <a:xfrm>
            <a:off x="2925763" y="2738438"/>
            <a:ext cx="4322762" cy="461962"/>
          </a:xfrm>
          <a:prstGeom prst="rect">
            <a:avLst/>
          </a:prstGeom>
          <a:noFill/>
          <a:ln w="9525">
            <a:noFill/>
            <a:miter lim="800000"/>
            <a:headEnd/>
            <a:tailEnd/>
          </a:ln>
        </p:spPr>
        <p:txBody>
          <a:bodyPr>
            <a:spAutoFit/>
          </a:bodyPr>
          <a:lstStyle/>
          <a:p>
            <a:r>
              <a:rPr lang="zh-CN" altLang="en-US" sz="2400" b="1" smtClean="0">
                <a:latin typeface="微软雅黑" pitchFamily="34" charset="-122"/>
                <a:ea typeface="微软雅黑" pitchFamily="34" charset="-122"/>
              </a:rPr>
              <a:t>细胞膜：保护和控制物质进出</a:t>
            </a:r>
            <a:endParaRPr lang="zh-CN" altLang="en-US" sz="2400" b="1">
              <a:latin typeface="微软雅黑" pitchFamily="34" charset="-122"/>
              <a:ea typeface="微软雅黑" pitchFamily="34" charset="-122"/>
            </a:endParaRPr>
          </a:p>
        </p:txBody>
      </p:sp>
      <p:sp>
        <p:nvSpPr>
          <p:cNvPr id="44040" name="矩形 9"/>
          <p:cNvSpPr>
            <a:spLocks noChangeArrowheads="1"/>
          </p:cNvSpPr>
          <p:nvPr/>
        </p:nvSpPr>
        <p:spPr bwMode="auto">
          <a:xfrm>
            <a:off x="3538538" y="4656138"/>
            <a:ext cx="3709987" cy="461962"/>
          </a:xfrm>
          <a:prstGeom prst="rect">
            <a:avLst/>
          </a:prstGeom>
          <a:noFill/>
          <a:ln w="9525">
            <a:noFill/>
            <a:miter lim="800000"/>
            <a:headEnd/>
            <a:tailEnd/>
          </a:ln>
        </p:spPr>
        <p:txBody>
          <a:bodyPr>
            <a:spAutoFit/>
          </a:bodyPr>
          <a:lstStyle/>
          <a:p>
            <a:r>
              <a:rPr lang="zh-CN" altLang="en-US" sz="2400" b="1" smtClean="0">
                <a:latin typeface="微软雅黑" pitchFamily="34" charset="-122"/>
                <a:ea typeface="微软雅黑" pitchFamily="34" charset="-122"/>
              </a:rPr>
              <a:t>叶绿体：光合作用的场所</a:t>
            </a:r>
            <a:endParaRPr lang="zh-CN" altLang="en-US" sz="2400" b="1">
              <a:latin typeface="微软雅黑" pitchFamily="34" charset="-122"/>
              <a:ea typeface="微软雅黑" pitchFamily="34" charset="-122"/>
            </a:endParaRPr>
          </a:p>
        </p:txBody>
      </p:sp>
      <p:sp>
        <p:nvSpPr>
          <p:cNvPr id="44041" name="矩形 10"/>
          <p:cNvSpPr>
            <a:spLocks noChangeArrowheads="1"/>
          </p:cNvSpPr>
          <p:nvPr/>
        </p:nvSpPr>
        <p:spPr bwMode="auto">
          <a:xfrm>
            <a:off x="3538538" y="5295900"/>
            <a:ext cx="3867150" cy="461963"/>
          </a:xfrm>
          <a:prstGeom prst="rect">
            <a:avLst/>
          </a:prstGeom>
          <a:noFill/>
          <a:ln w="9525">
            <a:noFill/>
            <a:miter lim="800000"/>
            <a:headEnd/>
            <a:tailEnd/>
          </a:ln>
        </p:spPr>
        <p:txBody>
          <a:bodyPr>
            <a:spAutoFit/>
          </a:bodyPr>
          <a:lstStyle/>
          <a:p>
            <a:r>
              <a:rPr lang="zh-CN" altLang="en-US" sz="2400" b="1" smtClean="0">
                <a:latin typeface="微软雅黑" pitchFamily="34" charset="-122"/>
                <a:ea typeface="微软雅黑" pitchFamily="34" charset="-122"/>
              </a:rPr>
              <a:t>液泡：含细胞液，溶解物质</a:t>
            </a:r>
            <a:endParaRPr lang="zh-CN" altLang="en-US" sz="2400" b="1">
              <a:latin typeface="微软雅黑" pitchFamily="34" charset="-122"/>
              <a:ea typeface="微软雅黑" pitchFamily="34" charset="-122"/>
            </a:endParaRPr>
          </a:p>
        </p:txBody>
      </p:sp>
      <p:sp>
        <p:nvSpPr>
          <p:cNvPr id="44042" name="矩形 12"/>
          <p:cNvSpPr>
            <a:spLocks noChangeArrowheads="1"/>
          </p:cNvSpPr>
          <p:nvPr/>
        </p:nvSpPr>
        <p:spPr bwMode="auto">
          <a:xfrm>
            <a:off x="3538538" y="5934075"/>
            <a:ext cx="2874962" cy="461963"/>
          </a:xfrm>
          <a:prstGeom prst="rect">
            <a:avLst/>
          </a:prstGeom>
          <a:noFill/>
          <a:ln w="9525">
            <a:noFill/>
            <a:miter lim="800000"/>
            <a:headEnd/>
            <a:tailEnd/>
          </a:ln>
        </p:spPr>
        <p:txBody>
          <a:bodyPr>
            <a:spAutoFit/>
          </a:bodyPr>
          <a:lstStyle/>
          <a:p>
            <a:r>
              <a:rPr lang="zh-CN" altLang="en-US" sz="2400" b="1" smtClean="0">
                <a:latin typeface="微软雅黑" pitchFamily="34" charset="-122"/>
                <a:ea typeface="微软雅黑" pitchFamily="34" charset="-122"/>
              </a:rPr>
              <a:t>线粒体：提供能量</a:t>
            </a:r>
            <a:endParaRPr lang="zh-CN" altLang="en-US" sz="2400" b="1">
              <a:latin typeface="微软雅黑" pitchFamily="34" charset="-122"/>
              <a:ea typeface="微软雅黑" pitchFamily="34" charset="-122"/>
            </a:endParaRPr>
          </a:p>
        </p:txBody>
      </p:sp>
      <p:sp>
        <p:nvSpPr>
          <p:cNvPr id="14" name="左大括号 13"/>
          <p:cNvSpPr/>
          <p:nvPr/>
        </p:nvSpPr>
        <p:spPr>
          <a:xfrm>
            <a:off x="2428875" y="2330450"/>
            <a:ext cx="301625" cy="2325688"/>
          </a:xfrm>
          <a:prstGeom prst="leftBrace">
            <a:avLst/>
          </a:prstGeom>
          <a:ln w="28575">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rcRect/>
          <a:stretch>
            <a:fillRect/>
          </a:stretch>
        </p:blipFill>
        <p:spPr bwMode="auto">
          <a:xfrm>
            <a:off x="6137275" y="4508500"/>
            <a:ext cx="2493963" cy="1404938"/>
          </a:xfrm>
          <a:prstGeom prst="rect">
            <a:avLst/>
          </a:prstGeom>
          <a:noFill/>
          <a:ln w="9525">
            <a:noFill/>
            <a:miter lim="800000"/>
            <a:headEnd/>
            <a:tailEnd/>
          </a:ln>
        </p:spPr>
      </p:pic>
      <p:pic>
        <p:nvPicPr>
          <p:cNvPr id="6" name="图片 5"/>
          <p:cNvPicPr>
            <a:picLocks noChangeAspect="1"/>
          </p:cNvPicPr>
          <p:nvPr/>
        </p:nvPicPr>
        <p:blipFill rotWithShape="1">
          <a:blip r:embed="rId3" cstate="print">
            <a:extLst>
              <a:ext uri="{28A0092B-C50C-407E-A947-70E740481C1C}"/>
            </a:extLst>
          </a:blip>
          <a:srcRect/>
          <a:stretch>
            <a:fillRect/>
          </a:stretch>
        </p:blipFill>
        <p:spPr>
          <a:xfrm>
            <a:off x="3317788" y="4114800"/>
            <a:ext cx="2267889" cy="229197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6" name="矩形 15"/>
          <p:cNvSpPr>
            <a:spLocks noChangeArrowheads="1"/>
          </p:cNvSpPr>
          <p:nvPr/>
        </p:nvSpPr>
        <p:spPr bwMode="auto">
          <a:xfrm>
            <a:off x="6010275" y="6035675"/>
            <a:ext cx="2747963" cy="401638"/>
          </a:xfrm>
          <a:prstGeom prst="rect">
            <a:avLst/>
          </a:prstGeom>
          <a:noFill/>
          <a:ln w="9525">
            <a:noFill/>
            <a:miter lim="800000"/>
            <a:headEnd/>
            <a:tailEnd/>
          </a:ln>
        </p:spPr>
        <p:txBody>
          <a:bodyPr>
            <a:spAutoFit/>
          </a:bodyPr>
          <a:lstStyle/>
          <a:p>
            <a:r>
              <a:rPr lang="zh-CN" altLang="en-US" sz="2000" b="1" smtClean="0">
                <a:latin typeface="微软雅黑" pitchFamily="34" charset="-122"/>
                <a:ea typeface="微软雅黑" pitchFamily="34" charset="-122"/>
              </a:rPr>
              <a:t>表现生理活动的草履虫</a:t>
            </a:r>
            <a:endParaRPr lang="zh-CN" altLang="en-US" sz="2000" b="1">
              <a:latin typeface="微软雅黑" pitchFamily="34" charset="-122"/>
              <a:ea typeface="微软雅黑" pitchFamily="34" charset="-122"/>
            </a:endParaRPr>
          </a:p>
        </p:txBody>
      </p:sp>
      <p:sp>
        <p:nvSpPr>
          <p:cNvPr id="8" name="矩形 7"/>
          <p:cNvSpPr>
            <a:spLocks noChangeArrowheads="1"/>
          </p:cNvSpPr>
          <p:nvPr/>
        </p:nvSpPr>
        <p:spPr bwMode="auto">
          <a:xfrm>
            <a:off x="455613" y="4508500"/>
            <a:ext cx="2794000" cy="1754188"/>
          </a:xfrm>
          <a:prstGeom prst="rect">
            <a:avLst/>
          </a:prstGeom>
          <a:noFill/>
          <a:ln w="9525">
            <a:noFill/>
            <a:miter lim="800000"/>
            <a:headEnd/>
            <a:tailEnd/>
          </a:ln>
        </p:spPr>
        <p:txBody>
          <a:bodyPr>
            <a:spAutoFit/>
          </a:bodyPr>
          <a:lstStyle/>
          <a:p>
            <a:pPr>
              <a:lnSpc>
                <a:spcPct val="150000"/>
              </a:lnSpc>
            </a:pPr>
            <a:r>
              <a:rPr lang="zh-CN" altLang="en-US" sz="2400" b="1" smtClean="0">
                <a:latin typeface="微软雅黑" pitchFamily="34" charset="-122"/>
                <a:ea typeface="微软雅黑" pitchFamily="34" charset="-122"/>
              </a:rPr>
              <a:t>罗伯特</a:t>
            </a:r>
            <a:r>
              <a:rPr lang="en-US" altLang="zh-CN" sz="2400" b="1" smtClean="0">
                <a:latin typeface="微软雅黑" pitchFamily="34" charset="-122"/>
                <a:ea typeface="微软雅黑" pitchFamily="34" charset="-122"/>
              </a:rPr>
              <a:t>·</a:t>
            </a:r>
            <a:r>
              <a:rPr lang="zh-CN" altLang="en-US" sz="2400" b="1" smtClean="0">
                <a:latin typeface="微软雅黑" pitchFamily="34" charset="-122"/>
                <a:ea typeface="微软雅黑" pitchFamily="34" charset="-122"/>
              </a:rPr>
              <a:t>胡克观察到的软木细胞，其实是死亡细胞的空壳</a:t>
            </a:r>
            <a:endParaRPr lang="zh-CN" altLang="en-US" sz="2400" b="1">
              <a:latin typeface="微软雅黑" pitchFamily="34" charset="-122"/>
              <a:ea typeface="微软雅黑" pitchFamily="34" charset="-122"/>
            </a:endParaRPr>
          </a:p>
        </p:txBody>
      </p:sp>
      <p:pic>
        <p:nvPicPr>
          <p:cNvPr id="15" name="Picture 5" descr="sw7akbp39"/>
          <p:cNvPicPr>
            <a:picLocks noChangeAspect="1"/>
          </p:cNvPicPr>
          <p:nvPr/>
        </p:nvPicPr>
        <p:blipFill rotWithShape="1">
          <a:blip r:embed="rId4"/>
          <a:srcRect/>
          <a:stretch>
            <a:fillRect/>
          </a:stretch>
        </p:blipFill>
        <p:spPr>
          <a:xfrm>
            <a:off x="5021263" y="1231900"/>
            <a:ext cx="2532062" cy="2770188"/>
          </a:xfrm>
          <a:prstGeom prst="rect">
            <a:avLst/>
          </a:prstGeom>
          <a:ln>
            <a:noFill/>
          </a:ln>
          <a:effectLst>
            <a:outerShdw blurRad="292100" dist="139700" dir="2700000" algn="tl" rotWithShape="0">
              <a:srgbClr val="333333">
                <a:alpha val="65000"/>
              </a:srgbClr>
            </a:outerShdw>
          </a:effectLst>
        </p:spPr>
      </p:pic>
      <p:sp>
        <p:nvSpPr>
          <p:cNvPr id="17" name="Text Box 6"/>
          <p:cNvSpPr txBox="1">
            <a:spLocks noChangeArrowheads="1"/>
          </p:cNvSpPr>
          <p:nvPr/>
        </p:nvSpPr>
        <p:spPr bwMode="auto">
          <a:xfrm>
            <a:off x="7553325" y="3160713"/>
            <a:ext cx="1196975" cy="461962"/>
          </a:xfrm>
          <a:prstGeom prst="rect">
            <a:avLst/>
          </a:prstGeom>
          <a:noFill/>
          <a:ln w="9525">
            <a:noFill/>
            <a:miter lim="800000"/>
            <a:headEnd/>
            <a:tailEnd/>
          </a:ln>
        </p:spPr>
        <p:txBody>
          <a:bodyPr>
            <a:spAutoFit/>
          </a:bodyPr>
          <a:lstStyle/>
          <a:p>
            <a:r>
              <a:rPr lang="zh-CN" altLang="en-US" sz="2400" b="1" smtClean="0">
                <a:latin typeface="微软雅黑" pitchFamily="34" charset="-122"/>
                <a:ea typeface="微软雅黑" pitchFamily="34" charset="-122"/>
              </a:rPr>
              <a:t>细胞膜</a:t>
            </a:r>
            <a:endParaRPr lang="zh-CN" altLang="en-US" sz="2400" b="1">
              <a:latin typeface="微软雅黑" pitchFamily="34" charset="-122"/>
              <a:ea typeface="微软雅黑" pitchFamily="34" charset="-122"/>
            </a:endParaRPr>
          </a:p>
        </p:txBody>
      </p:sp>
      <p:sp>
        <p:nvSpPr>
          <p:cNvPr id="18" name="Text Box 7"/>
          <p:cNvSpPr txBox="1">
            <a:spLocks noChangeArrowheads="1"/>
          </p:cNvSpPr>
          <p:nvPr/>
        </p:nvSpPr>
        <p:spPr bwMode="auto">
          <a:xfrm>
            <a:off x="7553325" y="1508125"/>
            <a:ext cx="1196975" cy="461963"/>
          </a:xfrm>
          <a:prstGeom prst="rect">
            <a:avLst/>
          </a:prstGeom>
          <a:noFill/>
          <a:ln w="9525">
            <a:noFill/>
            <a:miter lim="800000"/>
            <a:headEnd/>
            <a:tailEnd/>
          </a:ln>
        </p:spPr>
        <p:txBody>
          <a:bodyPr>
            <a:spAutoFit/>
          </a:bodyPr>
          <a:lstStyle/>
          <a:p>
            <a:r>
              <a:rPr lang="zh-CN" altLang="en-US" sz="2400" b="1" smtClean="0">
                <a:latin typeface="微软雅黑" pitchFamily="34" charset="-122"/>
                <a:ea typeface="微软雅黑" pitchFamily="34" charset="-122"/>
              </a:rPr>
              <a:t>细胞质</a:t>
            </a:r>
            <a:endParaRPr lang="zh-CN" altLang="en-US" sz="2400" b="1">
              <a:latin typeface="微软雅黑" pitchFamily="34" charset="-122"/>
              <a:ea typeface="微软雅黑" pitchFamily="34" charset="-122"/>
            </a:endParaRPr>
          </a:p>
        </p:txBody>
      </p:sp>
      <p:sp>
        <p:nvSpPr>
          <p:cNvPr id="25" name="Text Box 8"/>
          <p:cNvSpPr txBox="1">
            <a:spLocks noChangeArrowheads="1"/>
          </p:cNvSpPr>
          <p:nvPr/>
        </p:nvSpPr>
        <p:spPr bwMode="auto">
          <a:xfrm>
            <a:off x="7553325" y="2322513"/>
            <a:ext cx="1254125" cy="461962"/>
          </a:xfrm>
          <a:prstGeom prst="rect">
            <a:avLst/>
          </a:prstGeom>
          <a:noFill/>
          <a:ln w="9525">
            <a:noFill/>
            <a:miter lim="800000"/>
            <a:headEnd/>
            <a:tailEnd/>
          </a:ln>
        </p:spPr>
        <p:txBody>
          <a:bodyPr>
            <a:spAutoFit/>
          </a:bodyPr>
          <a:lstStyle/>
          <a:p>
            <a:r>
              <a:rPr lang="zh-CN" altLang="en-US" sz="2400" b="1" smtClean="0">
                <a:latin typeface="微软雅黑" pitchFamily="34" charset="-122"/>
                <a:ea typeface="微软雅黑" pitchFamily="34" charset="-122"/>
              </a:rPr>
              <a:t>细胞核</a:t>
            </a:r>
            <a:endParaRPr lang="zh-CN" altLang="en-US" sz="2400" b="1">
              <a:latin typeface="微软雅黑" pitchFamily="34" charset="-122"/>
              <a:ea typeface="微软雅黑" pitchFamily="34" charset="-122"/>
            </a:endParaRPr>
          </a:p>
        </p:txBody>
      </p:sp>
      <p:pic>
        <p:nvPicPr>
          <p:cNvPr id="26" name="Picture 2"/>
          <p:cNvPicPr>
            <a:picLocks noChangeAspect="1" noChangeArrowheads="1"/>
          </p:cNvPicPr>
          <p:nvPr/>
        </p:nvPicPr>
        <p:blipFill>
          <a:blip r:embed="rId5">
            <a:extLst>
              <a:ext uri="{28A0092B-C50C-407E-A947-70E740481C1C}"/>
            </a:extLst>
          </a:blip>
          <a:srcRect/>
          <a:stretch>
            <a:fillRect/>
          </a:stretch>
        </p:blipFill>
        <p:spPr bwMode="auto">
          <a:xfrm>
            <a:off x="2360510" y="1508076"/>
            <a:ext cx="2037505" cy="216765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extLst>
        </p:spPr>
      </p:pic>
      <p:sp>
        <p:nvSpPr>
          <p:cNvPr id="2" name="右箭头 1"/>
          <p:cNvSpPr/>
          <p:nvPr/>
        </p:nvSpPr>
        <p:spPr>
          <a:xfrm>
            <a:off x="4559300" y="2322513"/>
            <a:ext cx="312738" cy="461962"/>
          </a:xfrm>
          <a:prstGeom prst="right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612" name="矩形 26"/>
          <p:cNvSpPr>
            <a:spLocks noChangeArrowheads="1"/>
          </p:cNvSpPr>
          <p:nvPr/>
        </p:nvSpPr>
        <p:spPr bwMode="auto">
          <a:xfrm>
            <a:off x="788988" y="2016125"/>
            <a:ext cx="1176337" cy="1135054"/>
          </a:xfrm>
          <a:prstGeom prst="rect">
            <a:avLst/>
          </a:prstGeom>
          <a:noFill/>
          <a:ln w="9525">
            <a:noFill/>
            <a:miter lim="800000"/>
            <a:headEnd/>
            <a:tailEnd/>
          </a:ln>
        </p:spPr>
        <p:txBody>
          <a:bodyPr>
            <a:spAutoFit/>
          </a:bodyPr>
          <a:lstStyle/>
          <a:p>
            <a:pPr>
              <a:lnSpc>
                <a:spcPct val="150000"/>
              </a:lnSpc>
            </a:pPr>
            <a:r>
              <a:rPr lang="zh-CN" altLang="en-US" sz="2400" b="1" smtClean="0">
                <a:latin typeface="微软雅黑" pitchFamily="34" charset="-122"/>
                <a:ea typeface="微软雅黑" pitchFamily="34" charset="-122"/>
              </a:rPr>
              <a:t>动物细胞结构？</a:t>
            </a:r>
            <a:endParaRPr lang="zh-CN" altLang="en-US" sz="2400" b="1">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ppt_x"/>
                                          </p:val>
                                        </p:tav>
                                        <p:tav tm="100000">
                                          <p:val>
                                            <p:strVal val="#ppt_x"/>
                                          </p:val>
                                        </p:tav>
                                      </p:tavLst>
                                    </p:anim>
                                    <p:anim calcmode="lin" valueType="num">
                                      <p:cBhvr additive="base">
                                        <p:cTn id="20" dur="500" fill="hold"/>
                                        <p:tgtEl>
                                          <p:spTgt spid="25"/>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ppt_x"/>
                                          </p:val>
                                        </p:tav>
                                        <p:tav tm="100000">
                                          <p:val>
                                            <p:strVal val="#ppt_x"/>
                                          </p:val>
                                        </p:tav>
                                      </p:tavLst>
                                    </p:anim>
                                    <p:anim calcmode="lin" valueType="num">
                                      <p:cBhvr additive="base">
                                        <p:cTn id="24" dur="500" fill="hold"/>
                                        <p:tgtEl>
                                          <p:spTgt spid="2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ppt_x"/>
                                          </p:val>
                                        </p:tav>
                                        <p:tav tm="100000">
                                          <p:val>
                                            <p:strVal val="#ppt_x"/>
                                          </p:val>
                                        </p:tav>
                                      </p:tavLst>
                                    </p:anim>
                                    <p:anim calcmode="lin" valueType="num">
                                      <p:cBhvr additive="base">
                                        <p:cTn id="2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down)">
                                      <p:cBhvr>
                                        <p:cTn id="33" dur="500"/>
                                        <p:tgtEl>
                                          <p:spTgt spid="6"/>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down)">
                                      <p:cBhvr>
                                        <p:cTn id="36" dur="5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nodeType="click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barn(inVertical)">
                                      <p:cBhvr>
                                        <p:cTn id="41" dur="500"/>
                                        <p:tgtEl>
                                          <p:spTgt spid="3"/>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arn(inVertical)">
                                      <p:cBhvr>
                                        <p:cTn id="4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8" grpId="0"/>
      <p:bldP spid="17" grpId="0"/>
      <p:bldP spid="18" grpId="0"/>
      <p:bldP spid="25" grpId="0"/>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矩形 1"/>
          <p:cNvSpPr>
            <a:spLocks noChangeArrowheads="1"/>
          </p:cNvSpPr>
          <p:nvPr/>
        </p:nvSpPr>
        <p:spPr bwMode="auto">
          <a:xfrm>
            <a:off x="2168525" y="1430338"/>
            <a:ext cx="3878263" cy="461962"/>
          </a:xfrm>
          <a:prstGeom prst="rect">
            <a:avLst/>
          </a:prstGeom>
          <a:noFill/>
          <a:ln w="9525">
            <a:noFill/>
            <a:miter lim="800000"/>
            <a:headEnd/>
            <a:tailEnd/>
          </a:ln>
        </p:spPr>
        <p:txBody>
          <a:bodyPr>
            <a:spAutoFit/>
          </a:bodyPr>
          <a:lstStyle/>
          <a:p>
            <a:r>
              <a:rPr lang="zh-CN" altLang="en-US" sz="2400" b="1" smtClean="0">
                <a:solidFill>
                  <a:srgbClr val="002060"/>
                </a:solidFill>
                <a:latin typeface="微软雅黑" pitchFamily="34" charset="-122"/>
                <a:ea typeface="微软雅黑" pitchFamily="34" charset="-122"/>
              </a:rPr>
              <a:t>细胞是生命活动的基本单位</a:t>
            </a:r>
            <a:endParaRPr lang="zh-CN" altLang="en-US" sz="2400" b="1">
              <a:solidFill>
                <a:srgbClr val="002060"/>
              </a:solidFill>
              <a:latin typeface="微软雅黑" pitchFamily="34" charset="-122"/>
              <a:ea typeface="微软雅黑" pitchFamily="34" charset="-122"/>
            </a:endParaRPr>
          </a:p>
        </p:txBody>
      </p:sp>
      <p:pic>
        <p:nvPicPr>
          <p:cNvPr id="26627" name="图片 2"/>
          <p:cNvPicPr>
            <a:picLocks noChangeAspect="1"/>
          </p:cNvPicPr>
          <p:nvPr/>
        </p:nvPicPr>
        <p:blipFill>
          <a:blip r:embed="rId2"/>
          <a:srcRect/>
          <a:stretch>
            <a:fillRect/>
          </a:stretch>
        </p:blipFill>
        <p:spPr bwMode="auto">
          <a:xfrm>
            <a:off x="1114425" y="4117975"/>
            <a:ext cx="2857500" cy="2181225"/>
          </a:xfrm>
          <a:prstGeom prst="rect">
            <a:avLst/>
          </a:prstGeom>
          <a:noFill/>
          <a:ln w="9525">
            <a:noFill/>
            <a:miter lim="800000"/>
            <a:headEnd/>
            <a:tailEnd/>
          </a:ln>
        </p:spPr>
      </p:pic>
      <p:pic>
        <p:nvPicPr>
          <p:cNvPr id="26628" name="图片 5"/>
          <p:cNvPicPr>
            <a:picLocks noChangeAspect="1"/>
          </p:cNvPicPr>
          <p:nvPr/>
        </p:nvPicPr>
        <p:blipFill>
          <a:blip r:embed="rId3"/>
          <a:srcRect/>
          <a:stretch>
            <a:fillRect/>
          </a:stretch>
        </p:blipFill>
        <p:spPr bwMode="auto">
          <a:xfrm>
            <a:off x="4408488" y="2741613"/>
            <a:ext cx="4381500" cy="2466975"/>
          </a:xfrm>
          <a:prstGeom prst="rect">
            <a:avLst/>
          </a:prstGeom>
          <a:noFill/>
          <a:ln w="9525">
            <a:noFill/>
            <a:miter lim="800000"/>
            <a:headEnd/>
            <a:tailEnd/>
          </a:ln>
        </p:spPr>
      </p:pic>
      <p:sp>
        <p:nvSpPr>
          <p:cNvPr id="14" name="矩形 13"/>
          <p:cNvSpPr>
            <a:spLocks noChangeArrowheads="1"/>
          </p:cNvSpPr>
          <p:nvPr/>
        </p:nvSpPr>
        <p:spPr bwMode="auto">
          <a:xfrm>
            <a:off x="1042988" y="2220913"/>
            <a:ext cx="3289300" cy="1754187"/>
          </a:xfrm>
          <a:prstGeom prst="rect">
            <a:avLst/>
          </a:prstGeom>
          <a:noFill/>
          <a:ln w="9525">
            <a:noFill/>
            <a:miter lim="800000"/>
            <a:headEnd/>
            <a:tailEnd/>
          </a:ln>
        </p:spPr>
        <p:txBody>
          <a:bodyPr>
            <a:spAutoFit/>
          </a:bodyPr>
          <a:lstStyle/>
          <a:p>
            <a:pPr>
              <a:lnSpc>
                <a:spcPct val="150000"/>
              </a:lnSpc>
            </a:pPr>
            <a:r>
              <a:rPr lang="zh-CN" altLang="en-US" sz="2400" b="1" smtClean="0">
                <a:solidFill>
                  <a:srgbClr val="000000"/>
                </a:solidFill>
                <a:latin typeface="微软雅黑" pitchFamily="34" charset="-122"/>
                <a:ea typeface="微软雅黑" pitchFamily="34" charset="-122"/>
              </a:rPr>
              <a:t>组成生物体的活细胞具有复杂的结构，能够表现出一定的生命活动。</a:t>
            </a:r>
            <a:endParaRPr lang="zh-CN" altLang="en-US" b="1">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矩形 1"/>
          <p:cNvSpPr>
            <a:spLocks noChangeArrowheads="1"/>
          </p:cNvSpPr>
          <p:nvPr/>
        </p:nvSpPr>
        <p:spPr bwMode="auto">
          <a:xfrm>
            <a:off x="649288" y="1411288"/>
            <a:ext cx="3570287" cy="460375"/>
          </a:xfrm>
          <a:prstGeom prst="rect">
            <a:avLst/>
          </a:prstGeom>
          <a:noFill/>
          <a:ln w="9525">
            <a:noFill/>
            <a:miter lim="800000"/>
            <a:headEnd/>
            <a:tailEnd/>
          </a:ln>
        </p:spPr>
        <p:txBody>
          <a:bodyPr>
            <a:spAutoFit/>
          </a:bodyPr>
          <a:lstStyle/>
          <a:p>
            <a:r>
              <a:rPr lang="zh-CN" altLang="en-US" sz="2400" b="1" smtClean="0">
                <a:solidFill>
                  <a:srgbClr val="002060"/>
                </a:solidFill>
                <a:latin typeface="微软雅黑" pitchFamily="34" charset="-122"/>
                <a:ea typeface="微软雅黑" pitchFamily="34" charset="-122"/>
              </a:rPr>
              <a:t>探究草履虫对刺激的反应</a:t>
            </a:r>
            <a:endParaRPr lang="zh-CN" altLang="en-US" sz="2400" b="1">
              <a:solidFill>
                <a:srgbClr val="002060"/>
              </a:solidFill>
              <a:latin typeface="微软雅黑" pitchFamily="34" charset="-122"/>
              <a:ea typeface="微软雅黑" pitchFamily="34" charset="-122"/>
            </a:endParaRPr>
          </a:p>
        </p:txBody>
      </p:sp>
      <p:pic>
        <p:nvPicPr>
          <p:cNvPr id="1026" name="Picture 2"/>
          <p:cNvPicPr>
            <a:picLocks noChangeAspect="1" noChangeArrowheads="1"/>
          </p:cNvPicPr>
          <p:nvPr/>
        </p:nvPicPr>
        <p:blipFill>
          <a:blip r:embed="rId2">
            <a:extLst>
              <a:ext uri="{28A0092B-C50C-407E-A947-70E740481C1C}"/>
            </a:extLst>
          </a:blip>
          <a:srcRect/>
          <a:stretch>
            <a:fillRect/>
          </a:stretch>
        </p:blipFill>
        <p:spPr bwMode="auto">
          <a:xfrm rot="5157961">
            <a:off x="5769246" y="2577849"/>
            <a:ext cx="3748088" cy="1790700"/>
          </a:xfrm>
          <a:prstGeom prst="round2DiagRect">
            <a:avLst>
              <a:gd name="adj1" fmla="val 16667"/>
              <a:gd name="adj2" fmla="val 0"/>
            </a:avLst>
          </a:prstGeom>
          <a:ln w="88900" cap="sq">
            <a:solidFill>
              <a:srgbClr val="FFFFFF"/>
            </a:solidFill>
            <a:miter lim="800000"/>
            <a:headEnd/>
            <a:tailEnd/>
          </a:ln>
          <a:effectLst>
            <a:outerShdw blurRad="254000" algn="tl" rotWithShape="0">
              <a:srgbClr val="000000">
                <a:alpha val="43000"/>
              </a:srgbClr>
            </a:outerShdw>
          </a:effectLst>
          <a:extLst>
            <a:ext uri="{909E8E84-426E-40DD-AFC4-6F175D3DCCD1}"/>
          </a:extLst>
        </p:spPr>
      </p:pic>
      <p:sp>
        <p:nvSpPr>
          <p:cNvPr id="3" name="矩形 2"/>
          <p:cNvSpPr>
            <a:spLocks noChangeArrowheads="1"/>
          </p:cNvSpPr>
          <p:nvPr/>
        </p:nvSpPr>
        <p:spPr bwMode="auto">
          <a:xfrm>
            <a:off x="546100" y="1989138"/>
            <a:ext cx="5907088" cy="3416300"/>
          </a:xfrm>
          <a:prstGeom prst="rect">
            <a:avLst/>
          </a:prstGeom>
          <a:noFill/>
          <a:ln w="9525">
            <a:noFill/>
            <a:miter lim="800000"/>
            <a:headEnd/>
            <a:tailEnd/>
          </a:ln>
        </p:spPr>
        <p:txBody>
          <a:bodyPr>
            <a:spAutoFit/>
          </a:bodyPr>
          <a:lstStyle/>
          <a:p>
            <a:pPr>
              <a:lnSpc>
                <a:spcPct val="150000"/>
              </a:lnSpc>
            </a:pPr>
            <a:r>
              <a:rPr lang="zh-CN" altLang="en-US" sz="2400" b="1" smtClean="0">
                <a:latin typeface="微软雅黑" pitchFamily="34" charset="-122"/>
                <a:ea typeface="微软雅黑" pitchFamily="34" charset="-122"/>
              </a:rPr>
              <a:t>在气候温暖的季节，找一处水质洁净的池塘、水沟或稻田，在枯叶或旧稻茬周围取一部分水放入广口瓶内，将瓶子敞口放在温暖而不被阳光直射的地方。</a:t>
            </a:r>
            <a:r>
              <a:rPr lang="en-US" altLang="zh-CN" sz="2400" b="1" smtClean="0">
                <a:latin typeface="微软雅黑" pitchFamily="34" charset="-122"/>
                <a:ea typeface="微软雅黑" pitchFamily="34" charset="-122"/>
              </a:rPr>
              <a:t>3</a:t>
            </a:r>
            <a:r>
              <a:rPr lang="zh-CN" altLang="en-US" sz="2400" b="1" smtClean="0">
                <a:latin typeface="微软雅黑" pitchFamily="34" charset="-122"/>
                <a:ea typeface="微软雅黑" pitchFamily="34" charset="-122"/>
              </a:rPr>
              <a:t>～</a:t>
            </a:r>
            <a:r>
              <a:rPr lang="en-US" altLang="zh-CN" sz="2400" b="1" smtClean="0">
                <a:latin typeface="微软雅黑" pitchFamily="34" charset="-122"/>
                <a:ea typeface="微软雅黑" pitchFamily="34" charset="-122"/>
              </a:rPr>
              <a:t>5 </a:t>
            </a:r>
            <a:r>
              <a:rPr lang="zh-CN" altLang="en-US" sz="2400" b="1" smtClean="0">
                <a:latin typeface="微软雅黑" pitchFamily="34" charset="-122"/>
                <a:ea typeface="微软雅黑" pitchFamily="34" charset="-122"/>
              </a:rPr>
              <a:t>天后，会发现瓶中有许多运动着的小白点，这些小白点就是草履虫</a:t>
            </a:r>
            <a:endParaRPr lang="zh-CN" altLang="en-US" sz="2400" b="1">
              <a:latin typeface="微软雅黑" pitchFamily="34" charset="-122"/>
              <a:ea typeface="微软雅黑" pitchFamily="34" charset="-122"/>
            </a:endParaRPr>
          </a:p>
        </p:txBody>
      </p:sp>
      <p:sp>
        <p:nvSpPr>
          <p:cNvPr id="14" name="Text Box 6"/>
          <p:cNvSpPr txBox="1">
            <a:spLocks noChangeArrowheads="1"/>
          </p:cNvSpPr>
          <p:nvPr/>
        </p:nvSpPr>
        <p:spPr bwMode="auto">
          <a:xfrm>
            <a:off x="819150" y="5897563"/>
            <a:ext cx="7056438" cy="460375"/>
          </a:xfrm>
          <a:prstGeom prst="rect">
            <a:avLst/>
          </a:prstGeom>
          <a:noFill/>
          <a:ln w="9525">
            <a:noFill/>
            <a:miter lim="800000"/>
            <a:headEnd/>
            <a:tailEnd/>
          </a:ln>
        </p:spPr>
        <p:txBody>
          <a:bodyPr>
            <a:spAutoFit/>
          </a:bodyPr>
          <a:lstStyle/>
          <a:p>
            <a:r>
              <a:rPr lang="zh-CN" altLang="en-US" sz="2400" b="1" smtClean="0">
                <a:latin typeface="微软雅黑" pitchFamily="34" charset="-122"/>
                <a:ea typeface="微软雅黑" pitchFamily="34" charset="-122"/>
              </a:rPr>
              <a:t>个体微小，由一个细胞构成、像草鞋的动物。</a:t>
            </a:r>
            <a:endParaRPr lang="zh-CN" altLang="en-US" sz="2400" b="1">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arn(inVertic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矩形 1"/>
          <p:cNvSpPr>
            <a:spLocks noChangeArrowheads="1"/>
          </p:cNvSpPr>
          <p:nvPr/>
        </p:nvSpPr>
        <p:spPr bwMode="auto">
          <a:xfrm>
            <a:off x="876300" y="1785938"/>
            <a:ext cx="1414463" cy="461962"/>
          </a:xfrm>
          <a:prstGeom prst="rect">
            <a:avLst/>
          </a:prstGeom>
          <a:noFill/>
          <a:ln w="9525">
            <a:noFill/>
            <a:miter lim="800000"/>
            <a:headEnd/>
            <a:tailEnd/>
          </a:ln>
        </p:spPr>
        <p:txBody>
          <a:bodyPr>
            <a:spAutoFit/>
          </a:bodyPr>
          <a:lstStyle/>
          <a:p>
            <a:r>
              <a:rPr lang="zh-CN" altLang="en-US" sz="2400" b="1" smtClean="0">
                <a:solidFill>
                  <a:srgbClr val="002060"/>
                </a:solidFill>
                <a:latin typeface="微软雅黑" pitchFamily="34" charset="-122"/>
                <a:ea typeface="微软雅黑" pitchFamily="34" charset="-122"/>
              </a:rPr>
              <a:t>提出问题</a:t>
            </a:r>
            <a:endParaRPr lang="zh-CN" altLang="en-US" sz="2400" b="1">
              <a:solidFill>
                <a:srgbClr val="002060"/>
              </a:solidFill>
              <a:latin typeface="微软雅黑" pitchFamily="34" charset="-122"/>
              <a:ea typeface="微软雅黑" pitchFamily="34" charset="-122"/>
            </a:endParaRPr>
          </a:p>
        </p:txBody>
      </p:sp>
      <p:sp>
        <p:nvSpPr>
          <p:cNvPr id="3" name="矩形 2"/>
          <p:cNvSpPr>
            <a:spLocks noChangeArrowheads="1"/>
          </p:cNvSpPr>
          <p:nvPr/>
        </p:nvSpPr>
        <p:spPr bwMode="auto">
          <a:xfrm>
            <a:off x="876300" y="2846388"/>
            <a:ext cx="1414463" cy="461962"/>
          </a:xfrm>
          <a:prstGeom prst="rect">
            <a:avLst/>
          </a:prstGeom>
          <a:noFill/>
          <a:ln w="9525">
            <a:noFill/>
            <a:miter lim="800000"/>
            <a:headEnd/>
            <a:tailEnd/>
          </a:ln>
        </p:spPr>
        <p:txBody>
          <a:bodyPr>
            <a:spAutoFit/>
          </a:bodyPr>
          <a:lstStyle/>
          <a:p>
            <a:r>
              <a:rPr lang="zh-CN" altLang="en-US" sz="2400" b="1" smtClean="0">
                <a:solidFill>
                  <a:srgbClr val="002060"/>
                </a:solidFill>
                <a:latin typeface="微软雅黑" pitchFamily="34" charset="-122"/>
                <a:ea typeface="微软雅黑" pitchFamily="34" charset="-122"/>
              </a:rPr>
              <a:t>作出假设</a:t>
            </a:r>
            <a:endParaRPr lang="zh-CN" altLang="en-US" sz="2400" b="1">
              <a:solidFill>
                <a:srgbClr val="002060"/>
              </a:solidFill>
              <a:latin typeface="微软雅黑" pitchFamily="34" charset="-122"/>
              <a:ea typeface="微软雅黑" pitchFamily="34" charset="-122"/>
            </a:endParaRPr>
          </a:p>
        </p:txBody>
      </p:sp>
      <p:sp>
        <p:nvSpPr>
          <p:cNvPr id="6" name="矩形 5"/>
          <p:cNvSpPr>
            <a:spLocks noChangeArrowheads="1"/>
          </p:cNvSpPr>
          <p:nvPr/>
        </p:nvSpPr>
        <p:spPr bwMode="auto">
          <a:xfrm>
            <a:off x="876300" y="3854450"/>
            <a:ext cx="1414463" cy="460375"/>
          </a:xfrm>
          <a:prstGeom prst="rect">
            <a:avLst/>
          </a:prstGeom>
          <a:noFill/>
          <a:ln w="9525">
            <a:noFill/>
            <a:miter lim="800000"/>
            <a:headEnd/>
            <a:tailEnd/>
          </a:ln>
        </p:spPr>
        <p:txBody>
          <a:bodyPr>
            <a:spAutoFit/>
          </a:bodyPr>
          <a:lstStyle/>
          <a:p>
            <a:r>
              <a:rPr lang="zh-CN" altLang="en-US" sz="2400" b="1" smtClean="0">
                <a:solidFill>
                  <a:srgbClr val="002060"/>
                </a:solidFill>
                <a:latin typeface="微软雅黑" pitchFamily="34" charset="-122"/>
                <a:ea typeface="微软雅黑" pitchFamily="34" charset="-122"/>
              </a:rPr>
              <a:t>制订计划</a:t>
            </a:r>
            <a:endParaRPr lang="zh-CN" altLang="en-US" sz="2400" b="1">
              <a:solidFill>
                <a:srgbClr val="002060"/>
              </a:solidFill>
              <a:latin typeface="微软雅黑" pitchFamily="34" charset="-122"/>
              <a:ea typeface="微软雅黑" pitchFamily="34" charset="-122"/>
            </a:endParaRPr>
          </a:p>
        </p:txBody>
      </p:sp>
      <p:sp>
        <p:nvSpPr>
          <p:cNvPr id="7" name="矩形 6"/>
          <p:cNvSpPr>
            <a:spLocks noChangeArrowheads="1"/>
          </p:cNvSpPr>
          <p:nvPr/>
        </p:nvSpPr>
        <p:spPr bwMode="auto">
          <a:xfrm>
            <a:off x="2317750" y="4335463"/>
            <a:ext cx="5884863" cy="1754187"/>
          </a:xfrm>
          <a:prstGeom prst="rect">
            <a:avLst/>
          </a:prstGeom>
          <a:noFill/>
          <a:ln w="9525">
            <a:noFill/>
            <a:miter lim="800000"/>
            <a:headEnd/>
            <a:tailEnd/>
          </a:ln>
        </p:spPr>
        <p:txBody>
          <a:bodyPr>
            <a:spAutoFit/>
          </a:bodyPr>
          <a:lstStyle/>
          <a:p>
            <a:pPr>
              <a:lnSpc>
                <a:spcPct val="150000"/>
              </a:lnSpc>
            </a:pPr>
            <a:r>
              <a:rPr lang="zh-CN" altLang="en-US" sz="2400" b="1" smtClean="0">
                <a:latin typeface="微软雅黑" pitchFamily="34" charset="-122"/>
                <a:ea typeface="微软雅黑" pitchFamily="34" charset="-122"/>
              </a:rPr>
              <a:t>材料器具     草履虫培养液；载玻片，吸管，牙签，放大镜；质量分数为</a:t>
            </a:r>
            <a:r>
              <a:rPr lang="en-US" altLang="zh-CN" sz="2400" b="1" smtClean="0">
                <a:latin typeface="微软雅黑" pitchFamily="34" charset="-122"/>
                <a:ea typeface="微软雅黑" pitchFamily="34" charset="-122"/>
              </a:rPr>
              <a:t>5%</a:t>
            </a:r>
            <a:r>
              <a:rPr lang="zh-CN" altLang="en-US" sz="2400" b="1" smtClean="0">
                <a:latin typeface="微软雅黑" pitchFamily="34" charset="-122"/>
                <a:ea typeface="微软雅黑" pitchFamily="34" charset="-122"/>
              </a:rPr>
              <a:t>的食盐水溶液，质量分数为</a:t>
            </a:r>
            <a:r>
              <a:rPr lang="en-US" altLang="zh-CN" sz="2400" b="1" smtClean="0">
                <a:latin typeface="微软雅黑" pitchFamily="34" charset="-122"/>
                <a:ea typeface="微软雅黑" pitchFamily="34" charset="-122"/>
              </a:rPr>
              <a:t>5%</a:t>
            </a:r>
            <a:r>
              <a:rPr lang="zh-CN" altLang="en-US" sz="2400" b="1" smtClean="0">
                <a:latin typeface="微软雅黑" pitchFamily="34" charset="-122"/>
                <a:ea typeface="微软雅黑" pitchFamily="34" charset="-122"/>
              </a:rPr>
              <a:t>的葡萄糖溶液等。</a:t>
            </a:r>
            <a:endParaRPr lang="zh-CN" altLang="en-US" sz="2400" b="1">
              <a:latin typeface="微软雅黑" pitchFamily="34" charset="-122"/>
              <a:ea typeface="微软雅黑" pitchFamily="34" charset="-122"/>
            </a:endParaRPr>
          </a:p>
        </p:txBody>
      </p:sp>
      <p:sp>
        <p:nvSpPr>
          <p:cNvPr id="8" name="矩形 7"/>
          <p:cNvSpPr>
            <a:spLocks noChangeArrowheads="1"/>
          </p:cNvSpPr>
          <p:nvPr/>
        </p:nvSpPr>
        <p:spPr bwMode="auto">
          <a:xfrm>
            <a:off x="2290763" y="2132013"/>
            <a:ext cx="5418137" cy="461962"/>
          </a:xfrm>
          <a:prstGeom prst="rect">
            <a:avLst/>
          </a:prstGeom>
          <a:noFill/>
          <a:ln w="9525">
            <a:noFill/>
            <a:miter lim="800000"/>
            <a:headEnd/>
            <a:tailEnd/>
          </a:ln>
        </p:spPr>
        <p:txBody>
          <a:bodyPr>
            <a:spAutoFit/>
          </a:bodyPr>
          <a:lstStyle/>
          <a:p>
            <a:r>
              <a:rPr lang="zh-CN" altLang="en-US" sz="2400" b="1" smtClean="0">
                <a:latin typeface="微软雅黑" pitchFamily="34" charset="-122"/>
                <a:ea typeface="微软雅黑" pitchFamily="34" charset="-122"/>
              </a:rPr>
              <a:t>草履虫对刺激会表现出什么样的反应？</a:t>
            </a:r>
            <a:endParaRPr lang="zh-CN" altLang="en-US" sz="2400" b="1">
              <a:latin typeface="微软雅黑" pitchFamily="34" charset="-122"/>
              <a:ea typeface="微软雅黑" pitchFamily="34" charset="-122"/>
            </a:endParaRPr>
          </a:p>
        </p:txBody>
      </p:sp>
      <p:sp>
        <p:nvSpPr>
          <p:cNvPr id="9" name="矩形 8"/>
          <p:cNvSpPr>
            <a:spLocks noChangeArrowheads="1"/>
          </p:cNvSpPr>
          <p:nvPr/>
        </p:nvSpPr>
        <p:spPr bwMode="auto">
          <a:xfrm>
            <a:off x="2317750" y="3244850"/>
            <a:ext cx="4800600" cy="460375"/>
          </a:xfrm>
          <a:prstGeom prst="rect">
            <a:avLst/>
          </a:prstGeom>
          <a:noFill/>
          <a:ln w="9525">
            <a:noFill/>
            <a:miter lim="800000"/>
            <a:headEnd/>
            <a:tailEnd/>
          </a:ln>
        </p:spPr>
        <p:txBody>
          <a:bodyPr>
            <a:spAutoFit/>
          </a:bodyPr>
          <a:lstStyle/>
          <a:p>
            <a:r>
              <a:rPr lang="zh-CN" altLang="en-US" sz="2400" b="1" smtClean="0">
                <a:latin typeface="微软雅黑" pitchFamily="34" charset="-122"/>
                <a:ea typeface="微软雅黑" pitchFamily="34" charset="-122"/>
              </a:rPr>
              <a:t>草履虫对刺激表现出逃避或趋向。</a:t>
            </a:r>
            <a:endParaRPr lang="zh-CN" altLang="en-US" sz="2400" b="1">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8"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819150" y="1931988"/>
            <a:ext cx="5735638" cy="1135062"/>
          </a:xfrm>
          <a:prstGeom prst="rect">
            <a:avLst/>
          </a:prstGeom>
          <a:noFill/>
          <a:ln w="9525">
            <a:noFill/>
            <a:miter lim="800000"/>
            <a:headEnd/>
            <a:tailEnd/>
          </a:ln>
        </p:spPr>
        <p:txBody>
          <a:bodyPr>
            <a:spAutoFit/>
          </a:bodyPr>
          <a:lstStyle/>
          <a:p>
            <a:pPr>
              <a:lnSpc>
                <a:spcPct val="150000"/>
              </a:lnSpc>
            </a:pPr>
            <a:r>
              <a:rPr lang="en-US" altLang="zh-CN" sz="2400" b="1" smtClean="0">
                <a:latin typeface="微软雅黑" pitchFamily="34" charset="-122"/>
                <a:ea typeface="微软雅黑" pitchFamily="34" charset="-122"/>
              </a:rPr>
              <a:t>1. </a:t>
            </a:r>
            <a:r>
              <a:rPr lang="zh-CN" altLang="en-US" sz="2400" b="1" smtClean="0">
                <a:latin typeface="微软雅黑" pitchFamily="34" charset="-122"/>
                <a:ea typeface="微软雅黑" pitchFamily="34" charset="-122"/>
              </a:rPr>
              <a:t>在洁净的载玻片中央滴一滴草履虫培养液，依次用肉眼和放大镜观察草履虫。</a:t>
            </a:r>
            <a:endParaRPr lang="zh-CN" altLang="en-US" sz="2400" b="1">
              <a:latin typeface="微软雅黑" pitchFamily="34" charset="-122"/>
              <a:ea typeface="微软雅黑" pitchFamily="34" charset="-122"/>
            </a:endParaRPr>
          </a:p>
        </p:txBody>
      </p:sp>
      <p:pic>
        <p:nvPicPr>
          <p:cNvPr id="2050" name="Picture 2"/>
          <p:cNvPicPr>
            <a:picLocks noChangeAspect="1" noChangeArrowheads="1"/>
          </p:cNvPicPr>
          <p:nvPr/>
        </p:nvPicPr>
        <p:blipFill>
          <a:blip r:embed="rId2" cstate="print">
            <a:extLst>
              <a:ext uri="{28A0092B-C50C-407E-A947-70E740481C1C}"/>
            </a:extLst>
          </a:blip>
          <a:srcRect/>
          <a:stretch>
            <a:fillRect/>
          </a:stretch>
        </p:blipFill>
        <p:spPr bwMode="auto">
          <a:xfrm>
            <a:off x="5529621" y="3348620"/>
            <a:ext cx="3078664" cy="2191854"/>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7" name="Picture 12"/>
          <p:cNvPicPr>
            <a:picLocks noChangeAspect="1" noChangeArrowheads="1"/>
          </p:cNvPicPr>
          <p:nvPr/>
        </p:nvPicPr>
        <p:blipFill>
          <a:blip r:embed="rId3"/>
          <a:srcRect/>
          <a:stretch>
            <a:fillRect/>
          </a:stretch>
        </p:blipFill>
        <p:spPr bwMode="auto">
          <a:xfrm>
            <a:off x="649288" y="3348038"/>
            <a:ext cx="4554537" cy="2306637"/>
          </a:xfrm>
          <a:prstGeom prst="rect">
            <a:avLst/>
          </a:prstGeom>
          <a:ln>
            <a:noFill/>
          </a:ln>
          <a:effectLst>
            <a:outerShdw blurRad="190500" algn="tl" rotWithShape="0">
              <a:srgbClr val="000000">
                <a:alpha val="70000"/>
              </a:srgbClr>
            </a:outerShdw>
          </a:effectLst>
          <a:extLst>
            <a:ext uri="{909E8E84-426E-40DD-AFC4-6F175D3DCCD1}"/>
          </a:extLst>
        </p:spPr>
      </p:pic>
      <p:sp>
        <p:nvSpPr>
          <p:cNvPr id="18" name="Text Box 13"/>
          <p:cNvSpPr txBox="1">
            <a:spLocks noChangeArrowheads="1"/>
          </p:cNvSpPr>
          <p:nvPr/>
        </p:nvSpPr>
        <p:spPr bwMode="auto">
          <a:xfrm>
            <a:off x="1260475" y="5824538"/>
            <a:ext cx="2671763" cy="461962"/>
          </a:xfrm>
          <a:prstGeom prst="rect">
            <a:avLst/>
          </a:prstGeom>
          <a:noFill/>
          <a:ln w="9525">
            <a:noFill/>
            <a:miter lim="800000"/>
            <a:headEnd/>
            <a:tailEnd/>
          </a:ln>
        </p:spPr>
        <p:txBody>
          <a:bodyPr>
            <a:spAutoFit/>
          </a:bodyPr>
          <a:lstStyle/>
          <a:p>
            <a:r>
              <a:rPr lang="zh-CN" altLang="en-US" sz="2400" b="1" smtClean="0">
                <a:latin typeface="微软雅黑" pitchFamily="34" charset="-122"/>
                <a:ea typeface="微软雅黑" pitchFamily="34" charset="-122"/>
              </a:rPr>
              <a:t>表层吸一滴培养液</a:t>
            </a:r>
            <a:endParaRPr lang="zh-CN" altLang="en-US" sz="2400" b="1">
              <a:latin typeface="微软雅黑" pitchFamily="34" charset="-122"/>
              <a:ea typeface="微软雅黑" pitchFamily="34" charset="-122"/>
            </a:endParaRPr>
          </a:p>
        </p:txBody>
      </p:sp>
      <p:sp>
        <p:nvSpPr>
          <p:cNvPr id="29702" name="矩形 2"/>
          <p:cNvSpPr>
            <a:spLocks noChangeArrowheads="1"/>
          </p:cNvSpPr>
          <p:nvPr/>
        </p:nvSpPr>
        <p:spPr bwMode="auto">
          <a:xfrm>
            <a:off x="841375" y="1416050"/>
            <a:ext cx="1416050" cy="460375"/>
          </a:xfrm>
          <a:prstGeom prst="rect">
            <a:avLst/>
          </a:prstGeom>
          <a:noFill/>
          <a:ln w="9525">
            <a:noFill/>
            <a:miter lim="800000"/>
            <a:headEnd/>
            <a:tailEnd/>
          </a:ln>
        </p:spPr>
        <p:txBody>
          <a:bodyPr wrap="none">
            <a:spAutoFit/>
          </a:bodyPr>
          <a:lstStyle/>
          <a:p>
            <a:r>
              <a:rPr lang="zh-CN" altLang="en-US" sz="2400" b="1" smtClean="0">
                <a:solidFill>
                  <a:srgbClr val="002060"/>
                </a:solidFill>
                <a:latin typeface="微软雅黑" pitchFamily="34" charset="-122"/>
                <a:ea typeface="微软雅黑" pitchFamily="34" charset="-122"/>
              </a:rPr>
              <a:t>操作方案</a:t>
            </a:r>
            <a:endParaRPr lang="zh-CN" altLang="en-US" sz="2400" b="1">
              <a:solidFill>
                <a:srgbClr val="002060"/>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barn(inVertical)">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050"/>
                                        </p:tgtEl>
                                        <p:attrNameLst>
                                          <p:attrName>style.visibility</p:attrName>
                                        </p:attrNameLst>
                                      </p:cBhvr>
                                      <p:to>
                                        <p:strVal val="visible"/>
                                      </p:to>
                                    </p:set>
                                    <p:animEffect transition="in" filter="wipe(down)">
                                      <p:cBhvr>
                                        <p:cTn id="15" dur="500"/>
                                        <p:tgtEl>
                                          <p:spTgt spid="2050"/>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barn(inVertical)">
                                      <p:cBhvr>
                                        <p:cTn id="2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矩形 15"/>
          <p:cNvSpPr>
            <a:spLocks noChangeArrowheads="1"/>
          </p:cNvSpPr>
          <p:nvPr/>
        </p:nvSpPr>
        <p:spPr bwMode="auto">
          <a:xfrm>
            <a:off x="819150" y="1778000"/>
            <a:ext cx="3740150" cy="3416300"/>
          </a:xfrm>
          <a:prstGeom prst="rect">
            <a:avLst/>
          </a:prstGeom>
          <a:noFill/>
          <a:ln w="9525">
            <a:noFill/>
            <a:miter lim="800000"/>
            <a:headEnd/>
            <a:tailEnd/>
          </a:ln>
        </p:spPr>
        <p:txBody>
          <a:bodyPr>
            <a:spAutoFit/>
          </a:bodyPr>
          <a:lstStyle/>
          <a:p>
            <a:pPr>
              <a:lnSpc>
                <a:spcPct val="150000"/>
              </a:lnSpc>
            </a:pPr>
            <a:r>
              <a:rPr lang="en-US" altLang="zh-CN" sz="2400" b="1" smtClean="0">
                <a:solidFill>
                  <a:srgbClr val="000000"/>
                </a:solidFill>
                <a:latin typeface="微软雅黑" pitchFamily="34" charset="-122"/>
                <a:ea typeface="微软雅黑" pitchFamily="34" charset="-122"/>
              </a:rPr>
              <a:t>2. </a:t>
            </a:r>
            <a:r>
              <a:rPr lang="zh-CN" altLang="en-US" sz="2400" b="1" smtClean="0">
                <a:solidFill>
                  <a:srgbClr val="000000"/>
                </a:solidFill>
                <a:latin typeface="微软雅黑" pitchFamily="34" charset="-122"/>
                <a:ea typeface="微软雅黑" pitchFamily="34" charset="-122"/>
              </a:rPr>
              <a:t>在载玻片</a:t>
            </a:r>
            <a:r>
              <a:rPr lang="en-US" altLang="zh-CN" sz="2400" b="1" smtClean="0">
                <a:solidFill>
                  <a:srgbClr val="000000"/>
                </a:solidFill>
                <a:latin typeface="微软雅黑" pitchFamily="34" charset="-122"/>
                <a:ea typeface="微软雅黑" pitchFamily="34" charset="-122"/>
              </a:rPr>
              <a:t>A</a:t>
            </a:r>
            <a:r>
              <a:rPr lang="zh-CN" altLang="en-US" sz="2400" b="1" smtClean="0">
                <a:solidFill>
                  <a:srgbClr val="000000"/>
                </a:solidFill>
                <a:latin typeface="微软雅黑" pitchFamily="34" charset="-122"/>
                <a:ea typeface="微软雅黑" pitchFamily="34" charset="-122"/>
              </a:rPr>
              <a:t>处滴一滴质量分数为</a:t>
            </a:r>
            <a:r>
              <a:rPr lang="en-US" altLang="zh-CN" sz="2400" b="1" smtClean="0">
                <a:solidFill>
                  <a:srgbClr val="000000"/>
                </a:solidFill>
                <a:latin typeface="微软雅黑" pitchFamily="34" charset="-122"/>
                <a:ea typeface="微软雅黑" pitchFamily="34" charset="-122"/>
              </a:rPr>
              <a:t>5%</a:t>
            </a:r>
            <a:r>
              <a:rPr lang="zh-CN" altLang="en-US" sz="2400" b="1" smtClean="0">
                <a:solidFill>
                  <a:srgbClr val="000000"/>
                </a:solidFill>
                <a:latin typeface="微软雅黑" pitchFamily="34" charset="-122"/>
                <a:ea typeface="微软雅黑" pitchFamily="34" charset="-122"/>
              </a:rPr>
              <a:t>的食盐水溶液，</a:t>
            </a:r>
            <a:r>
              <a:rPr lang="en-US" altLang="zh-CN" sz="2400" b="1" smtClean="0">
                <a:solidFill>
                  <a:srgbClr val="000000"/>
                </a:solidFill>
                <a:latin typeface="微软雅黑" pitchFamily="34" charset="-122"/>
                <a:ea typeface="微软雅黑" pitchFamily="34" charset="-122"/>
              </a:rPr>
              <a:t>B</a:t>
            </a:r>
            <a:r>
              <a:rPr lang="zh-CN" altLang="en-US" sz="2400" b="1" smtClean="0">
                <a:solidFill>
                  <a:srgbClr val="000000"/>
                </a:solidFill>
                <a:latin typeface="微软雅黑" pitchFamily="34" charset="-122"/>
                <a:ea typeface="微软雅黑" pitchFamily="34" charset="-122"/>
              </a:rPr>
              <a:t>处滴一滴质量分数为</a:t>
            </a:r>
            <a:r>
              <a:rPr lang="en-US" altLang="zh-CN" sz="2400" b="1" smtClean="0">
                <a:solidFill>
                  <a:srgbClr val="000000"/>
                </a:solidFill>
                <a:latin typeface="微软雅黑" pitchFamily="34" charset="-122"/>
                <a:ea typeface="微软雅黑" pitchFamily="34" charset="-122"/>
              </a:rPr>
              <a:t>5%</a:t>
            </a:r>
            <a:r>
              <a:rPr lang="zh-CN" altLang="en-US" sz="2400" b="1" smtClean="0">
                <a:solidFill>
                  <a:srgbClr val="000000"/>
                </a:solidFill>
                <a:latin typeface="微软雅黑" pitchFamily="34" charset="-122"/>
                <a:ea typeface="微软雅黑" pitchFamily="34" charset="-122"/>
              </a:rPr>
              <a:t>的葡萄糖溶液。用牙签分别划通草履虫培养液与</a:t>
            </a:r>
            <a:r>
              <a:rPr lang="en-US" altLang="zh-CN" sz="2400" b="1" smtClean="0">
                <a:solidFill>
                  <a:srgbClr val="000000"/>
                </a:solidFill>
                <a:latin typeface="微软雅黑" pitchFamily="34" charset="-122"/>
                <a:ea typeface="微软雅黑" pitchFamily="34" charset="-122"/>
              </a:rPr>
              <a:t>A</a:t>
            </a:r>
            <a:r>
              <a:rPr lang="zh-CN" altLang="en-US" sz="2400" b="1" smtClean="0">
                <a:solidFill>
                  <a:srgbClr val="000000"/>
                </a:solidFill>
                <a:latin typeface="微软雅黑" pitchFamily="34" charset="-122"/>
                <a:ea typeface="微软雅黑" pitchFamily="34" charset="-122"/>
              </a:rPr>
              <a:t>、</a:t>
            </a:r>
            <a:r>
              <a:rPr lang="en-US" altLang="zh-CN" sz="2400" b="1" smtClean="0">
                <a:solidFill>
                  <a:srgbClr val="000000"/>
                </a:solidFill>
                <a:latin typeface="微软雅黑" pitchFamily="34" charset="-122"/>
                <a:ea typeface="微软雅黑" pitchFamily="34" charset="-122"/>
              </a:rPr>
              <a:t>B</a:t>
            </a:r>
            <a:r>
              <a:rPr lang="zh-CN" altLang="en-US" sz="2400" b="1" smtClean="0">
                <a:solidFill>
                  <a:srgbClr val="000000"/>
                </a:solidFill>
                <a:latin typeface="微软雅黑" pitchFamily="34" charset="-122"/>
                <a:ea typeface="微软雅黑" pitchFamily="34" charset="-122"/>
              </a:rPr>
              <a:t>两处的溶液， 形成连桥。</a:t>
            </a:r>
            <a:endParaRPr lang="zh-CN" altLang="en-US" sz="2400" b="1">
              <a:solidFill>
                <a:srgbClr val="000000"/>
              </a:solidFill>
              <a:latin typeface="微软雅黑" pitchFamily="34" charset="-122"/>
              <a:ea typeface="微软雅黑" pitchFamily="34" charset="-122"/>
            </a:endParaRPr>
          </a:p>
        </p:txBody>
      </p:sp>
      <p:grpSp>
        <p:nvGrpSpPr>
          <p:cNvPr id="30723" name="组合 2"/>
          <p:cNvGrpSpPr>
            <a:grpSpLocks/>
          </p:cNvGrpSpPr>
          <p:nvPr/>
        </p:nvGrpSpPr>
        <p:grpSpPr bwMode="auto">
          <a:xfrm>
            <a:off x="4979988" y="2651125"/>
            <a:ext cx="3590925" cy="2162175"/>
            <a:chOff x="4861778" y="1945310"/>
            <a:chExt cx="3590816" cy="2161851"/>
          </a:xfrm>
        </p:grpSpPr>
        <p:grpSp>
          <p:nvGrpSpPr>
            <p:cNvPr id="30725" name="组合 1"/>
            <p:cNvGrpSpPr>
              <a:grpSpLocks/>
            </p:cNvGrpSpPr>
            <p:nvPr/>
          </p:nvGrpSpPr>
          <p:grpSpPr bwMode="auto">
            <a:xfrm>
              <a:off x="4861778" y="1945310"/>
              <a:ext cx="3590816" cy="1411159"/>
              <a:chOff x="4678468" y="5184899"/>
              <a:chExt cx="3590816" cy="1411159"/>
            </a:xfrm>
          </p:grpSpPr>
          <p:pic>
            <p:nvPicPr>
              <p:cNvPr id="30728" name="Picture 3"/>
              <p:cNvPicPr>
                <a:picLocks noChangeAspect="1" noChangeArrowheads="1"/>
              </p:cNvPicPr>
              <p:nvPr/>
            </p:nvPicPr>
            <p:blipFill>
              <a:blip r:embed="rId2"/>
              <a:srcRect/>
              <a:stretch>
                <a:fillRect/>
              </a:stretch>
            </p:blipFill>
            <p:spPr bwMode="auto">
              <a:xfrm>
                <a:off x="4678468" y="5184899"/>
                <a:ext cx="3590816" cy="1411159"/>
              </a:xfrm>
              <a:prstGeom prst="rect">
                <a:avLst/>
              </a:prstGeom>
              <a:noFill/>
              <a:ln w="9525">
                <a:noFill/>
                <a:miter lim="800000"/>
                <a:headEnd/>
                <a:tailEnd/>
              </a:ln>
            </p:spPr>
          </p:pic>
          <p:sp>
            <p:nvSpPr>
              <p:cNvPr id="30729" name="矩形 13"/>
              <p:cNvSpPr>
                <a:spLocks noChangeArrowheads="1"/>
              </p:cNvSpPr>
              <p:nvPr/>
            </p:nvSpPr>
            <p:spPr bwMode="auto">
              <a:xfrm>
                <a:off x="5391880" y="5283366"/>
                <a:ext cx="401072" cy="461665"/>
              </a:xfrm>
              <a:prstGeom prst="rect">
                <a:avLst/>
              </a:prstGeom>
              <a:noFill/>
              <a:ln w="9525">
                <a:noFill/>
                <a:miter lim="800000"/>
                <a:headEnd/>
                <a:tailEnd/>
              </a:ln>
            </p:spPr>
            <p:txBody>
              <a:bodyPr>
                <a:spAutoFit/>
              </a:bodyPr>
              <a:lstStyle/>
              <a:p>
                <a:r>
                  <a:rPr lang="en-US" altLang="zh-CN" sz="2400" b="1" smtClean="0">
                    <a:latin typeface="微软雅黑" pitchFamily="34" charset="-122"/>
                    <a:ea typeface="微软雅黑" pitchFamily="34" charset="-122"/>
                  </a:rPr>
                  <a:t>A</a:t>
                </a:r>
                <a:endParaRPr lang="zh-CN" altLang="en-US" sz="2400" b="1">
                  <a:latin typeface="微软雅黑" pitchFamily="34" charset="-122"/>
                  <a:ea typeface="微软雅黑" pitchFamily="34" charset="-122"/>
                </a:endParaRPr>
              </a:p>
            </p:txBody>
          </p:sp>
          <p:sp>
            <p:nvSpPr>
              <p:cNvPr id="30730" name="矩形 14"/>
              <p:cNvSpPr>
                <a:spLocks noChangeArrowheads="1"/>
              </p:cNvSpPr>
              <p:nvPr/>
            </p:nvSpPr>
            <p:spPr bwMode="auto">
              <a:xfrm>
                <a:off x="7295823" y="5428814"/>
                <a:ext cx="377026" cy="461665"/>
              </a:xfrm>
              <a:prstGeom prst="rect">
                <a:avLst/>
              </a:prstGeom>
              <a:noFill/>
              <a:ln w="9525">
                <a:noFill/>
                <a:miter lim="800000"/>
                <a:headEnd/>
                <a:tailEnd/>
              </a:ln>
            </p:spPr>
            <p:txBody>
              <a:bodyPr>
                <a:spAutoFit/>
              </a:bodyPr>
              <a:lstStyle/>
              <a:p>
                <a:r>
                  <a:rPr lang="en-US" altLang="zh-CN" sz="2400" b="1" smtClean="0">
                    <a:latin typeface="微软雅黑" pitchFamily="34" charset="-122"/>
                    <a:ea typeface="微软雅黑" pitchFamily="34" charset="-122"/>
                  </a:rPr>
                  <a:t>B</a:t>
                </a:r>
                <a:endParaRPr lang="zh-CN" altLang="en-US" sz="2400" b="1">
                  <a:latin typeface="微软雅黑" pitchFamily="34" charset="-122"/>
                  <a:ea typeface="微软雅黑" pitchFamily="34" charset="-122"/>
                </a:endParaRPr>
              </a:p>
            </p:txBody>
          </p:sp>
        </p:grpSp>
        <p:sp>
          <p:nvSpPr>
            <p:cNvPr id="30726" name="矩形 12"/>
            <p:cNvSpPr>
              <a:spLocks noChangeArrowheads="1"/>
            </p:cNvSpPr>
            <p:nvPr/>
          </p:nvSpPr>
          <p:spPr bwMode="auto">
            <a:xfrm>
              <a:off x="7256672" y="2906832"/>
              <a:ext cx="821947" cy="1200329"/>
            </a:xfrm>
            <a:prstGeom prst="rect">
              <a:avLst/>
            </a:prstGeom>
            <a:noFill/>
            <a:ln w="9525">
              <a:noFill/>
              <a:miter lim="800000"/>
              <a:headEnd/>
              <a:tailEnd/>
            </a:ln>
          </p:spPr>
          <p:txBody>
            <a:bodyPr>
              <a:spAutoFit/>
            </a:bodyPr>
            <a:lstStyle/>
            <a:p>
              <a:r>
                <a:rPr lang="zh-CN" altLang="en-US" sz="2400" b="1" smtClean="0">
                  <a:latin typeface="微软雅黑" pitchFamily="34" charset="-122"/>
                  <a:ea typeface="微软雅黑" pitchFamily="34" charset="-122"/>
                </a:rPr>
                <a:t>草履虫培养液</a:t>
              </a:r>
              <a:endParaRPr lang="zh-CN" altLang="en-US" sz="2400" b="1">
                <a:latin typeface="微软雅黑" pitchFamily="34" charset="-122"/>
                <a:ea typeface="微软雅黑" pitchFamily="34" charset="-122"/>
              </a:endParaRPr>
            </a:p>
          </p:txBody>
        </p:sp>
        <p:sp>
          <p:nvSpPr>
            <p:cNvPr id="30727" name="矩形 16"/>
            <p:cNvSpPr>
              <a:spLocks noChangeArrowheads="1"/>
            </p:cNvSpPr>
            <p:nvPr/>
          </p:nvSpPr>
          <p:spPr bwMode="auto">
            <a:xfrm>
              <a:off x="5422298" y="2906832"/>
              <a:ext cx="527649" cy="1200329"/>
            </a:xfrm>
            <a:prstGeom prst="rect">
              <a:avLst/>
            </a:prstGeom>
            <a:noFill/>
            <a:ln w="9525">
              <a:noFill/>
              <a:miter lim="800000"/>
              <a:headEnd/>
              <a:tailEnd/>
            </a:ln>
          </p:spPr>
          <p:txBody>
            <a:bodyPr>
              <a:spAutoFit/>
            </a:bodyPr>
            <a:lstStyle/>
            <a:p>
              <a:r>
                <a:rPr lang="zh-CN" altLang="en-US" sz="2400" b="1" smtClean="0">
                  <a:latin typeface="微软雅黑" pitchFamily="34" charset="-122"/>
                  <a:ea typeface="微软雅黑" pitchFamily="34" charset="-122"/>
                </a:rPr>
                <a:t>食盐水</a:t>
              </a:r>
              <a:endParaRPr lang="zh-CN" altLang="en-US" sz="2400" b="1">
                <a:latin typeface="微软雅黑" pitchFamily="34" charset="-122"/>
                <a:ea typeface="微软雅黑" pitchFamily="34" charset="-122"/>
              </a:endParaRPr>
            </a:p>
          </p:txBody>
        </p:sp>
      </p:grpSp>
      <p:sp>
        <p:nvSpPr>
          <p:cNvPr id="6" name="矩形 5"/>
          <p:cNvSpPr>
            <a:spLocks noChangeArrowheads="1"/>
          </p:cNvSpPr>
          <p:nvPr/>
        </p:nvSpPr>
        <p:spPr bwMode="auto">
          <a:xfrm>
            <a:off x="1114425" y="5656263"/>
            <a:ext cx="5240338" cy="581025"/>
          </a:xfrm>
          <a:prstGeom prst="rect">
            <a:avLst/>
          </a:prstGeom>
          <a:noFill/>
          <a:ln w="9525">
            <a:noFill/>
            <a:miter lim="800000"/>
            <a:headEnd/>
            <a:tailEnd/>
          </a:ln>
        </p:spPr>
        <p:txBody>
          <a:bodyPr>
            <a:spAutoFit/>
          </a:bodyPr>
          <a:lstStyle/>
          <a:p>
            <a:pPr>
              <a:lnSpc>
                <a:spcPct val="150000"/>
              </a:lnSpc>
            </a:pPr>
            <a:r>
              <a:rPr lang="zh-CN" altLang="en-US" sz="2400" b="1" smtClean="0">
                <a:solidFill>
                  <a:srgbClr val="000000"/>
                </a:solidFill>
                <a:latin typeface="微软雅黑" pitchFamily="34" charset="-122"/>
                <a:ea typeface="微软雅黑" pitchFamily="34" charset="-122"/>
              </a:rPr>
              <a:t>用放大镜观察草履虫的运动方向。</a:t>
            </a:r>
            <a:endParaRPr lang="zh-CN" altLang="en-US" sz="2400" b="1">
              <a:solidFill>
                <a:srgbClr val="000000"/>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矩形 1"/>
          <p:cNvSpPr>
            <a:spLocks noChangeArrowheads="1"/>
          </p:cNvSpPr>
          <p:nvPr/>
        </p:nvSpPr>
        <p:spPr bwMode="auto">
          <a:xfrm>
            <a:off x="490538" y="1614488"/>
            <a:ext cx="1416050" cy="461962"/>
          </a:xfrm>
          <a:prstGeom prst="rect">
            <a:avLst/>
          </a:prstGeom>
          <a:noFill/>
          <a:ln w="9525">
            <a:noFill/>
            <a:miter lim="800000"/>
            <a:headEnd/>
            <a:tailEnd/>
          </a:ln>
        </p:spPr>
        <p:txBody>
          <a:bodyPr>
            <a:spAutoFit/>
          </a:bodyPr>
          <a:lstStyle/>
          <a:p>
            <a:r>
              <a:rPr lang="zh-CN" altLang="en-US" sz="2400" b="1" smtClean="0">
                <a:solidFill>
                  <a:srgbClr val="002060"/>
                </a:solidFill>
                <a:latin typeface="微软雅黑" pitchFamily="34" charset="-122"/>
                <a:ea typeface="微软雅黑" pitchFamily="34" charset="-122"/>
              </a:rPr>
              <a:t>实施计划</a:t>
            </a:r>
            <a:endParaRPr lang="zh-CN" altLang="en-US" sz="2400" b="1">
              <a:solidFill>
                <a:srgbClr val="002060"/>
              </a:solidFill>
              <a:latin typeface="微软雅黑" pitchFamily="34" charset="-122"/>
              <a:ea typeface="微软雅黑" pitchFamily="34" charset="-122"/>
            </a:endParaRPr>
          </a:p>
        </p:txBody>
      </p:sp>
      <p:sp>
        <p:nvSpPr>
          <p:cNvPr id="3" name="矩形 2"/>
          <p:cNvSpPr>
            <a:spLocks noChangeArrowheads="1"/>
          </p:cNvSpPr>
          <p:nvPr/>
        </p:nvSpPr>
        <p:spPr bwMode="auto">
          <a:xfrm>
            <a:off x="2317750" y="1244600"/>
            <a:ext cx="5178425" cy="1135063"/>
          </a:xfrm>
          <a:prstGeom prst="rect">
            <a:avLst/>
          </a:prstGeom>
          <a:noFill/>
          <a:ln w="9525">
            <a:noFill/>
            <a:miter lim="800000"/>
            <a:headEnd/>
            <a:tailEnd/>
          </a:ln>
        </p:spPr>
        <p:txBody>
          <a:bodyPr>
            <a:spAutoFit/>
          </a:bodyPr>
          <a:lstStyle/>
          <a:p>
            <a:pPr>
              <a:lnSpc>
                <a:spcPct val="150000"/>
              </a:lnSpc>
            </a:pPr>
            <a:r>
              <a:rPr lang="zh-CN" altLang="en-US" sz="2400" b="1" smtClean="0">
                <a:latin typeface="微软雅黑" pitchFamily="34" charset="-122"/>
                <a:ea typeface="微软雅黑" pitchFamily="34" charset="-122"/>
              </a:rPr>
              <a:t>按照操作方案的设计，逐步进行操作。</a:t>
            </a:r>
          </a:p>
          <a:p>
            <a:pPr>
              <a:lnSpc>
                <a:spcPct val="150000"/>
              </a:lnSpc>
            </a:pPr>
            <a:r>
              <a:rPr lang="zh-CN" altLang="en-US" sz="2400" b="1" smtClean="0">
                <a:latin typeface="微软雅黑" pitchFamily="34" charset="-122"/>
                <a:ea typeface="微软雅黑" pitchFamily="34" charset="-122"/>
              </a:rPr>
              <a:t>观察并记录实验结果。</a:t>
            </a:r>
            <a:endParaRPr lang="zh-CN" altLang="en-US" sz="2400" b="1">
              <a:latin typeface="微软雅黑" pitchFamily="34" charset="-122"/>
              <a:ea typeface="微软雅黑" pitchFamily="34" charset="-122"/>
            </a:endParaRPr>
          </a:p>
        </p:txBody>
      </p:sp>
      <p:sp>
        <p:nvSpPr>
          <p:cNvPr id="6" name="矩形 5"/>
          <p:cNvSpPr>
            <a:spLocks noChangeArrowheads="1"/>
          </p:cNvSpPr>
          <p:nvPr/>
        </p:nvSpPr>
        <p:spPr bwMode="auto">
          <a:xfrm>
            <a:off x="490538" y="2828925"/>
            <a:ext cx="1416050" cy="461963"/>
          </a:xfrm>
          <a:prstGeom prst="rect">
            <a:avLst/>
          </a:prstGeom>
          <a:noFill/>
          <a:ln w="9525">
            <a:noFill/>
            <a:miter lim="800000"/>
            <a:headEnd/>
            <a:tailEnd/>
          </a:ln>
        </p:spPr>
        <p:txBody>
          <a:bodyPr>
            <a:spAutoFit/>
          </a:bodyPr>
          <a:lstStyle/>
          <a:p>
            <a:r>
              <a:rPr lang="zh-CN" altLang="en-US" sz="2400" b="1" smtClean="0">
                <a:solidFill>
                  <a:srgbClr val="002060"/>
                </a:solidFill>
                <a:latin typeface="微软雅黑" pitchFamily="34" charset="-122"/>
                <a:ea typeface="微软雅黑" pitchFamily="34" charset="-122"/>
              </a:rPr>
              <a:t>得出结论</a:t>
            </a:r>
            <a:endParaRPr lang="zh-CN" altLang="en-US" sz="2400" b="1">
              <a:solidFill>
                <a:srgbClr val="002060"/>
              </a:solidFill>
              <a:latin typeface="微软雅黑" pitchFamily="34" charset="-122"/>
              <a:ea typeface="微软雅黑" pitchFamily="34" charset="-122"/>
            </a:endParaRPr>
          </a:p>
        </p:txBody>
      </p:sp>
      <p:sp>
        <p:nvSpPr>
          <p:cNvPr id="7" name="矩形 6"/>
          <p:cNvSpPr>
            <a:spLocks noChangeArrowheads="1"/>
          </p:cNvSpPr>
          <p:nvPr/>
        </p:nvSpPr>
        <p:spPr bwMode="auto">
          <a:xfrm>
            <a:off x="2317750" y="2836863"/>
            <a:ext cx="5805488" cy="461962"/>
          </a:xfrm>
          <a:prstGeom prst="rect">
            <a:avLst/>
          </a:prstGeom>
          <a:noFill/>
          <a:ln w="9525">
            <a:noFill/>
            <a:miter lim="800000"/>
            <a:headEnd/>
            <a:tailEnd/>
          </a:ln>
        </p:spPr>
        <p:txBody>
          <a:bodyPr>
            <a:spAutoFit/>
          </a:bodyPr>
          <a:lstStyle/>
          <a:p>
            <a:r>
              <a:rPr lang="zh-CN" altLang="en-US" sz="2400" b="1" smtClean="0">
                <a:latin typeface="微软雅黑" pitchFamily="34" charset="-122"/>
                <a:ea typeface="微软雅黑" pitchFamily="34" charset="-122"/>
              </a:rPr>
              <a:t>处理并分析本小组的实验结果，得出结论：</a:t>
            </a:r>
            <a:endParaRPr lang="zh-CN" altLang="en-US" sz="2400" b="1">
              <a:latin typeface="微软雅黑" pitchFamily="34" charset="-122"/>
              <a:ea typeface="微软雅黑" pitchFamily="34" charset="-122"/>
            </a:endParaRPr>
          </a:p>
        </p:txBody>
      </p:sp>
      <p:sp>
        <p:nvSpPr>
          <p:cNvPr id="8" name="矩形 7"/>
          <p:cNvSpPr>
            <a:spLocks noChangeArrowheads="1"/>
          </p:cNvSpPr>
          <p:nvPr/>
        </p:nvSpPr>
        <p:spPr bwMode="auto">
          <a:xfrm>
            <a:off x="490538" y="4972050"/>
            <a:ext cx="1416050" cy="461963"/>
          </a:xfrm>
          <a:prstGeom prst="rect">
            <a:avLst/>
          </a:prstGeom>
          <a:noFill/>
          <a:ln w="9525">
            <a:noFill/>
            <a:miter lim="800000"/>
            <a:headEnd/>
            <a:tailEnd/>
          </a:ln>
        </p:spPr>
        <p:txBody>
          <a:bodyPr>
            <a:spAutoFit/>
          </a:bodyPr>
          <a:lstStyle/>
          <a:p>
            <a:r>
              <a:rPr lang="zh-CN" altLang="en-US" sz="2400" b="1" smtClean="0">
                <a:solidFill>
                  <a:srgbClr val="002060"/>
                </a:solidFill>
                <a:latin typeface="微软雅黑" pitchFamily="34" charset="-122"/>
                <a:ea typeface="微软雅黑" pitchFamily="34" charset="-122"/>
              </a:rPr>
              <a:t>表达交流</a:t>
            </a:r>
            <a:endParaRPr lang="zh-CN" altLang="en-US" sz="2400" b="1">
              <a:solidFill>
                <a:srgbClr val="002060"/>
              </a:solidFill>
              <a:latin typeface="微软雅黑" pitchFamily="34" charset="-122"/>
              <a:ea typeface="微软雅黑" pitchFamily="34" charset="-122"/>
            </a:endParaRPr>
          </a:p>
        </p:txBody>
      </p:sp>
      <p:sp>
        <p:nvSpPr>
          <p:cNvPr id="9" name="矩形 8"/>
          <p:cNvSpPr>
            <a:spLocks noChangeArrowheads="1"/>
          </p:cNvSpPr>
          <p:nvPr/>
        </p:nvSpPr>
        <p:spPr bwMode="auto">
          <a:xfrm>
            <a:off x="2317750" y="4545013"/>
            <a:ext cx="6008688" cy="1754187"/>
          </a:xfrm>
          <a:prstGeom prst="rect">
            <a:avLst/>
          </a:prstGeom>
          <a:noFill/>
          <a:ln w="9525">
            <a:noFill/>
            <a:miter lim="800000"/>
            <a:headEnd/>
            <a:tailEnd/>
          </a:ln>
        </p:spPr>
        <p:txBody>
          <a:bodyPr>
            <a:spAutoFit/>
          </a:bodyPr>
          <a:lstStyle/>
          <a:p>
            <a:pPr>
              <a:lnSpc>
                <a:spcPct val="150000"/>
              </a:lnSpc>
            </a:pPr>
            <a:r>
              <a:rPr lang="en-US" altLang="zh-CN" sz="2400" b="1" smtClean="0">
                <a:latin typeface="微软雅黑" pitchFamily="34" charset="-122"/>
                <a:ea typeface="微软雅黑" pitchFamily="34" charset="-122"/>
              </a:rPr>
              <a:t>1. </a:t>
            </a:r>
            <a:r>
              <a:rPr lang="zh-CN" altLang="en-US" sz="2400" b="1" smtClean="0">
                <a:latin typeface="微软雅黑" pitchFamily="34" charset="-122"/>
                <a:ea typeface="微软雅黑" pitchFamily="34" charset="-122"/>
              </a:rPr>
              <a:t>各小组交流实验结果及结论。</a:t>
            </a:r>
          </a:p>
          <a:p>
            <a:pPr>
              <a:lnSpc>
                <a:spcPct val="150000"/>
              </a:lnSpc>
            </a:pPr>
            <a:r>
              <a:rPr lang="en-US" altLang="zh-CN" sz="2400" b="1" smtClean="0">
                <a:latin typeface="微软雅黑" pitchFamily="34" charset="-122"/>
                <a:ea typeface="微软雅黑" pitchFamily="34" charset="-122"/>
              </a:rPr>
              <a:t>2. </a:t>
            </a:r>
            <a:r>
              <a:rPr lang="zh-CN" altLang="en-US" sz="2400" b="1" smtClean="0">
                <a:latin typeface="微软雅黑" pitchFamily="34" charset="-122"/>
                <a:ea typeface="微软雅黑" pitchFamily="34" charset="-122"/>
              </a:rPr>
              <a:t>归纳比较各小组的实验结果，分析得出探究结论。</a:t>
            </a:r>
            <a:endParaRPr lang="zh-CN" altLang="en-US" sz="2400" b="1">
              <a:latin typeface="微软雅黑" pitchFamily="34" charset="-122"/>
              <a:ea typeface="微软雅黑" pitchFamily="34" charset="-122"/>
            </a:endParaRPr>
          </a:p>
        </p:txBody>
      </p:sp>
      <p:sp>
        <p:nvSpPr>
          <p:cNvPr id="10" name="矩形 9"/>
          <p:cNvSpPr>
            <a:spLocks noChangeArrowheads="1"/>
          </p:cNvSpPr>
          <p:nvPr/>
        </p:nvSpPr>
        <p:spPr bwMode="auto">
          <a:xfrm>
            <a:off x="2317750" y="3690938"/>
            <a:ext cx="4492625" cy="461962"/>
          </a:xfrm>
          <a:prstGeom prst="rect">
            <a:avLst/>
          </a:prstGeom>
          <a:noFill/>
          <a:ln w="9525">
            <a:noFill/>
            <a:miter lim="800000"/>
            <a:headEnd/>
            <a:tailEnd/>
          </a:ln>
        </p:spPr>
        <p:txBody>
          <a:bodyPr>
            <a:spAutoFit/>
          </a:bodyPr>
          <a:lstStyle/>
          <a:p>
            <a:r>
              <a:rPr lang="zh-CN" altLang="en-US" sz="2400" b="1" smtClean="0">
                <a:solidFill>
                  <a:srgbClr val="C00000"/>
                </a:solidFill>
                <a:latin typeface="微软雅黑" pitchFamily="34" charset="-122"/>
                <a:ea typeface="微软雅黑" pitchFamily="34" charset="-122"/>
              </a:rPr>
              <a:t>逃避有害刺激，趋向有利刺激。</a:t>
            </a:r>
            <a:endParaRPr lang="zh-CN" altLang="en-US" sz="2400" b="1">
              <a:solidFill>
                <a:srgbClr val="C00000"/>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arn(inVertic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down)">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8" grpId="0"/>
      <p:bldP spid="9" grpId="0"/>
      <p:bldP spid="10"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863</Words>
  <Paragraphs>127</Paragraphs>
  <Slides>20</Slides>
  <Notes>0</Notes>
  <HiddenSlides>0</HiddenSlides>
  <MMClips>0</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dcterms:created xsi:type="dcterms:W3CDTF">2017-03-01T06:40:00Z</dcterms:created>
  <dcterms:modified xsi:type="dcterms:W3CDTF">2018-08-31T06:18:57Z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