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9" r:id="rId4"/>
    <p:sldId id="258" r:id="rId5"/>
    <p:sldId id="260" r:id="rId6"/>
    <p:sldId id="261" r:id="rId7"/>
    <p:sldId id="285" r:id="rId8"/>
    <p:sldId id="265" r:id="rId9"/>
    <p:sldId id="262" r:id="rId10"/>
    <p:sldId id="264" r:id="rId11"/>
    <p:sldId id="268" r:id="rId12"/>
    <p:sldId id="271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7" r:id="rId23"/>
    <p:sldId id="286" r:id="rId24"/>
    <p:sldId id="281" r:id="rId25"/>
    <p:sldId id="280" r:id="rId26"/>
    <p:sldId id="282" r:id="rId27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8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575A-4412-480E-A942-90BE8CE3D758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D3500-9ABD-43F8-BAE5-B9C028F4F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5F0EF-30D8-4AA9-83FF-5B71C1F51374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0E2A2-878F-47ED-991E-AC25DF818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6D2F2-2573-443B-A5AD-4E7F46CAF5ED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C804-0D03-44F0-8CF6-E89667D994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5A590-8396-473D-897F-544DE2C3389E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C1BE7-675D-493A-91F5-88B5E4F6D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6C50-747C-417D-9093-8884A5CEBEBD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5E5F7-BB3E-4046-9AF7-25056760E4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C71DA-BA11-4D8E-BBCD-D1A0FBFB989F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B15A-9EB6-4E39-A44D-3CA834B229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C9368-451A-4341-8F71-B6EBA08337FD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7CB8-6343-4871-A03C-17858189C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1FD83-D78C-46F4-836D-E8843C46CC3B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B10AD-FF7A-4FF3-8870-813AC80D7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2E939-2A0D-46C3-9A74-AB2C95FA1B66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4C95B-D53D-4ED9-9260-251F1CE4AD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CAB3-D730-4578-91EA-F38C277E43FE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FA12-C777-410B-86DF-ECFEBE82B0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E94B4D-0CEA-4B16-BC3A-5A3FD1654DB5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CF6977-B739-47F5-B323-0C862A1D5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openxmlformats.org/officeDocument/2006/relationships/hyperlink" Target="http://www.yiitoo.com/staticPage/0/1/143/144/145/yt_GJ_051515.htm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8.png"/><Relationship Id="rId4" Type="http://schemas.openxmlformats.org/officeDocument/2006/relationships/image" Target="../media/image63.jpe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2304;&#32032;&#26448;&#12305;2.4.1&#32454;&#32990;&#30340;&#20998;&#35010;&#19982;&#20998;&#21270;&#21160;&#30011;&#38598;&#21512;/&#12304;&#32032;&#26448;&#12305;&#32454;&#32990;&#30340;&#20998;&#35010;&#19982;&#20998;&#21270;&#21160;&#30011;&#38598;&#21512;/&#12304;&#32032;&#26448;&#12305;&#32454;&#32990;&#30340;&#20998;&#35010;&#36807;&#31243;.WMV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2304;&#32032;&#26448;&#12305;2.4.1&#32454;&#32990;&#30340;&#20998;&#35010;&#19982;&#20998;&#21270;&#21160;&#30011;&#38598;&#21512;/&#12304;&#32032;&#26448;&#12305;&#32454;&#32990;&#30340;&#20998;&#35010;&#19982;&#20998;&#21270;&#21160;&#30011;&#38598;&#21512;/&#12304;&#32032;&#26448;&#12305;&#32454;&#32990;&#30340;&#20998;&#35010;&#36807;&#31243;.WMV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sym typeface="微软雅黑" pitchFamily="34" charset="-122"/>
              </a:rPr>
              <a:t>细胞的分裂与分化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2943225" y="688975"/>
            <a:ext cx="2928938" cy="52228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二、细胞的分化</a:t>
            </a:r>
          </a:p>
        </p:txBody>
      </p:sp>
      <p:sp>
        <p:nvSpPr>
          <p:cNvPr id="14" name="矩形 13"/>
          <p:cNvSpPr>
            <a:spLocks noRot="1"/>
          </p:cNvSpPr>
          <p:nvPr/>
        </p:nvSpPr>
        <p:spPr bwMode="auto">
          <a:xfrm>
            <a:off x="1074738" y="5326063"/>
            <a:ext cx="64087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形态、结构、功能随着细胞的生长出现了差异。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074738" y="6003925"/>
            <a:ext cx="4727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细胞分化的结果：组织出现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608263" y="1795463"/>
            <a:ext cx="1528762" cy="1841500"/>
            <a:chOff x="3333908" y="1712867"/>
            <a:chExt cx="1528116" cy="1842799"/>
          </a:xfrm>
        </p:grpSpPr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3333908" y="1935274"/>
              <a:ext cx="81404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>
              <a:off x="3333908" y="2370556"/>
              <a:ext cx="81404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>
              <a:off x="3371992" y="2863028"/>
              <a:ext cx="81404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Line 16"/>
            <p:cNvSpPr>
              <a:spLocks noChangeShapeType="1"/>
            </p:cNvSpPr>
            <p:nvPr/>
          </p:nvSpPr>
          <p:spPr bwMode="auto">
            <a:xfrm>
              <a:off x="3333908" y="3387272"/>
              <a:ext cx="81404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4211424" y="1712867"/>
              <a:ext cx="325300" cy="301838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Oval 20"/>
            <p:cNvSpPr>
              <a:spLocks noChangeArrowheads="1"/>
            </p:cNvSpPr>
            <p:nvPr/>
          </p:nvSpPr>
          <p:spPr bwMode="auto">
            <a:xfrm>
              <a:off x="4211424" y="2240289"/>
              <a:ext cx="487157" cy="22558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AutoShape 21"/>
            <p:cNvSpPr>
              <a:spLocks noChangeArrowheads="1"/>
            </p:cNvSpPr>
            <p:nvPr/>
          </p:nvSpPr>
          <p:spPr bwMode="auto">
            <a:xfrm>
              <a:off x="4211424" y="3218879"/>
              <a:ext cx="650600" cy="336787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AutoShape 22"/>
            <p:cNvSpPr>
              <a:spLocks noChangeArrowheads="1"/>
            </p:cNvSpPr>
            <p:nvPr/>
          </p:nvSpPr>
          <p:spPr bwMode="auto">
            <a:xfrm>
              <a:off x="4211424" y="2732761"/>
              <a:ext cx="487157" cy="336787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0" name="AutoShape 23"/>
          <p:cNvSpPr>
            <a:spLocks/>
          </p:cNvSpPr>
          <p:nvPr/>
        </p:nvSpPr>
        <p:spPr bwMode="auto">
          <a:xfrm rot="5400000" flipH="1">
            <a:off x="1553369" y="3202781"/>
            <a:ext cx="261938" cy="1603375"/>
          </a:xfrm>
          <a:prstGeom prst="leftBrace">
            <a:avLst>
              <a:gd name="adj1" fmla="val 52885"/>
              <a:gd name="adj2" fmla="val 50000"/>
            </a:avLst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zh-CN" altLang="en-US" b="1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1" name="AutoShape 24"/>
          <p:cNvSpPr>
            <a:spLocks/>
          </p:cNvSpPr>
          <p:nvPr/>
        </p:nvSpPr>
        <p:spPr bwMode="auto">
          <a:xfrm flipH="1">
            <a:off x="8174038" y="1979613"/>
            <a:ext cx="198437" cy="2366962"/>
          </a:xfrm>
          <a:prstGeom prst="leftBrace">
            <a:avLst>
              <a:gd name="adj1" fmla="val 43269"/>
              <a:gd name="adj2" fmla="val 50000"/>
            </a:avLst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zh-CN" altLang="en-US" b="1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19138" y="1895475"/>
            <a:ext cx="1790700" cy="1557338"/>
            <a:chOff x="1445587" y="1813313"/>
            <a:chExt cx="1789562" cy="1556914"/>
          </a:xfrm>
        </p:grpSpPr>
        <p:sp>
          <p:nvSpPr>
            <p:cNvPr id="31" name="Oval 4"/>
            <p:cNvSpPr>
              <a:spLocks noChangeArrowheads="1"/>
            </p:cNvSpPr>
            <p:nvPr/>
          </p:nvSpPr>
          <p:spPr bwMode="auto">
            <a:xfrm>
              <a:off x="1445587" y="2594150"/>
              <a:ext cx="163408" cy="17299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Line 5"/>
            <p:cNvSpPr>
              <a:spLocks noChangeShapeType="1"/>
            </p:cNvSpPr>
            <p:nvPr/>
          </p:nvSpPr>
          <p:spPr bwMode="auto">
            <a:xfrm flipV="1">
              <a:off x="1608995" y="2214842"/>
              <a:ext cx="650461" cy="401528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1608995" y="2616369"/>
              <a:ext cx="650461" cy="452315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 flipV="1">
              <a:off x="2421279" y="1813313"/>
              <a:ext cx="650461" cy="352329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2421279" y="2165642"/>
              <a:ext cx="650461" cy="241234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3071740" y="1840294"/>
              <a:ext cx="163409" cy="17457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Oval 10"/>
            <p:cNvSpPr>
              <a:spLocks noChangeArrowheads="1"/>
            </p:cNvSpPr>
            <p:nvPr/>
          </p:nvSpPr>
          <p:spPr bwMode="auto">
            <a:xfrm>
              <a:off x="3071740" y="2292607"/>
              <a:ext cx="163409" cy="17299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Oval 11"/>
            <p:cNvSpPr>
              <a:spLocks noChangeArrowheads="1"/>
            </p:cNvSpPr>
            <p:nvPr/>
          </p:nvSpPr>
          <p:spPr bwMode="auto">
            <a:xfrm>
              <a:off x="3071740" y="3195650"/>
              <a:ext cx="163409" cy="17457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3071740" y="2744922"/>
              <a:ext cx="163409" cy="172990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Line 17"/>
            <p:cNvSpPr>
              <a:spLocks noChangeShapeType="1"/>
            </p:cNvSpPr>
            <p:nvPr/>
          </p:nvSpPr>
          <p:spPr bwMode="auto">
            <a:xfrm flipV="1">
              <a:off x="2421279" y="2767141"/>
              <a:ext cx="650461" cy="352329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Line 18"/>
            <p:cNvSpPr>
              <a:spLocks noChangeShapeType="1"/>
            </p:cNvSpPr>
            <p:nvPr/>
          </p:nvSpPr>
          <p:spPr bwMode="auto">
            <a:xfrm>
              <a:off x="2421279" y="3128993"/>
              <a:ext cx="650461" cy="241234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2259456" y="2165642"/>
              <a:ext cx="161822" cy="14918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Oval 26"/>
            <p:cNvSpPr>
              <a:spLocks noChangeArrowheads="1"/>
            </p:cNvSpPr>
            <p:nvPr/>
          </p:nvSpPr>
          <p:spPr bwMode="auto">
            <a:xfrm>
              <a:off x="2259456" y="3068684"/>
              <a:ext cx="161822" cy="15077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168400" y="4298950"/>
            <a:ext cx="846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372475" y="2917825"/>
            <a:ext cx="846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组织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203950" y="1708150"/>
            <a:ext cx="1290638" cy="700088"/>
            <a:chOff x="5384774" y="1061346"/>
            <a:chExt cx="1291474" cy="699876"/>
          </a:xfrm>
        </p:grpSpPr>
        <p:sp>
          <p:nvSpPr>
            <p:cNvPr id="54" name="Rectangle 19"/>
            <p:cNvSpPr>
              <a:spLocks noChangeArrowheads="1"/>
            </p:cNvSpPr>
            <p:nvPr/>
          </p:nvSpPr>
          <p:spPr bwMode="auto">
            <a:xfrm>
              <a:off x="5530919" y="1166089"/>
              <a:ext cx="238279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Rectangle 19"/>
            <p:cNvSpPr>
              <a:spLocks noChangeArrowheads="1"/>
            </p:cNvSpPr>
            <p:nvPr/>
          </p:nvSpPr>
          <p:spPr bwMode="auto">
            <a:xfrm>
              <a:off x="5384774" y="1362880"/>
              <a:ext cx="236691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6094847" y="1410490"/>
              <a:ext cx="238279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6053545" y="1061346"/>
              <a:ext cx="236690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Rectangle 19"/>
            <p:cNvSpPr>
              <a:spLocks noChangeArrowheads="1"/>
            </p:cNvSpPr>
            <p:nvPr/>
          </p:nvSpPr>
          <p:spPr bwMode="auto">
            <a:xfrm>
              <a:off x="5802557" y="1359706"/>
              <a:ext cx="238279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5397482" y="1477145"/>
              <a:ext cx="238279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Rectangle 19"/>
            <p:cNvSpPr>
              <a:spLocks noChangeArrowheads="1"/>
            </p:cNvSpPr>
            <p:nvPr/>
          </p:nvSpPr>
          <p:spPr bwMode="auto">
            <a:xfrm>
              <a:off x="5675475" y="1516821"/>
              <a:ext cx="238279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5961410" y="1516821"/>
              <a:ext cx="236690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6439557" y="1467623"/>
              <a:ext cx="236691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Rectangle 19"/>
            <p:cNvSpPr>
              <a:spLocks noChangeArrowheads="1"/>
            </p:cNvSpPr>
            <p:nvPr/>
          </p:nvSpPr>
          <p:spPr bwMode="auto">
            <a:xfrm>
              <a:off x="6379193" y="1259724"/>
              <a:ext cx="236691" cy="2444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091238" y="2692400"/>
            <a:ext cx="1616075" cy="492125"/>
            <a:chOff x="5273081" y="2044537"/>
            <a:chExt cx="1615474" cy="493180"/>
          </a:xfrm>
        </p:grpSpPr>
        <p:sp>
          <p:nvSpPr>
            <p:cNvPr id="64" name="Oval 20"/>
            <p:cNvSpPr>
              <a:spLocks noChangeArrowheads="1"/>
            </p:cNvSpPr>
            <p:nvPr/>
          </p:nvSpPr>
          <p:spPr bwMode="auto">
            <a:xfrm>
              <a:off x="5398446" y="2097037"/>
              <a:ext cx="449096" cy="16704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Oval 20"/>
            <p:cNvSpPr>
              <a:spLocks noChangeArrowheads="1"/>
            </p:cNvSpPr>
            <p:nvPr/>
          </p:nvSpPr>
          <p:spPr bwMode="auto">
            <a:xfrm>
              <a:off x="5273081" y="2179764"/>
              <a:ext cx="449095" cy="16704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Oval 20"/>
            <p:cNvSpPr>
              <a:spLocks noChangeArrowheads="1"/>
            </p:cNvSpPr>
            <p:nvPr/>
          </p:nvSpPr>
          <p:spPr bwMode="auto">
            <a:xfrm>
              <a:off x="5534921" y="2203627"/>
              <a:ext cx="449096" cy="16704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Oval 20"/>
            <p:cNvSpPr>
              <a:spLocks noChangeArrowheads="1"/>
            </p:cNvSpPr>
            <p:nvPr/>
          </p:nvSpPr>
          <p:spPr bwMode="auto">
            <a:xfrm>
              <a:off x="5725350" y="2314991"/>
              <a:ext cx="449096" cy="16863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Oval 20"/>
            <p:cNvSpPr>
              <a:spLocks noChangeArrowheads="1"/>
            </p:cNvSpPr>
            <p:nvPr/>
          </p:nvSpPr>
          <p:spPr bwMode="auto">
            <a:xfrm>
              <a:off x="5795174" y="2044537"/>
              <a:ext cx="449096" cy="16704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Oval 20"/>
            <p:cNvSpPr>
              <a:spLocks noChangeArrowheads="1"/>
            </p:cNvSpPr>
            <p:nvPr/>
          </p:nvSpPr>
          <p:spPr bwMode="auto">
            <a:xfrm>
              <a:off x="5968147" y="2114537"/>
              <a:ext cx="450682" cy="16704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Oval 20"/>
            <p:cNvSpPr>
              <a:spLocks noChangeArrowheads="1"/>
            </p:cNvSpPr>
            <p:nvPr/>
          </p:nvSpPr>
          <p:spPr bwMode="auto">
            <a:xfrm>
              <a:off x="6136360" y="2330900"/>
              <a:ext cx="450682" cy="16704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Oval 20"/>
            <p:cNvSpPr>
              <a:spLocks noChangeArrowheads="1"/>
            </p:cNvSpPr>
            <p:nvPr/>
          </p:nvSpPr>
          <p:spPr bwMode="auto">
            <a:xfrm>
              <a:off x="6415656" y="2052492"/>
              <a:ext cx="449095" cy="16863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Oval 20"/>
            <p:cNvSpPr>
              <a:spLocks noChangeArrowheads="1"/>
            </p:cNvSpPr>
            <p:nvPr/>
          </p:nvSpPr>
          <p:spPr bwMode="auto">
            <a:xfrm>
              <a:off x="6390265" y="2162264"/>
              <a:ext cx="450682" cy="16704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Oval 20"/>
            <p:cNvSpPr>
              <a:spLocks noChangeArrowheads="1"/>
            </p:cNvSpPr>
            <p:nvPr/>
          </p:nvSpPr>
          <p:spPr bwMode="auto">
            <a:xfrm>
              <a:off x="6439459" y="2370673"/>
              <a:ext cx="449096" cy="16704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143625" y="3295650"/>
            <a:ext cx="1808163" cy="488950"/>
            <a:chOff x="5324802" y="2648058"/>
            <a:chExt cx="1807548" cy="489675"/>
          </a:xfrm>
        </p:grpSpPr>
        <p:sp>
          <p:nvSpPr>
            <p:cNvPr id="74" name="AutoShape 22"/>
            <p:cNvSpPr>
              <a:spLocks noChangeArrowheads="1"/>
            </p:cNvSpPr>
            <p:nvPr/>
          </p:nvSpPr>
          <p:spPr bwMode="auto">
            <a:xfrm>
              <a:off x="5324802" y="2760938"/>
              <a:ext cx="342783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AutoShape 22"/>
            <p:cNvSpPr>
              <a:spLocks noChangeArrowheads="1"/>
            </p:cNvSpPr>
            <p:nvPr/>
          </p:nvSpPr>
          <p:spPr bwMode="auto">
            <a:xfrm>
              <a:off x="5678695" y="2675086"/>
              <a:ext cx="342783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AutoShape 22"/>
            <p:cNvSpPr>
              <a:spLocks noChangeArrowheads="1"/>
            </p:cNvSpPr>
            <p:nvPr/>
          </p:nvSpPr>
          <p:spPr bwMode="auto">
            <a:xfrm>
              <a:off x="5534281" y="2648058"/>
              <a:ext cx="344371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AutoShape 22"/>
            <p:cNvSpPr>
              <a:spLocks noChangeArrowheads="1"/>
            </p:cNvSpPr>
            <p:nvPr/>
          </p:nvSpPr>
          <p:spPr bwMode="auto">
            <a:xfrm>
              <a:off x="6069087" y="2721191"/>
              <a:ext cx="342783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AutoShape 22"/>
            <p:cNvSpPr>
              <a:spLocks noChangeArrowheads="1"/>
            </p:cNvSpPr>
            <p:nvPr/>
          </p:nvSpPr>
          <p:spPr bwMode="auto">
            <a:xfrm>
              <a:off x="5872304" y="2818173"/>
              <a:ext cx="342783" cy="17965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AutoShape 22"/>
            <p:cNvSpPr>
              <a:spLocks noChangeArrowheads="1"/>
            </p:cNvSpPr>
            <p:nvPr/>
          </p:nvSpPr>
          <p:spPr bwMode="auto">
            <a:xfrm>
              <a:off x="6297609" y="2899255"/>
              <a:ext cx="342783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AutoShape 22"/>
            <p:cNvSpPr>
              <a:spLocks noChangeArrowheads="1"/>
            </p:cNvSpPr>
            <p:nvPr/>
          </p:nvSpPr>
          <p:spPr bwMode="auto">
            <a:xfrm>
              <a:off x="6440435" y="2802274"/>
              <a:ext cx="342783" cy="17965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AutoShape 22"/>
            <p:cNvSpPr>
              <a:spLocks noChangeArrowheads="1"/>
            </p:cNvSpPr>
            <p:nvPr/>
          </p:nvSpPr>
          <p:spPr bwMode="auto">
            <a:xfrm>
              <a:off x="6643566" y="2795915"/>
              <a:ext cx="344370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AutoShape 22"/>
            <p:cNvSpPr>
              <a:spLocks noChangeArrowheads="1"/>
            </p:cNvSpPr>
            <p:nvPr/>
          </p:nvSpPr>
          <p:spPr bwMode="auto">
            <a:xfrm>
              <a:off x="6789567" y="2956490"/>
              <a:ext cx="342783" cy="18124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291263" y="3978275"/>
            <a:ext cx="1714500" cy="520700"/>
            <a:chOff x="5472977" y="3331652"/>
            <a:chExt cx="1714336" cy="519968"/>
          </a:xfrm>
        </p:grpSpPr>
        <p:sp>
          <p:nvSpPr>
            <p:cNvPr id="83" name="AutoShape 21"/>
            <p:cNvSpPr>
              <a:spLocks noChangeArrowheads="1"/>
            </p:cNvSpPr>
            <p:nvPr/>
          </p:nvSpPr>
          <p:spPr bwMode="auto">
            <a:xfrm>
              <a:off x="5525359" y="3331652"/>
              <a:ext cx="471443" cy="261570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AutoShape 21"/>
            <p:cNvSpPr>
              <a:spLocks noChangeArrowheads="1"/>
            </p:cNvSpPr>
            <p:nvPr/>
          </p:nvSpPr>
          <p:spPr bwMode="auto">
            <a:xfrm>
              <a:off x="5796796" y="3347505"/>
              <a:ext cx="471442" cy="261570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AutoShape 21"/>
            <p:cNvSpPr>
              <a:spLocks noChangeArrowheads="1"/>
            </p:cNvSpPr>
            <p:nvPr/>
          </p:nvSpPr>
          <p:spPr bwMode="auto">
            <a:xfrm>
              <a:off x="6011088" y="3347505"/>
              <a:ext cx="473030" cy="261570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AutoShape 21"/>
            <p:cNvSpPr>
              <a:spLocks noChangeArrowheads="1"/>
            </p:cNvSpPr>
            <p:nvPr/>
          </p:nvSpPr>
          <p:spPr bwMode="auto">
            <a:xfrm>
              <a:off x="6244428" y="3347505"/>
              <a:ext cx="471442" cy="261570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AutoShape 21"/>
            <p:cNvSpPr>
              <a:spLocks noChangeArrowheads="1"/>
            </p:cNvSpPr>
            <p:nvPr/>
          </p:nvSpPr>
          <p:spPr bwMode="auto">
            <a:xfrm>
              <a:off x="6530151" y="3377625"/>
              <a:ext cx="471442" cy="261569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AutoShape 21"/>
            <p:cNvSpPr>
              <a:spLocks noChangeArrowheads="1"/>
            </p:cNvSpPr>
            <p:nvPr/>
          </p:nvSpPr>
          <p:spPr bwMode="auto">
            <a:xfrm>
              <a:off x="6715870" y="3496520"/>
              <a:ext cx="471443" cy="261570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AutoShape 21"/>
            <p:cNvSpPr>
              <a:spLocks noChangeArrowheads="1"/>
            </p:cNvSpPr>
            <p:nvPr/>
          </p:nvSpPr>
          <p:spPr bwMode="auto">
            <a:xfrm>
              <a:off x="6279350" y="3548834"/>
              <a:ext cx="471442" cy="261569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AutoShape 21"/>
            <p:cNvSpPr>
              <a:spLocks noChangeArrowheads="1"/>
            </p:cNvSpPr>
            <p:nvPr/>
          </p:nvSpPr>
          <p:spPr bwMode="auto">
            <a:xfrm>
              <a:off x="5842829" y="3567857"/>
              <a:ext cx="473030" cy="263155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AutoShape 21"/>
            <p:cNvSpPr>
              <a:spLocks noChangeArrowheads="1"/>
            </p:cNvSpPr>
            <p:nvPr/>
          </p:nvSpPr>
          <p:spPr bwMode="auto">
            <a:xfrm>
              <a:off x="5472977" y="3590051"/>
              <a:ext cx="471442" cy="261569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95" name="直接箭头连接符 94"/>
          <p:cNvCxnSpPr/>
          <p:nvPr/>
        </p:nvCxnSpPr>
        <p:spPr>
          <a:xfrm flipV="1">
            <a:off x="5446713" y="2095500"/>
            <a:ext cx="644525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/>
          <p:cNvCxnSpPr>
            <a:stCxn id="104" idx="6"/>
            <a:endCxn id="65" idx="1"/>
          </p:cNvCxnSpPr>
          <p:nvPr/>
        </p:nvCxnSpPr>
        <p:spPr>
          <a:xfrm>
            <a:off x="5446713" y="2838450"/>
            <a:ext cx="711200" cy="127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/>
          <p:cNvCxnSpPr/>
          <p:nvPr/>
        </p:nvCxnSpPr>
        <p:spPr>
          <a:xfrm>
            <a:off x="5489575" y="3602038"/>
            <a:ext cx="558800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>
            <a:stCxn id="105" idx="3"/>
          </p:cNvCxnSpPr>
          <p:nvPr/>
        </p:nvCxnSpPr>
        <p:spPr>
          <a:xfrm flipV="1">
            <a:off x="5646738" y="4256088"/>
            <a:ext cx="627062" cy="3175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AutoShape 24"/>
          <p:cNvSpPr>
            <a:spLocks/>
          </p:cNvSpPr>
          <p:nvPr/>
        </p:nvSpPr>
        <p:spPr bwMode="auto">
          <a:xfrm rot="5400000" flipH="1">
            <a:off x="3350419" y="3248819"/>
            <a:ext cx="269875" cy="1519237"/>
          </a:xfrm>
          <a:prstGeom prst="leftBrace">
            <a:avLst>
              <a:gd name="adj1" fmla="val 43269"/>
              <a:gd name="adj2" fmla="val 50000"/>
            </a:avLst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zh-CN" altLang="en-US" b="1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3170238" y="4298950"/>
            <a:ext cx="95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分化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4959350" y="1965325"/>
            <a:ext cx="687388" cy="2525713"/>
            <a:chOff x="4211274" y="1792151"/>
            <a:chExt cx="687367" cy="2527130"/>
          </a:xfrm>
        </p:grpSpPr>
        <p:sp>
          <p:nvSpPr>
            <p:cNvPr id="103" name="Rectangle 19"/>
            <p:cNvSpPr>
              <a:spLocks noChangeArrowheads="1"/>
            </p:cNvSpPr>
            <p:nvPr/>
          </p:nvSpPr>
          <p:spPr bwMode="auto">
            <a:xfrm>
              <a:off x="4241436" y="1792151"/>
              <a:ext cx="325427" cy="301794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Oval 20"/>
            <p:cNvSpPr>
              <a:spLocks noChangeArrowheads="1"/>
            </p:cNvSpPr>
            <p:nvPr/>
          </p:nvSpPr>
          <p:spPr bwMode="auto">
            <a:xfrm>
              <a:off x="4211274" y="2552991"/>
              <a:ext cx="487348" cy="22555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AutoShape 21"/>
            <p:cNvSpPr>
              <a:spLocks noChangeArrowheads="1"/>
            </p:cNvSpPr>
            <p:nvPr/>
          </p:nvSpPr>
          <p:spPr bwMode="auto">
            <a:xfrm>
              <a:off x="4247786" y="3982542"/>
              <a:ext cx="650855" cy="336739"/>
            </a:xfrm>
            <a:prstGeom prst="irregularSeal2">
              <a:avLst/>
            </a:prstGeom>
            <a:solidFill>
              <a:srgbClr val="FFFFFF"/>
            </a:solidFill>
            <a:ln w="38100">
              <a:solidFill>
                <a:srgbClr val="92D05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AutoShape 22"/>
            <p:cNvSpPr>
              <a:spLocks noChangeArrowheads="1"/>
            </p:cNvSpPr>
            <p:nvPr/>
          </p:nvSpPr>
          <p:spPr bwMode="auto">
            <a:xfrm>
              <a:off x="4241436" y="3186758"/>
              <a:ext cx="488935" cy="33515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50" grpId="0" animBg="1"/>
      <p:bldP spid="51" grpId="0" animBg="1"/>
      <p:bldP spid="52" grpId="0"/>
      <p:bldP spid="53" grpId="0"/>
      <p:bldP spid="94" grpId="0" animBg="1"/>
      <p:bldP spid="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8" descr="植物的细胞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707752" y="3049438"/>
            <a:ext cx="1662113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100138" y="3627438"/>
            <a:ext cx="1557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营养组织</a:t>
            </a: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 rot="-8636481">
            <a:off x="3236913" y="2932113"/>
            <a:ext cx="771525" cy="204787"/>
          </a:xfrm>
          <a:prstGeom prst="rightArrow">
            <a:avLst>
              <a:gd name="adj1" fmla="val 50000"/>
              <a:gd name="adj2" fmla="val 1833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411913" y="3568700"/>
            <a:ext cx="1624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保护组织</a:t>
            </a:r>
          </a:p>
        </p:txBody>
      </p:sp>
      <p:sp>
        <p:nvSpPr>
          <p:cNvPr id="25" name="AutoShape 20"/>
          <p:cNvSpPr>
            <a:spLocks noChangeArrowheads="1"/>
          </p:cNvSpPr>
          <p:nvPr/>
        </p:nvSpPr>
        <p:spPr bwMode="auto">
          <a:xfrm rot="-1996558">
            <a:off x="5207000" y="2955925"/>
            <a:ext cx="735013" cy="228600"/>
          </a:xfrm>
          <a:prstGeom prst="rightArrow">
            <a:avLst>
              <a:gd name="adj1" fmla="val 50000"/>
              <a:gd name="adj2" fmla="val 1833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1114425" y="6032500"/>
            <a:ext cx="1546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输导组织</a:t>
            </a:r>
          </a:p>
        </p:txBody>
      </p:sp>
      <p:sp>
        <p:nvSpPr>
          <p:cNvPr id="30" name="AutoShape 18"/>
          <p:cNvSpPr>
            <a:spLocks noChangeArrowheads="1"/>
          </p:cNvSpPr>
          <p:nvPr/>
        </p:nvSpPr>
        <p:spPr bwMode="auto">
          <a:xfrm rot="9640311">
            <a:off x="3113088" y="4879975"/>
            <a:ext cx="719137" cy="150813"/>
          </a:xfrm>
          <a:prstGeom prst="rightArrow">
            <a:avLst>
              <a:gd name="adj1" fmla="val 50000"/>
              <a:gd name="adj2" fmla="val 2091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6475413" y="6032500"/>
            <a:ext cx="1495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机械组织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 rot="1408881">
            <a:off x="5210175" y="4808538"/>
            <a:ext cx="777875" cy="190500"/>
          </a:xfrm>
          <a:prstGeom prst="rightArrow">
            <a:avLst>
              <a:gd name="adj1" fmla="val 50000"/>
              <a:gd name="adj2" fmla="val 2083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36875" name="文本框 8"/>
          <p:cNvSpPr txBox="1">
            <a:spLocks noChangeArrowheads="1"/>
          </p:cNvSpPr>
          <p:nvPr/>
        </p:nvSpPr>
        <p:spPr bwMode="auto">
          <a:xfrm>
            <a:off x="917575" y="1211263"/>
            <a:ext cx="2332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植物的几种组织</a:t>
            </a:r>
          </a:p>
        </p:txBody>
      </p:sp>
      <p:sp>
        <p:nvSpPr>
          <p:cNvPr id="36876" name="Text Box 13"/>
          <p:cNvSpPr txBox="1">
            <a:spLocks noChangeArrowheads="1"/>
          </p:cNvSpPr>
          <p:nvPr/>
        </p:nvSpPr>
        <p:spPr bwMode="auto">
          <a:xfrm>
            <a:off x="3898900" y="4991100"/>
            <a:ext cx="1546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分生组织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52159" y="1754135"/>
            <a:ext cx="2583603" cy="1805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60004" y="1816235"/>
            <a:ext cx="2547937" cy="1743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4179" y="4180532"/>
            <a:ext cx="2547937" cy="1852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75125" y="4231663"/>
            <a:ext cx="2560637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27" grpId="0"/>
      <p:bldP spid="25" grpId="0" animBg="1"/>
      <p:bldP spid="32" grpId="0"/>
      <p:bldP spid="30" grpId="0" animBg="1"/>
      <p:bldP spid="37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1114425" y="1416050"/>
            <a:ext cx="1416050" cy="460375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分生组织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4425" y="5208588"/>
            <a:ext cx="6037263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细胞小，细胞壁薄，细胞核大，细胞质浓，具有很强的分裂能力，产生新细胞。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866900" y="4568825"/>
            <a:ext cx="1406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植物根尖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073775" y="4554538"/>
            <a:ext cx="143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植物的芽</a:t>
            </a:r>
          </a:p>
        </p:txBody>
      </p:sp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114837" y="2386411"/>
            <a:ext cx="2909808" cy="21830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b="8041"/>
          <a:stretch/>
        </p:blipFill>
        <p:spPr bwMode="auto">
          <a:xfrm>
            <a:off x="5414853" y="1582333"/>
            <a:ext cx="2444740" cy="28397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876300" y="1414463"/>
            <a:ext cx="1414463" cy="46196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保护组织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19175" y="5829300"/>
            <a:ext cx="5416550" cy="461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细胞排列紧密、整齐，具有保护作用。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727737" y="2118206"/>
            <a:ext cx="2525335" cy="2341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32870" y="2647666"/>
            <a:ext cx="2359209" cy="3082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4179" y="2647666"/>
            <a:ext cx="3029155" cy="2416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68788" y="4503738"/>
            <a:ext cx="3633787" cy="17541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主要有导管和筛管。</a:t>
            </a:r>
            <a:endParaRPr lang="en-US" altLang="zh-CN" sz="24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导管运输水分和无机盐；</a:t>
            </a:r>
            <a:endParaRPr lang="en-US" altLang="zh-CN" sz="24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筛管运输有机物。</a:t>
            </a:r>
          </a:p>
        </p:txBody>
      </p:sp>
      <p:sp>
        <p:nvSpPr>
          <p:cNvPr id="39939" name="矩形 2"/>
          <p:cNvSpPr>
            <a:spLocks noChangeArrowheads="1"/>
          </p:cNvSpPr>
          <p:nvPr/>
        </p:nvSpPr>
        <p:spPr bwMode="auto">
          <a:xfrm>
            <a:off x="985838" y="1328738"/>
            <a:ext cx="1416050" cy="460375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输导组织</a:t>
            </a:r>
          </a:p>
        </p:txBody>
      </p:sp>
      <p:pic>
        <p:nvPicPr>
          <p:cNvPr id="13" name="Picture 3" descr="草本植物茎横切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52545" y="1929962"/>
            <a:ext cx="2084482" cy="20844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908300" y="2728913"/>
            <a:ext cx="14684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草本植物茎切片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426325" y="2411413"/>
            <a:ext cx="13716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南瓜茎切片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2476500" y="5619750"/>
            <a:ext cx="10366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筛管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476500" y="4768850"/>
            <a:ext cx="942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导管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98055" y="1984302"/>
            <a:ext cx="2627845" cy="19758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4100513"/>
            <a:ext cx="1462088" cy="2259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cxnSp>
        <p:nvCxnSpPr>
          <p:cNvPr id="7" name="直接连接符 6"/>
          <p:cNvCxnSpPr>
            <a:endCxn id="26" idx="1"/>
          </p:cNvCxnSpPr>
          <p:nvPr/>
        </p:nvCxnSpPr>
        <p:spPr>
          <a:xfrm>
            <a:off x="1241425" y="4886325"/>
            <a:ext cx="1235075" cy="1143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47875" y="5813425"/>
            <a:ext cx="615950" cy="5556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819150" y="1262063"/>
            <a:ext cx="1416050" cy="46196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营养组织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21200" y="4537075"/>
            <a:ext cx="2427288" cy="17541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细胞壁薄，液泡大，有储藏营养物质的功能。</a:t>
            </a:r>
          </a:p>
        </p:txBody>
      </p:sp>
      <p:pic>
        <p:nvPicPr>
          <p:cNvPr id="14" name="Picture 4" descr="苹果果肉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0916" t="6341" r="7467" b="6616"/>
          <a:stretch/>
        </p:blipFill>
        <p:spPr>
          <a:xfrm>
            <a:off x="6033850" y="1841270"/>
            <a:ext cx="2593075" cy="2090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3973" y="1841270"/>
            <a:ext cx="2729931" cy="2030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33903" y="1841270"/>
            <a:ext cx="2574713" cy="2030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52463" y="4095750"/>
            <a:ext cx="2581275" cy="2305050"/>
            <a:chOff x="653196" y="4095670"/>
            <a:chExt cx="2580707" cy="2305050"/>
          </a:xfrm>
        </p:grpSpPr>
        <p:pic>
          <p:nvPicPr>
            <p:cNvPr id="40970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3196" y="4095670"/>
              <a:ext cx="2451100" cy="2305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右大括号 5"/>
            <p:cNvSpPr/>
            <p:nvPr/>
          </p:nvSpPr>
          <p:spPr>
            <a:xfrm>
              <a:off x="3103757" y="4557633"/>
              <a:ext cx="130146" cy="920750"/>
            </a:xfrm>
            <a:prstGeom prst="rightBrac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025030" y="4180265"/>
            <a:ext cx="1601895" cy="21358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/>
          </a:extLst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398838" y="4616450"/>
            <a:ext cx="846137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制造营养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901700" y="1428750"/>
            <a:ext cx="1416050" cy="4619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机械组织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67425" y="4540250"/>
            <a:ext cx="2352675" cy="17541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有木纤维、韧皮纤维，细胞壁厚，起支持作用。</a:t>
            </a:r>
          </a:p>
        </p:txBody>
      </p:sp>
      <p:pic>
        <p:nvPicPr>
          <p:cNvPr id="13" name="Picture 28" descr="机械组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96082" y="1140326"/>
            <a:ext cx="1676661" cy="33005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4425" y="1890713"/>
            <a:ext cx="3748088" cy="2492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675" y="4540250"/>
            <a:ext cx="5211763" cy="1598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未命名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6272" r="12878"/>
          <a:stretch/>
        </p:blipFill>
        <p:spPr>
          <a:xfrm>
            <a:off x="3889506" y="3619499"/>
            <a:ext cx="1355369" cy="1389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3011" name="标题 1"/>
          <p:cNvSpPr txBox="1">
            <a:spLocks/>
          </p:cNvSpPr>
          <p:nvPr/>
        </p:nvSpPr>
        <p:spPr bwMode="auto">
          <a:xfrm>
            <a:off x="869950" y="1428750"/>
            <a:ext cx="2452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动物的几种组织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016000" y="3732213"/>
            <a:ext cx="1614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上皮组织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 rot="-8199012">
            <a:off x="3209925" y="3546475"/>
            <a:ext cx="690563" cy="241300"/>
          </a:xfrm>
          <a:prstGeom prst="rightArrow">
            <a:avLst>
              <a:gd name="adj1" fmla="val 50000"/>
              <a:gd name="adj2" fmla="val 1249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6364288" y="3667125"/>
            <a:ext cx="148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神经组织</a:t>
            </a: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 rot="-2357238">
            <a:off x="5075238" y="3502025"/>
            <a:ext cx="771525" cy="234950"/>
          </a:xfrm>
          <a:prstGeom prst="rightArrow">
            <a:avLst>
              <a:gd name="adj1" fmla="val 50000"/>
              <a:gd name="adj2" fmla="val 1214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1065213" y="5935663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肌肉组织</a:t>
            </a: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 rot="8545923">
            <a:off x="3222625" y="4818063"/>
            <a:ext cx="714375" cy="250825"/>
          </a:xfrm>
          <a:prstGeom prst="rightArrow">
            <a:avLst>
              <a:gd name="adj1" fmla="val 50000"/>
              <a:gd name="adj2" fmla="val 1331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auto">
          <a:xfrm>
            <a:off x="6464300" y="5938838"/>
            <a:ext cx="1506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结缔组织</a:t>
            </a:r>
          </a:p>
        </p:txBody>
      </p:sp>
      <p:sp>
        <p:nvSpPr>
          <p:cNvPr id="36" name="AutoShape 24"/>
          <p:cNvSpPr>
            <a:spLocks noChangeArrowheads="1"/>
          </p:cNvSpPr>
          <p:nvPr/>
        </p:nvSpPr>
        <p:spPr bwMode="auto">
          <a:xfrm rot="2089055">
            <a:off x="5251450" y="4811713"/>
            <a:ext cx="679450" cy="233362"/>
          </a:xfrm>
          <a:prstGeom prst="rightArrow">
            <a:avLst>
              <a:gd name="adj1" fmla="val 50000"/>
              <a:gd name="adj2" fmla="val 1260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206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86436" y="4316250"/>
            <a:ext cx="2636494" cy="1619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95737" y="4314032"/>
            <a:ext cx="2621251" cy="16722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82369" y="2013091"/>
            <a:ext cx="2634620" cy="1719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/>
            </a:extLst>
          </a:blip>
          <a:srcRect r="14654"/>
          <a:stretch/>
        </p:blipFill>
        <p:spPr bwMode="auto">
          <a:xfrm>
            <a:off x="670038" y="1976597"/>
            <a:ext cx="2652891" cy="1792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 animBg="1"/>
      <p:bldP spid="28" grpId="0"/>
      <p:bldP spid="26" grpId="0" animBg="1"/>
      <p:bldP spid="33" grpId="0"/>
      <p:bldP spid="31" grpId="0" animBg="1"/>
      <p:bldP spid="38" grpId="0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 txBox="1">
            <a:spLocks/>
          </p:cNvSpPr>
          <p:nvPr/>
        </p:nvSpPr>
        <p:spPr bwMode="auto">
          <a:xfrm>
            <a:off x="969963" y="1428750"/>
            <a:ext cx="1600200" cy="4619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上皮组织</a:t>
            </a:r>
          </a:p>
        </p:txBody>
      </p:sp>
      <p:pic>
        <p:nvPicPr>
          <p:cNvPr id="13" name="Picture 6" descr="皮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2270125"/>
            <a:ext cx="2968625" cy="2647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5" descr="柱状上皮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196399" y="2333767"/>
            <a:ext cx="1061736" cy="28288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196138" y="5311775"/>
            <a:ext cx="155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小肠绒毛</a:t>
            </a:r>
          </a:p>
        </p:txBody>
      </p:sp>
      <p:pic>
        <p:nvPicPr>
          <p:cNvPr id="17" name="Picture 3" descr="立方上皮(复层扁平上皮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865683" y="4070917"/>
            <a:ext cx="2920663" cy="16939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438650" y="5892800"/>
            <a:ext cx="1484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口腔上皮</a:t>
            </a:r>
          </a:p>
        </p:txBody>
      </p:sp>
      <p:pic>
        <p:nvPicPr>
          <p:cNvPr id="25" name="Picture 7" descr="上皮组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961815" y="1690987"/>
            <a:ext cx="2438400" cy="15571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819150" y="5661025"/>
            <a:ext cx="2751138" cy="461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作用：</a:t>
            </a:r>
            <a:r>
              <a:rPr lang="zh-CN" altLang="zh-CN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保护、分泌</a:t>
            </a: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165600" y="324802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皮肤的表皮层</a:t>
            </a: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1616075" y="49180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皮肤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6" grpId="0" animBg="1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 txBox="1">
            <a:spLocks/>
          </p:cNvSpPr>
          <p:nvPr/>
        </p:nvSpPr>
        <p:spPr bwMode="auto">
          <a:xfrm>
            <a:off x="725488" y="1406525"/>
            <a:ext cx="1592262" cy="4619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肌肉组织</a:t>
            </a:r>
          </a:p>
        </p:txBody>
      </p:sp>
      <p:pic>
        <p:nvPicPr>
          <p:cNvPr id="14" name="Picture 4" descr="平滑肌"/>
          <p:cNvPicPr>
            <a:picLocks noChangeAspect="1"/>
          </p:cNvPicPr>
          <p:nvPr/>
        </p:nvPicPr>
        <p:blipFill rotWithShape="1">
          <a:blip r:embed="rId2"/>
          <a:srcRect l="11495" b="13036"/>
          <a:stretch/>
        </p:blipFill>
        <p:spPr>
          <a:xfrm>
            <a:off x="4676775" y="1868488"/>
            <a:ext cx="3289300" cy="2052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8" descr="心肌镜下"/>
          <p:cNvPicPr>
            <a:picLocks noChangeAspect="1"/>
          </p:cNvPicPr>
          <p:nvPr/>
        </p:nvPicPr>
        <p:blipFill rotWithShape="1">
          <a:blip r:embed="rId3"/>
          <a:srcRect l="8044" r="8202"/>
          <a:stretch/>
        </p:blipFill>
        <p:spPr>
          <a:xfrm>
            <a:off x="914400" y="4186238"/>
            <a:ext cx="2138363" cy="2300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9150" y="1901825"/>
            <a:ext cx="3094038" cy="198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4068763" y="5500688"/>
            <a:ext cx="2759075" cy="4619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作用：收缩、舒张</a:t>
            </a: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3854450" y="2459038"/>
            <a:ext cx="4302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骨骼肌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11500" y="5043488"/>
            <a:ext cx="5191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心肌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7867650" y="2354263"/>
            <a:ext cx="5826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平滑肌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5663" y="4284663"/>
            <a:ext cx="13604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3763" y="5111750"/>
            <a:ext cx="52720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植物体的生长现象与哪些方面有关？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生物体的所有细胞都相似吗？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619125" y="1431925"/>
            <a:ext cx="7842250" cy="2738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4580" name="矩形 37"/>
          <p:cNvSpPr>
            <a:spLocks noChangeArrowheads="1"/>
          </p:cNvSpPr>
          <p:nvPr/>
        </p:nvSpPr>
        <p:spPr bwMode="auto">
          <a:xfrm>
            <a:off x="3295650" y="4425950"/>
            <a:ext cx="2054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幼苗由小长大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 txBox="1">
            <a:spLocks/>
          </p:cNvSpPr>
          <p:nvPr/>
        </p:nvSpPr>
        <p:spPr bwMode="auto">
          <a:xfrm>
            <a:off x="723900" y="1314450"/>
            <a:ext cx="1471613" cy="4619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神经组织</a:t>
            </a:r>
          </a:p>
        </p:txBody>
      </p:sp>
      <p:pic>
        <p:nvPicPr>
          <p:cNvPr id="1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0" y="1546225"/>
            <a:ext cx="2938463" cy="2205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/>
          <a:srcRect r="7306"/>
          <a:stretch/>
        </p:blipFill>
        <p:spPr bwMode="auto">
          <a:xfrm>
            <a:off x="6318250" y="1546225"/>
            <a:ext cx="2511425" cy="2205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6318250" y="4494213"/>
            <a:ext cx="2033588" cy="17541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作用：受到刺激后能产生兴奋并传导兴奋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/>
          <a:srcRect l="4186" t="2083" r="27815" b="3698"/>
          <a:stretch/>
        </p:blipFill>
        <p:spPr bwMode="auto">
          <a:xfrm>
            <a:off x="669925" y="1909763"/>
            <a:ext cx="2349500" cy="434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000" y="4284663"/>
            <a:ext cx="2938463" cy="1998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7" name="标题 1"/>
          <p:cNvSpPr txBox="1">
            <a:spLocks/>
          </p:cNvSpPr>
          <p:nvPr/>
        </p:nvSpPr>
        <p:spPr bwMode="auto">
          <a:xfrm>
            <a:off x="4051300" y="3822700"/>
            <a:ext cx="1185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神经元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596900" y="1287463"/>
            <a:ext cx="1504950" cy="46196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结缔组织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4" descr="骨组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25" y="3514725"/>
            <a:ext cx="1938338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1824038"/>
            <a:ext cx="2865437" cy="226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800" y="1217613"/>
            <a:ext cx="2663825" cy="173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963" y="4616450"/>
            <a:ext cx="2865437" cy="173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5878513" y="4884738"/>
            <a:ext cx="2951162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作用：支持、连接、</a:t>
            </a:r>
            <a:endParaRPr lang="en-US" altLang="zh-CN" sz="24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保护、营养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1217613"/>
            <a:ext cx="2389187" cy="173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446213" y="4086225"/>
            <a:ext cx="9032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血液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4079875" y="3024188"/>
            <a:ext cx="1239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骨组织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6742113" y="3024188"/>
            <a:ext cx="1504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脂肪组织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8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cell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3313" y="2592388"/>
            <a:ext cx="1487487" cy="1036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5" name="Picture 11" descr="cell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1988" y="2592388"/>
            <a:ext cx="1660525" cy="1163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6" name="Picture 12" descr="cell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7975" y="2582863"/>
            <a:ext cx="1747838" cy="1222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7" name="Picture 13" descr="cell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7975" y="4284663"/>
            <a:ext cx="1870075" cy="1296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8" name="Picture 14" descr="cell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60875" y="4400550"/>
            <a:ext cx="1684338" cy="1166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1936750" y="3157538"/>
            <a:ext cx="436563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>
            <a:off x="6221413" y="3219450"/>
            <a:ext cx="436562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035425" y="3219450"/>
            <a:ext cx="436563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7532688" y="3846513"/>
            <a:ext cx="0" cy="43815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9" name="Line 20"/>
          <p:cNvSpPr>
            <a:spLocks noChangeShapeType="1"/>
          </p:cNvSpPr>
          <p:nvPr/>
        </p:nvSpPr>
        <p:spPr bwMode="auto">
          <a:xfrm flipH="1">
            <a:off x="6132513" y="4984750"/>
            <a:ext cx="525462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" name="Line 21"/>
          <p:cNvSpPr>
            <a:spLocks noChangeShapeType="1"/>
          </p:cNvSpPr>
          <p:nvPr/>
        </p:nvSpPr>
        <p:spPr bwMode="auto">
          <a:xfrm flipH="1">
            <a:off x="3935413" y="4991100"/>
            <a:ext cx="525462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34" name="Picture 6" descr="YT20061204145156984N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1338" y="4133850"/>
            <a:ext cx="16383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9"/>
          <a:srcRect/>
          <a:stretch/>
        </p:blipFill>
        <p:spPr bwMode="auto">
          <a:xfrm>
            <a:off x="766763" y="2592388"/>
            <a:ext cx="1022350" cy="1036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93963" y="4284663"/>
            <a:ext cx="1347787" cy="1349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5" name="Line 21"/>
          <p:cNvSpPr>
            <a:spLocks noChangeShapeType="1"/>
          </p:cNvSpPr>
          <p:nvPr/>
        </p:nvSpPr>
        <p:spPr bwMode="auto">
          <a:xfrm flipH="1">
            <a:off x="1789113" y="5030788"/>
            <a:ext cx="523875" cy="0"/>
          </a:xfrm>
          <a:prstGeom prst="line">
            <a:avLst/>
          </a:prstGeom>
          <a:noFill/>
          <a:ln w="38100" cap="sq">
            <a:solidFill>
              <a:srgbClr val="00B050"/>
            </a:solidFill>
            <a:miter lim="800000"/>
            <a:headEnd type="none" w="sm" len="sm"/>
            <a:tailEnd type="triangle" w="sm" len="sm"/>
          </a:ln>
          <a:extLst>
            <a:ext uri="{909E8E84-426E-40DD-AFC4-6F175D3DCCD1}"/>
          </a:extLst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20700" y="1543050"/>
            <a:ext cx="7005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细胞的分裂与分化是生物体生长发育和繁殖的基础。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35"/>
          <p:cNvSpPr>
            <a:spLocks noChangeArrowheads="1"/>
          </p:cNvSpPr>
          <p:nvPr/>
        </p:nvSpPr>
        <p:spPr bwMode="auto">
          <a:xfrm>
            <a:off x="328613" y="1312863"/>
            <a:ext cx="12779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癌细胞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55675" y="4675188"/>
            <a:ext cx="72802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癌细胞具有很强的分裂能力，会在各种因素的影响下失去控制，不断分裂而不分化，会很快形成癌组织，长成恶性肿瘤，危害生物体的健康。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/>
          <a:srcRect l="8455" b="6423"/>
          <a:stretch/>
        </p:blipFill>
        <p:spPr bwMode="auto">
          <a:xfrm>
            <a:off x="4633913" y="2046288"/>
            <a:ext cx="4029075" cy="2427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675" y="2046288"/>
            <a:ext cx="3943350" cy="2427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855663" y="1441450"/>
            <a:ext cx="69024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植物体的各种细胞在形态、结构和功能上有很大差异，与其相关的是（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细胞的分裂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细胞的分化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细胞的生长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细胞的增多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组织形成的过程大致表示为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细胞分裂→细胞生长→细胞分化→组织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细胞分化→细胞分裂→细胞生长→组织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细胞生长→细胞分化→细胞分裂→组织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细胞分裂→细胞分化→细胞生长→组织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924300" y="2133600"/>
            <a:ext cx="357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003800" y="3789363"/>
            <a:ext cx="41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pic>
        <p:nvPicPr>
          <p:cNvPr id="501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5775" y="5329238"/>
            <a:ext cx="776288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22530"/>
          <p:cNvSpPr txBox="1">
            <a:spLocks noChangeArrowheads="1"/>
          </p:cNvSpPr>
          <p:nvPr/>
        </p:nvSpPr>
        <p:spPr bwMode="auto">
          <a:xfrm>
            <a:off x="452438" y="1414463"/>
            <a:ext cx="84820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当你吃甘蔗时，首先你要把甘蔗茎坚韧的皮剥去；咀嚼甘蔗茎时会有很多的甜汁；那些咀嚼之后剩下的渣滓被吐掉。试从组织构成器官的角度，说一说甘蔗茎是由哪些组织组成的？</a:t>
            </a:r>
          </a:p>
        </p:txBody>
      </p:sp>
      <p:sp>
        <p:nvSpPr>
          <p:cNvPr id="13" name="文本框 22533"/>
          <p:cNvSpPr txBox="1">
            <a:spLocks noChangeArrowheads="1"/>
          </p:cNvSpPr>
          <p:nvPr/>
        </p:nvSpPr>
        <p:spPr bwMode="auto">
          <a:xfrm>
            <a:off x="452438" y="3190875"/>
            <a:ext cx="553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保护组织、营养组织、输导组织。</a:t>
            </a:r>
          </a:p>
        </p:txBody>
      </p:sp>
      <p:sp>
        <p:nvSpPr>
          <p:cNvPr id="51204" name="文本框 3"/>
          <p:cNvSpPr txBox="1">
            <a:spLocks noChangeArrowheads="1"/>
          </p:cNvSpPr>
          <p:nvPr/>
        </p:nvSpPr>
        <p:spPr bwMode="auto">
          <a:xfrm>
            <a:off x="452438" y="3673475"/>
            <a:ext cx="813752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  <a:sym typeface="+mn-ea"/>
              </a:rPr>
              <a:t>4.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+mn-ea"/>
              </a:rPr>
              <a:t>如果你的皮肤 不慎被划破，你会感到疼，会流血。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+mn-ea"/>
              </a:rPr>
              <a:t>这说明皮肤可能含有哪几种组织？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3554"/>
          <p:cNvSpPr txBox="1">
            <a:spLocks noChangeArrowheads="1"/>
          </p:cNvSpPr>
          <p:nvPr/>
        </p:nvSpPr>
        <p:spPr bwMode="auto">
          <a:xfrm>
            <a:off x="452438" y="4830763"/>
            <a:ext cx="80645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答：皮肤表面有保护作用，说明皮肤中有上皮组织，如果皮肤被划破，我们会感觉疼，说明皮肤中有神经组织，皮肤划破会流血，说明皮肤中含有结缔组织。</a:t>
            </a:r>
          </a:p>
        </p:txBody>
      </p:sp>
      <p:pic>
        <p:nvPicPr>
          <p:cNvPr id="512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4825" y="5378450"/>
            <a:ext cx="635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 Box 8"/>
          <p:cNvSpPr txBox="1">
            <a:spLocks noChangeArrowheads="1"/>
          </p:cNvSpPr>
          <p:nvPr/>
        </p:nvSpPr>
        <p:spPr bwMode="auto">
          <a:xfrm>
            <a:off x="1465263" y="1570038"/>
            <a:ext cx="39925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生物体生长发育和繁殖的基础</a:t>
            </a:r>
          </a:p>
        </p:txBody>
      </p:sp>
      <p:sp>
        <p:nvSpPr>
          <p:cNvPr id="120" name="Text Box 9"/>
          <p:cNvSpPr txBox="1">
            <a:spLocks noChangeArrowheads="1"/>
          </p:cNvSpPr>
          <p:nvPr/>
        </p:nvSpPr>
        <p:spPr bwMode="auto">
          <a:xfrm>
            <a:off x="4267200" y="3411538"/>
            <a:ext cx="1079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细胞的分化</a:t>
            </a:r>
          </a:p>
        </p:txBody>
      </p:sp>
      <p:sp>
        <p:nvSpPr>
          <p:cNvPr id="122" name="Text Box 11"/>
          <p:cNvSpPr txBox="1">
            <a:spLocks noChangeArrowheads="1"/>
          </p:cNvSpPr>
          <p:nvPr/>
        </p:nvSpPr>
        <p:spPr bwMode="auto">
          <a:xfrm>
            <a:off x="292100" y="3411538"/>
            <a:ext cx="1079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细胞数目增多</a:t>
            </a:r>
          </a:p>
        </p:txBody>
      </p:sp>
      <p:sp>
        <p:nvSpPr>
          <p:cNvPr id="123" name="Text Box 12"/>
          <p:cNvSpPr txBox="1">
            <a:spLocks noChangeArrowheads="1"/>
          </p:cNvSpPr>
          <p:nvPr/>
        </p:nvSpPr>
        <p:spPr bwMode="auto">
          <a:xfrm>
            <a:off x="1595438" y="3411538"/>
            <a:ext cx="1079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细胞的分裂</a:t>
            </a:r>
          </a:p>
        </p:txBody>
      </p:sp>
      <p:sp>
        <p:nvSpPr>
          <p:cNvPr id="124" name="Line 13"/>
          <p:cNvSpPr>
            <a:spLocks noChangeShapeType="1"/>
          </p:cNvSpPr>
          <p:nvPr/>
        </p:nvSpPr>
        <p:spPr bwMode="auto">
          <a:xfrm flipV="1">
            <a:off x="2173288" y="2068513"/>
            <a:ext cx="661987" cy="141605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Line 14"/>
          <p:cNvSpPr>
            <a:spLocks noChangeShapeType="1"/>
          </p:cNvSpPr>
          <p:nvPr/>
        </p:nvSpPr>
        <p:spPr bwMode="auto">
          <a:xfrm flipH="1" flipV="1">
            <a:off x="3678238" y="2001838"/>
            <a:ext cx="1071562" cy="1482725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5570538" y="3579813"/>
            <a:ext cx="536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组织</a:t>
            </a:r>
          </a:p>
        </p:txBody>
      </p:sp>
      <p:sp>
        <p:nvSpPr>
          <p:cNvPr id="130" name="Text Box 19"/>
          <p:cNvSpPr txBox="1">
            <a:spLocks noChangeArrowheads="1"/>
          </p:cNvSpPr>
          <p:nvPr/>
        </p:nvSpPr>
        <p:spPr bwMode="auto">
          <a:xfrm>
            <a:off x="6391275" y="2071688"/>
            <a:ext cx="7921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动物组织</a:t>
            </a:r>
          </a:p>
        </p:txBody>
      </p:sp>
      <p:sp>
        <p:nvSpPr>
          <p:cNvPr id="131" name="Text Box 20"/>
          <p:cNvSpPr txBox="1">
            <a:spLocks noChangeArrowheads="1"/>
          </p:cNvSpPr>
          <p:nvPr/>
        </p:nvSpPr>
        <p:spPr bwMode="auto">
          <a:xfrm>
            <a:off x="6391275" y="4445000"/>
            <a:ext cx="7921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植物</a:t>
            </a:r>
            <a:endParaRPr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组织</a:t>
            </a:r>
          </a:p>
        </p:txBody>
      </p:sp>
      <p:sp>
        <p:nvSpPr>
          <p:cNvPr id="133" name="Text Box 22"/>
          <p:cNvSpPr txBox="1">
            <a:spLocks noChangeArrowheads="1"/>
          </p:cNvSpPr>
          <p:nvPr/>
        </p:nvSpPr>
        <p:spPr bwMode="auto">
          <a:xfrm>
            <a:off x="4252913" y="4783138"/>
            <a:ext cx="1079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细胞的生长</a:t>
            </a:r>
          </a:p>
        </p:txBody>
      </p:sp>
      <p:sp>
        <p:nvSpPr>
          <p:cNvPr id="134" name="Line 23"/>
          <p:cNvSpPr>
            <a:spLocks noChangeShapeType="1"/>
          </p:cNvSpPr>
          <p:nvPr/>
        </p:nvSpPr>
        <p:spPr bwMode="auto">
          <a:xfrm flipH="1" flipV="1">
            <a:off x="2894013" y="5337175"/>
            <a:ext cx="1258887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" name="Line 24"/>
          <p:cNvSpPr>
            <a:spLocks noChangeShapeType="1"/>
          </p:cNvSpPr>
          <p:nvPr/>
        </p:nvSpPr>
        <p:spPr bwMode="auto">
          <a:xfrm flipH="1">
            <a:off x="2128838" y="4614863"/>
            <a:ext cx="1587" cy="504825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" name="Text Box 25"/>
          <p:cNvSpPr txBox="1">
            <a:spLocks noChangeArrowheads="1"/>
          </p:cNvSpPr>
          <p:nvPr/>
        </p:nvSpPr>
        <p:spPr bwMode="auto">
          <a:xfrm>
            <a:off x="747713" y="5122863"/>
            <a:ext cx="22320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生物体逐渐长大</a:t>
            </a:r>
          </a:p>
        </p:txBody>
      </p:sp>
      <p:sp>
        <p:nvSpPr>
          <p:cNvPr id="138" name="Text Box 27"/>
          <p:cNvSpPr txBox="1">
            <a:spLocks noChangeArrowheads="1"/>
          </p:cNvSpPr>
          <p:nvPr/>
        </p:nvSpPr>
        <p:spPr bwMode="auto">
          <a:xfrm>
            <a:off x="3698875" y="6057900"/>
            <a:ext cx="18716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细胞体积增大</a:t>
            </a: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7407275" y="4079875"/>
            <a:ext cx="13843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分生组织</a:t>
            </a:r>
            <a:endParaRPr kumimoji="1"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保护组织</a:t>
            </a: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营养组织</a:t>
            </a:r>
            <a:endParaRPr kumimoji="1"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输导组织</a:t>
            </a:r>
            <a:endParaRPr kumimoji="1" lang="en-US" altLang="zh-CN" sz="2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7407275" y="1563688"/>
            <a:ext cx="13843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上皮组织</a:t>
            </a:r>
            <a:endParaRPr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肌肉组织</a:t>
            </a:r>
            <a:endParaRPr kumimoji="1"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神经组织</a:t>
            </a:r>
            <a:endParaRPr kumimoji="1" lang="en-US" altLang="zh-CN" sz="22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>
                <a:latin typeface="微软雅黑" pitchFamily="34" charset="-122"/>
                <a:ea typeface="微软雅黑" pitchFamily="34" charset="-122"/>
              </a:rPr>
              <a:t>结缔组织</a:t>
            </a:r>
            <a:endParaRPr lang="zh-CN" altLang="en-US" sz="2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242" name="矩形 1"/>
          <p:cNvSpPr>
            <a:spLocks noChangeArrowheads="1"/>
          </p:cNvSpPr>
          <p:nvPr/>
        </p:nvSpPr>
        <p:spPr bwMode="auto">
          <a:xfrm>
            <a:off x="2898775" y="3157538"/>
            <a:ext cx="1143000" cy="161448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细胞</a:t>
            </a:r>
            <a:endParaRPr lang="en-US" altLang="zh-CN" sz="22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的分裂</a:t>
            </a:r>
          </a:p>
          <a:p>
            <a:pPr algn="ctr">
              <a:lnSpc>
                <a:spcPct val="150000"/>
              </a:lnSpc>
            </a:pPr>
            <a:r>
              <a:rPr lang="zh-CN" altLang="en-US" sz="22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与分化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6069013" y="2676525"/>
            <a:ext cx="293687" cy="2525713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左大括号 41"/>
          <p:cNvSpPr/>
          <p:nvPr/>
        </p:nvSpPr>
        <p:spPr>
          <a:xfrm>
            <a:off x="7183438" y="1873250"/>
            <a:ext cx="293687" cy="1538288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左大括号 42"/>
          <p:cNvSpPr/>
          <p:nvPr/>
        </p:nvSpPr>
        <p:spPr>
          <a:xfrm>
            <a:off x="7183438" y="4244975"/>
            <a:ext cx="293687" cy="1538288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燕尾形 44"/>
          <p:cNvSpPr/>
          <p:nvPr/>
        </p:nvSpPr>
        <p:spPr>
          <a:xfrm flipH="1">
            <a:off x="2641600" y="3811588"/>
            <a:ext cx="193675" cy="306387"/>
          </a:xfrm>
          <a:prstGeom prst="chevr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 flipH="1">
            <a:off x="1403350" y="3811588"/>
            <a:ext cx="192088" cy="306387"/>
          </a:xfrm>
          <a:prstGeom prst="chevr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4067175" y="3789363"/>
            <a:ext cx="180975" cy="306387"/>
          </a:xfrm>
          <a:prstGeom prst="chevr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5310188" y="3789363"/>
            <a:ext cx="180975" cy="306387"/>
          </a:xfrm>
          <a:prstGeom prst="chevr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 rot="5247636">
            <a:off x="4537076" y="5778500"/>
            <a:ext cx="188912" cy="306387"/>
          </a:xfrm>
          <a:prstGeom prst="chevr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2" grpId="0"/>
      <p:bldP spid="123" grpId="0"/>
      <p:bldP spid="124" grpId="0" animBg="1"/>
      <p:bldP spid="125" grpId="0" animBg="1"/>
      <p:bldP spid="127" grpId="0"/>
      <p:bldP spid="130" grpId="0"/>
      <p:bldP spid="131" grpId="0"/>
      <p:bldP spid="133" grpId="0"/>
      <p:bldP spid="134" grpId="0" animBg="1"/>
      <p:bldP spid="135" grpId="0" animBg="1"/>
      <p:bldP spid="136" grpId="0"/>
      <p:bldP spid="138" grpId="0"/>
      <p:bldP spid="34" grpId="0"/>
      <p:bldP spid="36" grpId="0"/>
      <p:bldP spid="3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矩形 1"/>
          <p:cNvSpPr>
            <a:spLocks noChangeArrowheads="1"/>
          </p:cNvSpPr>
          <p:nvPr/>
        </p:nvSpPr>
        <p:spPr bwMode="auto">
          <a:xfrm>
            <a:off x="857250" y="1431925"/>
            <a:ext cx="2954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植物细胞分裂和生长</a:t>
            </a:r>
          </a:p>
        </p:txBody>
      </p:sp>
      <p:pic>
        <p:nvPicPr>
          <p:cNvPr id="10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638" y="3663950"/>
            <a:ext cx="17049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3090863" y="858838"/>
            <a:ext cx="2898775" cy="5238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一、细胞的分裂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24475" y="5448300"/>
            <a:ext cx="3346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结果：细胞数目增加。</a:t>
            </a:r>
          </a:p>
        </p:txBody>
      </p:sp>
      <p:sp>
        <p:nvSpPr>
          <p:cNvPr id="14" name="文本框 9219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649288" y="1649413"/>
            <a:ext cx="2430462" cy="4603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植物细胞的分裂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36613" y="4603750"/>
            <a:ext cx="39735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细胞核一分为二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形成新的细胞膜与细胞壁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分裂为两个新细胞。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88" y="2451100"/>
            <a:ext cx="1006475" cy="1731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8150" y="2536825"/>
            <a:ext cx="1162050" cy="167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3375" y="2460625"/>
            <a:ext cx="1150938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1885950" y="3111500"/>
            <a:ext cx="792163" cy="360363"/>
          </a:xfrm>
          <a:prstGeom prst="notchedRightArrow">
            <a:avLst>
              <a:gd name="adj1" fmla="val 50000"/>
              <a:gd name="adj2" fmla="val 54956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Calibri" pitchFamily="34" charset="0"/>
            </a:endParaRPr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4278313" y="3194050"/>
            <a:ext cx="792162" cy="360363"/>
          </a:xfrm>
          <a:prstGeom prst="notchedRightArrow">
            <a:avLst>
              <a:gd name="adj1" fmla="val 50000"/>
              <a:gd name="adj2" fmla="val 54956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Calibri" pitchFamily="34" charset="0"/>
            </a:endParaRP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6727761" y="2684767"/>
            <a:ext cx="819150" cy="1230313"/>
            <a:chOff x="0" y="0"/>
            <a:chExt cx="516" cy="775"/>
          </a:xfrm>
          <a:solidFill>
            <a:srgbClr val="00B0F0"/>
          </a:solidFill>
        </p:grpSpPr>
        <p:sp>
          <p:nvSpPr>
            <p:cNvPr id="32" name="AutoShape 8"/>
            <p:cNvSpPr>
              <a:spLocks noChangeArrowheads="1"/>
            </p:cNvSpPr>
            <p:nvPr/>
          </p:nvSpPr>
          <p:spPr bwMode="auto">
            <a:xfrm rot="20076537">
              <a:off x="19" y="0"/>
              <a:ext cx="497" cy="173"/>
            </a:xfrm>
            <a:prstGeom prst="notchedRightArrow">
              <a:avLst>
                <a:gd name="adj1" fmla="val 50000"/>
                <a:gd name="adj2" fmla="val 71821"/>
              </a:avLst>
            </a:prstGeom>
            <a:grpFill/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+mn-lt"/>
                <a:ea typeface="+mn-ea"/>
              </a:endParaRPr>
            </a:p>
          </p:txBody>
        </p:sp>
        <p:sp>
          <p:nvSpPr>
            <p:cNvPr id="33" name="AutoShape 9"/>
            <p:cNvSpPr>
              <a:spLocks noChangeArrowheads="1"/>
            </p:cNvSpPr>
            <p:nvPr/>
          </p:nvSpPr>
          <p:spPr bwMode="auto">
            <a:xfrm rot="1568342">
              <a:off x="0" y="593"/>
              <a:ext cx="499" cy="182"/>
            </a:xfrm>
            <a:prstGeom prst="notchedRightArrow">
              <a:avLst>
                <a:gd name="adj1" fmla="val 50000"/>
                <a:gd name="adj2" fmla="val 68544"/>
              </a:avLst>
            </a:prstGeom>
            <a:grpFill/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+mn-lt"/>
                <a:ea typeface="+mn-ea"/>
              </a:endParaRPr>
            </a:p>
          </p:txBody>
        </p:sp>
      </p:grpSp>
      <p:grpSp>
        <p:nvGrpSpPr>
          <p:cNvPr id="34" name="Group 10"/>
          <p:cNvGrpSpPr>
            <a:grpSpLocks noChangeAspect="1"/>
          </p:cNvGrpSpPr>
          <p:nvPr/>
        </p:nvGrpSpPr>
        <p:grpSpPr bwMode="auto">
          <a:xfrm>
            <a:off x="7631113" y="2109788"/>
            <a:ext cx="844550" cy="2362200"/>
            <a:chOff x="0" y="0"/>
            <a:chExt cx="676" cy="1728"/>
          </a:xfrm>
        </p:grpSpPr>
        <p:pic>
          <p:nvPicPr>
            <p:cNvPr id="35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76" cy="7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pic>
          <p:nvPicPr>
            <p:cNvPr id="36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973"/>
              <a:ext cx="676" cy="75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6" grpId="0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1114835" y="1964011"/>
            <a:ext cx="7333127" cy="21391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28675" name="文本框 10247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003300" y="1393825"/>
            <a:ext cx="2422525" cy="4619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动物细胞的分裂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4425" y="4411663"/>
            <a:ext cx="6437313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细胞核一分为二，细胞膜从中央向内凹陷，将细胞质平分成两份，从而形成两个新细胞。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28738" y="5957888"/>
            <a:ext cx="32432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结果：细胞数目增加。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2538413" y="3033713"/>
            <a:ext cx="573087" cy="317500"/>
          </a:xfrm>
          <a:prstGeom prst="rightArrow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6" name="右箭头 15"/>
          <p:cNvSpPr/>
          <p:nvPr/>
        </p:nvSpPr>
        <p:spPr>
          <a:xfrm>
            <a:off x="4494213" y="3019425"/>
            <a:ext cx="573087" cy="317500"/>
          </a:xfrm>
          <a:prstGeom prst="rightArrow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7" name="右箭头 16"/>
          <p:cNvSpPr/>
          <p:nvPr/>
        </p:nvSpPr>
        <p:spPr>
          <a:xfrm>
            <a:off x="6569075" y="3019425"/>
            <a:ext cx="573088" cy="317500"/>
          </a:xfrm>
          <a:prstGeom prst="rightArrow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5"/>
          <p:cNvSpPr>
            <a:spLocks noChangeArrowheads="1"/>
          </p:cNvSpPr>
          <p:nvPr/>
        </p:nvSpPr>
        <p:spPr bwMode="auto">
          <a:xfrm>
            <a:off x="558800" y="3254375"/>
            <a:ext cx="7672388" cy="449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grpSp>
        <p:nvGrpSpPr>
          <p:cNvPr id="29699" name="组合 12"/>
          <p:cNvGrpSpPr>
            <a:grpSpLocks noChangeAspect="1"/>
          </p:cNvGrpSpPr>
          <p:nvPr/>
        </p:nvGrpSpPr>
        <p:grpSpPr bwMode="auto">
          <a:xfrm>
            <a:off x="1709738" y="1431925"/>
            <a:ext cx="6205537" cy="2670175"/>
            <a:chOff x="136" y="0"/>
            <a:chExt cx="3909" cy="168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rcRect l="1039" t="22546" r="531" b="42130"/>
            <a:stretch>
              <a:fillRect/>
            </a:stretch>
          </p:blipFill>
          <p:spPr>
            <a:xfrm>
              <a:off x="136" y="0"/>
              <a:ext cx="3909" cy="8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/>
            <a:stretch/>
          </p:blipFill>
          <p:spPr>
            <a:xfrm>
              <a:off x="136" y="902"/>
              <a:ext cx="3909" cy="7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6" name="文本框 12292"/>
          <p:cNvSpPr txBox="1">
            <a:spLocks noChangeArrowheads="1"/>
          </p:cNvSpPr>
          <p:nvPr/>
        </p:nvSpPr>
        <p:spPr bwMode="auto">
          <a:xfrm>
            <a:off x="485775" y="4514850"/>
            <a:ext cx="1408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相同点：</a:t>
            </a:r>
          </a:p>
        </p:txBody>
      </p:sp>
      <p:sp>
        <p:nvSpPr>
          <p:cNvPr id="17" name="文本框 12293"/>
          <p:cNvSpPr txBox="1">
            <a:spLocks noChangeArrowheads="1"/>
          </p:cNvSpPr>
          <p:nvPr/>
        </p:nvSpPr>
        <p:spPr bwMode="auto">
          <a:xfrm>
            <a:off x="1811338" y="4514850"/>
            <a:ext cx="5149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细胞核一分为二，细胞质分成两份。</a:t>
            </a:r>
          </a:p>
        </p:txBody>
      </p:sp>
      <p:sp>
        <p:nvSpPr>
          <p:cNvPr id="18" name="文本框 12294"/>
          <p:cNvSpPr txBox="1">
            <a:spLocks noChangeArrowheads="1"/>
          </p:cNvSpPr>
          <p:nvPr/>
        </p:nvSpPr>
        <p:spPr bwMode="auto">
          <a:xfrm>
            <a:off x="463550" y="5405438"/>
            <a:ext cx="1347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不同点：</a:t>
            </a:r>
          </a:p>
        </p:txBody>
      </p:sp>
      <p:sp>
        <p:nvSpPr>
          <p:cNvPr id="25" name="文本框 12295"/>
          <p:cNvSpPr txBox="1">
            <a:spLocks noChangeArrowheads="1"/>
          </p:cNvSpPr>
          <p:nvPr/>
        </p:nvSpPr>
        <p:spPr bwMode="auto">
          <a:xfrm>
            <a:off x="1811338" y="5067300"/>
            <a:ext cx="6916737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植物：在两个核的中央形成新的细胞壁和细胞膜。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动物：在两个核中央向内凹陷形成新的细胞膜。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2"/>
          <p:cNvSpPr txBox="1">
            <a:spLocks noChangeArrowheads="1"/>
          </p:cNvSpPr>
          <p:nvPr/>
        </p:nvSpPr>
        <p:spPr bwMode="auto">
          <a:xfrm>
            <a:off x="550863" y="1431925"/>
            <a:ext cx="6532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细胞不断的分裂遗传物质是否减少了？为什么？</a:t>
            </a: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4976813" y="2598738"/>
            <a:ext cx="37036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不减少，在细胞分裂过程中，细胞核内的遗传物质先经过复制，然后平均分配到两个新细胞中，使新细胞内的遗传物质与亲代细胞保持一致。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/>
          <a:srcRect b="3699"/>
          <a:stretch/>
        </p:blipFill>
        <p:spPr bwMode="auto">
          <a:xfrm>
            <a:off x="550863" y="2232025"/>
            <a:ext cx="4308475" cy="414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288" y="2319338"/>
            <a:ext cx="1658937" cy="1223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4" name="Picture 4" descr="3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3325" y="2428875"/>
            <a:ext cx="1566863" cy="1154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6754813" y="1893888"/>
            <a:ext cx="1295400" cy="2171700"/>
            <a:chOff x="4464" y="768"/>
            <a:chExt cx="816" cy="1776"/>
          </a:xfrm>
        </p:grpSpPr>
        <p:pic>
          <p:nvPicPr>
            <p:cNvPr id="28" name="Picture 6" descr="48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64" y="768"/>
              <a:ext cx="816" cy="81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/>
            </a:extLst>
          </p:spPr>
        </p:pic>
        <p:pic>
          <p:nvPicPr>
            <p:cNvPr id="29" name="Picture 7" descr="48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64" y="1727"/>
              <a:ext cx="816" cy="81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/>
            </a:extLst>
          </p:spPr>
        </p:pic>
      </p:grp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2371725" y="2825750"/>
            <a:ext cx="1295400" cy="360363"/>
          </a:xfrm>
          <a:prstGeom prst="notchedRightArrow">
            <a:avLst>
              <a:gd name="adj1" fmla="val 50000"/>
              <a:gd name="adj2" fmla="val 89868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7" name="Group 9"/>
          <p:cNvGrpSpPr>
            <a:grpSpLocks/>
          </p:cNvGrpSpPr>
          <p:nvPr/>
        </p:nvGrpSpPr>
        <p:grpSpPr bwMode="auto">
          <a:xfrm>
            <a:off x="5329394" y="2472530"/>
            <a:ext cx="1236127" cy="1033094"/>
            <a:chOff x="4213" y="1657"/>
            <a:chExt cx="508" cy="609"/>
          </a:xfrm>
          <a:solidFill>
            <a:srgbClr val="00B0F0"/>
          </a:solidFill>
        </p:grpSpPr>
        <p:sp>
          <p:nvSpPr>
            <p:cNvPr id="26" name="AutoShape 10"/>
            <p:cNvSpPr>
              <a:spLocks noChangeArrowheads="1"/>
            </p:cNvSpPr>
            <p:nvPr/>
          </p:nvSpPr>
          <p:spPr bwMode="auto">
            <a:xfrm rot="20936650">
              <a:off x="4224" y="1657"/>
              <a:ext cx="497" cy="173"/>
            </a:xfrm>
            <a:prstGeom prst="notchedRightArrow">
              <a:avLst>
                <a:gd name="adj1" fmla="val 50000"/>
                <a:gd name="adj2" fmla="val 71821"/>
              </a:avLst>
            </a:prstGeom>
            <a:grpFill/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AutoShape 11"/>
            <p:cNvSpPr>
              <a:spLocks noChangeArrowheads="1"/>
            </p:cNvSpPr>
            <p:nvPr/>
          </p:nvSpPr>
          <p:spPr bwMode="auto">
            <a:xfrm rot="838027">
              <a:off x="4213" y="2084"/>
              <a:ext cx="499" cy="182"/>
            </a:xfrm>
            <a:prstGeom prst="notchedRightArrow">
              <a:avLst>
                <a:gd name="adj1" fmla="val 50000"/>
                <a:gd name="adj2" fmla="val 68544"/>
              </a:avLst>
            </a:prstGeom>
            <a:grpFill/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751" name="Text Box 12"/>
          <p:cNvSpPr txBox="1">
            <a:spLocks noChangeArrowheads="1"/>
          </p:cNvSpPr>
          <p:nvPr/>
        </p:nvSpPr>
        <p:spPr bwMode="auto">
          <a:xfrm>
            <a:off x="550863" y="1431925"/>
            <a:ext cx="2032000" cy="461963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染色体的变化</a:t>
            </a: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1228725" y="4743450"/>
            <a:ext cx="5738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结果：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两个新细胞的染色体形态和数目相同；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新细胞与原细胞的染色体形态和数目相同。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78150" y="3906838"/>
            <a:ext cx="2647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染色体的复制加倍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59500" y="4137025"/>
            <a:ext cx="2486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染色体平均分配到两个新细胞里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2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0"/>
          <p:cNvSpPr>
            <a:spLocks noChangeArrowheads="1"/>
          </p:cNvSpPr>
          <p:nvPr/>
        </p:nvSpPr>
        <p:spPr bwMode="auto">
          <a:xfrm>
            <a:off x="900113" y="1403350"/>
            <a:ext cx="1724025" cy="4619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细胞的生长</a:t>
            </a:r>
          </a:p>
        </p:txBody>
      </p:sp>
      <p:pic>
        <p:nvPicPr>
          <p:cNvPr id="13" name="Picture 5" descr="t0186f7885696112cf2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1114425" y="1987550"/>
            <a:ext cx="647700" cy="71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77863" y="3381375"/>
            <a:ext cx="78978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新细胞比较小，不断的从周围环境中吸收营养物质并且变成自身的组成物质。体积由小变大；植物细胞液泡由多变少并合并成一个大液泡；细胞核被挤向细胞壁的一侧。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7863" y="5295900"/>
            <a:ext cx="32353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结果：细胞体积增大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2622550" y="1847850"/>
            <a:ext cx="798513" cy="114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4662488" y="1749425"/>
            <a:ext cx="903287" cy="1246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/>
          <a:srcRect/>
          <a:stretch/>
        </p:blipFill>
        <p:spPr bwMode="auto">
          <a:xfrm>
            <a:off x="6588125" y="1120775"/>
            <a:ext cx="1139825" cy="226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1993900" y="2133600"/>
            <a:ext cx="336550" cy="265113"/>
          </a:xfrm>
          <a:prstGeom prst="notchedRightArrow">
            <a:avLst>
              <a:gd name="adj1" fmla="val 50000"/>
              <a:gd name="adj2" fmla="val 55051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Calibri" pitchFamily="34" charset="0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3959225" y="2133600"/>
            <a:ext cx="336550" cy="265113"/>
          </a:xfrm>
          <a:prstGeom prst="notchedRightArrow">
            <a:avLst>
              <a:gd name="adj1" fmla="val 50000"/>
              <a:gd name="adj2" fmla="val 55051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Calibri" pitchFamily="34" charset="0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5919788" y="2065338"/>
            <a:ext cx="336550" cy="265112"/>
          </a:xfrm>
          <a:prstGeom prst="notchedRightArrow">
            <a:avLst>
              <a:gd name="adj1" fmla="val 50000"/>
              <a:gd name="adj2" fmla="val 55051"/>
            </a:avLst>
          </a:prstGeom>
          <a:solidFill>
            <a:srgbClr val="00B0F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Calibri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7863" y="5916613"/>
            <a:ext cx="5991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分裂使细胞数目增多，生长使细胞体积增大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18" grpId="0" animBg="1"/>
      <p:bldP spid="25" grpId="0" animBg="1"/>
      <p:bldP spid="26" grpId="0" animBg="1"/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1266</Words>
  <Paragraphs>128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Calibri</vt:lpstr>
      <vt:lpstr>宋体</vt:lpstr>
      <vt:lpstr>Arial</vt:lpstr>
      <vt:lpstr>Calibri Light</vt:lpstr>
      <vt:lpstr>微软雅黑</vt:lpstr>
      <vt:lpstr>+mn-ea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2017-03-01T06:40:00Z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