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7" r:id="rId3"/>
    <p:sldId id="696" r:id="rId4"/>
    <p:sldId id="289" r:id="rId5"/>
    <p:sldId id="320" r:id="rId6"/>
    <p:sldId id="321" r:id="rId7"/>
    <p:sldId id="322" r:id="rId8"/>
    <p:sldId id="293" r:id="rId9"/>
    <p:sldId id="697" r:id="rId10"/>
    <p:sldId id="699" r:id="rId11"/>
    <p:sldId id="700" r:id="rId12"/>
    <p:sldId id="701" r:id="rId13"/>
    <p:sldId id="702" r:id="rId14"/>
    <p:sldId id="703" r:id="rId15"/>
    <p:sldId id="710" r:id="rId16"/>
    <p:sldId id="698" r:id="rId17"/>
    <p:sldId id="704" r:id="rId18"/>
    <p:sldId id="705" r:id="rId19"/>
    <p:sldId id="706" r:id="rId20"/>
    <p:sldId id="707" r:id="rId21"/>
    <p:sldId id="708" r:id="rId22"/>
    <p:sldId id="325" r:id="rId23"/>
    <p:sldId id="326" r:id="rId24"/>
    <p:sldId id="327" r:id="rId25"/>
    <p:sldId id="328" r:id="rId26"/>
    <p:sldId id="329" r:id="rId27"/>
    <p:sldId id="709" r:id="rId28"/>
    <p:sldId id="330" r:id="rId29"/>
    <p:sldId id="261" r:id="rId3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306"/>
      </p:cViewPr>
      <p:guideLst>
        <p:guide orient="horz" pos="361"/>
        <p:guide pos="29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880" y="388337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741828" y="1576089"/>
            <a:ext cx="3868340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1136" y="3878369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741136" y="1576089"/>
            <a:ext cx="3887391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16" name="KSO_FD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7" name="KSO_FT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8" name="KSO_FN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2DEDB04F-6710-400B-969D-BE2566CB3B33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789552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/>
          <p:cNvSpPr/>
          <p:nvPr userDrawn="1"/>
        </p:nvSpPr>
        <p:spPr>
          <a:xfrm>
            <a:off x="0" y="4748724"/>
            <a:ext cx="9144000" cy="394776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350"/>
          </a:p>
        </p:txBody>
      </p:sp>
      <p:sp>
        <p:nvSpPr>
          <p:cNvPr id="9" name="椭圆 8"/>
          <p:cNvSpPr/>
          <p:nvPr userDrawn="1"/>
        </p:nvSpPr>
        <p:spPr>
          <a:xfrm>
            <a:off x="3490793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0" name="椭圆 9"/>
          <p:cNvSpPr/>
          <p:nvPr userDrawn="1"/>
        </p:nvSpPr>
        <p:spPr>
          <a:xfrm>
            <a:off x="3706619" y="4892112"/>
            <a:ext cx="107972" cy="10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1" name="椭圆 10"/>
          <p:cNvSpPr/>
          <p:nvPr userDrawn="1"/>
        </p:nvSpPr>
        <p:spPr>
          <a:xfrm>
            <a:off x="3922444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2" name="TextBox 28"/>
          <p:cNvSpPr txBox="1">
            <a:spLocks noChangeArrowheads="1"/>
          </p:cNvSpPr>
          <p:nvPr userDrawn="1"/>
        </p:nvSpPr>
        <p:spPr bwMode="auto">
          <a:xfrm>
            <a:off x="4246303" y="4796071"/>
            <a:ext cx="2701343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栖息地的概述</a:t>
            </a:r>
            <a:endParaRPr lang="zh-CN" altLang="en-US" sz="15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98653" y="465516"/>
            <a:ext cx="87466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144661" y="141480"/>
            <a:ext cx="672156" cy="50673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350" kern="1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LOGO</a:t>
            </a:r>
            <a:endParaRPr lang="zh-CN" altLang="en-US" sz="1350" kern="1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816817" y="181754"/>
            <a:ext cx="0" cy="1964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08825" y="164846"/>
            <a:ext cx="2237922" cy="27559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正文 </a:t>
            </a:r>
            <a:r>
              <a:rPr lang="en-US" altLang="zh-CN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第二章</a:t>
            </a:r>
            <a:endParaRPr lang="zh-CN" altLang="en-US" sz="120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404537" y="512553"/>
            <a:ext cx="819962" cy="276999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fld id="{2EEF1883-7A0E-4F66-9932-E581691AD397}" type="slidenum"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200" dirty="0">
                <a:solidFill>
                  <a:schemeClr val="bg1"/>
                </a:solidFill>
              </a:rPr>
              <a:t>  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../media/image1.png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C:\Users\wangcaixia\Desktop\2017.6.30新发模板\101智慧课堂 组合logo.png"/>
          <p:cNvPicPr>
            <a:picLocks noChangeAspect="1"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6123"/>
            <a:ext cx="145530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slide" Target="slide2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hyperlink" Target="&#12304;&#32032;&#26448;&#12305;2.4.1&#32454;&#32990;&#30340;&#20998;&#35010;&#19982;&#20998;&#21270;&#21160;&#30011;&#38598;&#21512;/&#12304;&#32032;&#26448;&#12305;&#32454;&#32990;&#30340;&#20998;&#35010;&#19982;&#20998;&#21270;&#21160;&#30011;&#38598;&#21512;/&#12304;&#32032;&#26448;&#12305;&#32454;&#32990;&#30340;&#20998;&#35010;&#36807;&#31243;.WMV" TargetMode="Externa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hyperlink" Target="&#12304;&#32032;&#26448;&#12305;2.4.1&#32454;&#32990;&#30340;&#20998;&#35010;&#19982;&#20998;&#21270;&#21160;&#30011;&#38598;&#21512;/&#12304;&#32032;&#26448;&#12305;&#32454;&#32990;&#30340;&#20998;&#35010;&#19982;&#20998;&#21270;&#21160;&#30011;&#38598;&#21512;/&#12304;&#32032;&#26448;&#12305;&#32454;&#32990;&#30340;&#20998;&#35010;&#36807;&#31243;.WMV" TargetMode="Externa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297305"/>
            <a:ext cx="7102475" cy="42799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1.2.2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细胞的分裂和分化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95"/>
          <p:cNvSpPr/>
          <p:nvPr/>
        </p:nvSpPr>
        <p:spPr>
          <a:xfrm>
            <a:off x="1562100" y="2413675"/>
            <a:ext cx="5754291" cy="391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500" b="1" i="1" baseline="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　</a:t>
            </a:r>
            <a:endParaRPr lang="zh-CN" altLang="en-US" sz="1500" b="1" i="1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171" name="文本框 11267"/>
          <p:cNvSpPr/>
          <p:nvPr/>
        </p:nvSpPr>
        <p:spPr>
          <a:xfrm>
            <a:off x="872490" y="2336165"/>
            <a:ext cx="748538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1、细胞核一分为二。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2、细胞壁和细胞膜。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3、是。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4、遗传物质先经过复制，然后平均分配到两个新细胞核中，植物细胞中央形成新的细胞膜和细胞壁（动物细胞的细胞膜向内凹陷），将细胞质平均分成两份，形成两个新细胞。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872331" y="746125"/>
            <a:ext cx="5346065" cy="15297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、分裂时细胞核有什么变化？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2、植物细胞分裂时，在两个细胞核中央</a:t>
            </a:r>
            <a:r>
              <a:rPr lang="zh-CN" altLang="en-US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形成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什么？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、分裂时细胞质分成</a:t>
            </a: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两份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吗？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4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、描述植物细胞、动物细胞的分裂过程。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9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95"/>
          <p:cNvSpPr/>
          <p:nvPr/>
        </p:nvSpPr>
        <p:spPr>
          <a:xfrm>
            <a:off x="1562100" y="2413675"/>
            <a:ext cx="5754291" cy="391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500" b="1" i="1" baseline="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　</a:t>
            </a:r>
            <a:endParaRPr lang="zh-CN" altLang="en-US" sz="1500" b="1" i="1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195" name="文本框 1"/>
          <p:cNvSpPr/>
          <p:nvPr/>
        </p:nvSpPr>
        <p:spPr>
          <a:xfrm>
            <a:off x="3221831" y="735806"/>
            <a:ext cx="2468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细胞分裂的基本过程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6" name="文本框 2"/>
          <p:cNvSpPr/>
          <p:nvPr/>
        </p:nvSpPr>
        <p:spPr>
          <a:xfrm>
            <a:off x="1360170" y="2089785"/>
            <a:ext cx="690499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第一步：细胞核一分为二；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ea typeface="微软雅黑" panose="020B0503020204020204" pitchFamily="34" charset="-122"/>
                <a:sym typeface="微软雅黑" panose="020B0503020204020204" pitchFamily="34" charset="-122"/>
              </a:rPr>
              <a:t>第二步：在两个细胞核中央形成新的细胞膜和细胞壁（动物不形成细胞壁），将细胞质一分为二。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3321"/>
          <p:cNvSpPr/>
          <p:nvPr/>
        </p:nvSpPr>
        <p:spPr>
          <a:xfrm>
            <a:off x="1220788" y="754380"/>
            <a:ext cx="1404938" cy="5405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>
                <a:gradFill rotWithShape="0">
                  <a:gsLst>
                    <a:gs pos="0">
                      <a:srgbClr val="FFE701">
                        <a:alpha val="100000"/>
                      </a:srgbClr>
                    </a:gs>
                    <a:gs pos="100000">
                      <a:srgbClr val="FE3E02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注意：</a:t>
            </a:r>
            <a:endParaRPr lang="zh-CN" altLang="en-US">
              <a:gradFill rotWithShape="0">
                <a:gsLst>
                  <a:gs pos="0">
                    <a:srgbClr val="FFE701">
                      <a:alpha val="100000"/>
                    </a:srgbClr>
                  </a:gs>
                  <a:gs pos="100000">
                    <a:srgbClr val="FE3E02">
                      <a:alpha val="100000"/>
                    </a:srgbClr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19" name="文本框 1"/>
          <p:cNvSpPr/>
          <p:nvPr/>
        </p:nvSpPr>
        <p:spPr>
          <a:xfrm>
            <a:off x="1115060" y="1600200"/>
            <a:ext cx="703072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（</a:t>
            </a:r>
            <a:r>
              <a:rPr lang="en-US" altLang="x-none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1</a:t>
            </a:r>
            <a:r>
              <a:rPr lang="zh-CN" altLang="en-US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）细胞分裂时细胞核一分为二，  细胞核中的遗传物质会不会减半？为什么？</a:t>
            </a:r>
            <a:endParaRPr lang="zh-CN" altLang="en-US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答：不会。因为遗传物质先复制后平均分配到两个细胞中。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文本框 6"/>
          <p:cNvSpPr/>
          <p:nvPr/>
        </p:nvSpPr>
        <p:spPr>
          <a:xfrm>
            <a:off x="1221105" y="3316605"/>
            <a:ext cx="71075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（</a:t>
            </a:r>
            <a:r>
              <a:rPr lang="en-US" altLang="x-none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2</a:t>
            </a:r>
            <a:r>
              <a:rPr lang="zh-CN" altLang="en-US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）分裂后的新细胞和原来细胞中的遗传物质相同吗？</a:t>
            </a:r>
            <a:endParaRPr lang="zh-CN" altLang="en-US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答：相同。</a:t>
            </a:r>
            <a:endParaRPr lang="zh-CN" altLang="en-US" dirty="0">
              <a:solidFill>
                <a:srgbClr val="FF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/>
          </p:cNvSpPr>
          <p:nvPr>
            <p:ph idx="4294967295"/>
          </p:nvPr>
        </p:nvSpPr>
        <p:spPr>
          <a:xfrm>
            <a:off x="1431290" y="1748790"/>
            <a:ext cx="6513195" cy="2483485"/>
          </a:xfrm>
        </p:spPr>
        <p:txBody>
          <a:bodyPr vert="horz" wrap="square" anchor="t"/>
          <a:lstStyle/>
          <a:p>
            <a:pPr>
              <a:lnSpc>
                <a:spcPct val="150000"/>
              </a:lnSpc>
              <a:buNone/>
            </a:pPr>
            <a:r>
              <a:rPr lang="en-US" altLang="x-none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、细胞分裂，使细胞数目增多；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x-none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、细胞生长，刚分裂的细胞体积小，随着细胞的生长，其体积逐渐增大。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总结：细胞数目增多，体积增大，生物体就不断地由小长大。</a:t>
            </a:r>
            <a:endParaRPr lang="zh-CN" altLang="en-US" sz="1800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3" name="Rectangle 2"/>
          <p:cNvSpPr>
            <a:spLocks noGrp="1" noRot="1"/>
          </p:cNvSpPr>
          <p:nvPr>
            <p:ph type="title"/>
          </p:nvPr>
        </p:nvSpPr>
        <p:spPr>
          <a:xfrm>
            <a:off x="1601391" y="411956"/>
            <a:ext cx="6172200" cy="857250"/>
          </a:xfrm>
        </p:spPr>
        <p:txBody>
          <a:bodyPr vert="horz" wrap="square" anchor="ctr"/>
          <a:lstStyle/>
          <a:p>
            <a:r>
              <a:rPr lang="zh-CN" altLang="en-US" sz="2000" dirty="0">
                <a:solidFill>
                  <a:schemeClr val="tx1"/>
                </a:solidFill>
                <a:ea typeface="微软雅黑" panose="020B0503020204020204" pitchFamily="34" charset="-122"/>
              </a:rPr>
              <a:t>生物体长大的原因</a:t>
            </a:r>
            <a:endParaRPr lang="zh-CN" altLang="en-US" sz="200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/>
      <p:bldP spid="102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4920615" y="2240915"/>
            <a:ext cx="292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探究二：细胞的分化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0" name="Picture 4" descr="7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885" y="317500"/>
            <a:ext cx="3221038" cy="450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95"/>
          <p:cNvSpPr/>
          <p:nvPr/>
        </p:nvSpPr>
        <p:spPr>
          <a:xfrm>
            <a:off x="1562100" y="2413675"/>
            <a:ext cx="5754291" cy="391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500" b="1" i="1" baseline="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　</a:t>
            </a:r>
            <a:endParaRPr lang="zh-CN" altLang="en-US" sz="1500" b="1" i="1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292" name="矩形 2"/>
          <p:cNvSpPr/>
          <p:nvPr/>
        </p:nvSpPr>
        <p:spPr>
          <a:xfrm>
            <a:off x="5503386" y="1287780"/>
            <a:ext cx="257175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9933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细胞分化</a:t>
            </a:r>
            <a:endParaRPr lang="zh-CN" altLang="en-US">
              <a:gradFill rotWithShape="0">
                <a:gsLst>
                  <a:gs pos="0">
                    <a:srgbClr val="FFFF00">
                      <a:alpha val="100000"/>
                    </a:srgbClr>
                  </a:gs>
                  <a:gs pos="100000">
                    <a:srgbClr val="FF9933">
                      <a:alpha val="100000"/>
                    </a:srgbClr>
                  </a:gs>
                </a:gsLst>
                <a:path path="rect">
                  <a:fillToRect l="50000" t="50000" r="50000" b="50000"/>
                </a:path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93" name="组合 19460"/>
          <p:cNvGrpSpPr/>
          <p:nvPr/>
        </p:nvGrpSpPr>
        <p:grpSpPr>
          <a:xfrm>
            <a:off x="6537722" y="2003822"/>
            <a:ext cx="619125" cy="1371600"/>
            <a:chOff x="0" y="0"/>
            <a:chExt cx="520" cy="1152"/>
          </a:xfrm>
        </p:grpSpPr>
        <p:sp>
          <p:nvSpPr>
            <p:cNvPr id="12294" name="直接连接符 19461"/>
            <p:cNvSpPr/>
            <p:nvPr/>
          </p:nvSpPr>
          <p:spPr>
            <a:xfrm>
              <a:off x="519" y="0"/>
              <a:ext cx="1" cy="1152"/>
            </a:xfrm>
            <a:prstGeom prst="line">
              <a:avLst/>
            </a:prstGeom>
            <a:ln w="73025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2295" name="文本框 19462"/>
            <p:cNvSpPr/>
            <p:nvPr/>
          </p:nvSpPr>
          <p:spPr>
            <a:xfrm>
              <a:off x="0" y="144"/>
              <a:ext cx="423" cy="5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ClrTx/>
              </a:pPr>
              <a:r>
                <a:rPr lang="zh-CN" altLang="en-US" dirty="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结果</a:t>
              </a:r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296" name="矩形 19463"/>
          <p:cNvSpPr/>
          <p:nvPr/>
        </p:nvSpPr>
        <p:spPr>
          <a:xfrm>
            <a:off x="6516291" y="3544491"/>
            <a:ext cx="1200150" cy="5941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1800">
                <a:gradFill rotWithShape="0">
                  <a:gsLst>
                    <a:gs pos="0">
                      <a:srgbClr val="FFFF00">
                        <a:alpha val="100000"/>
                      </a:srgbClr>
                    </a:gs>
                    <a:gs pos="100000">
                      <a:srgbClr val="FF9933">
                        <a:alpha val="100000"/>
                      </a:srgbClr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组织</a:t>
            </a:r>
            <a:endParaRPr lang="zh-CN" altLang="en-US" sz="1800">
              <a:gradFill rotWithShape="0">
                <a:gsLst>
                  <a:gs pos="0">
                    <a:srgbClr val="FFFF00">
                      <a:alpha val="100000"/>
                    </a:srgbClr>
                  </a:gs>
                  <a:gs pos="100000">
                    <a:srgbClr val="FF9933">
                      <a:alpha val="100000"/>
                    </a:srgbClr>
                  </a:gs>
                </a:gsLst>
                <a:path path="rect">
                  <a:fillToRect l="50000" t="50000" r="50000" b="50000"/>
                </a:path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7" name="文本框 12296"/>
          <p:cNvSpPr txBox="1"/>
          <p:nvPr/>
        </p:nvSpPr>
        <p:spPr>
          <a:xfrm>
            <a:off x="814070" y="1438275"/>
            <a:ext cx="426339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aseline="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在正常情况下，经过细胞分裂产生的新细胞，在遗传物质的作用下其形态、结构、功能随着细胞的生长出现了差异，这就是细胞的分化。</a:t>
            </a:r>
            <a:endParaRPr lang="zh-CN" altLang="en-US" baseline="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baseline="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由形态、功能相似，结构相同的细胞构成的</a:t>
            </a: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细胞群，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叫做</a:t>
            </a: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组织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/>
          </p:cNvSpPr>
          <p:nvPr>
            <p:ph type="title"/>
          </p:nvPr>
        </p:nvSpPr>
        <p:spPr>
          <a:xfrm>
            <a:off x="1485900" y="437119"/>
            <a:ext cx="6172200" cy="939403"/>
          </a:xfrm>
        </p:spPr>
        <p:txBody>
          <a:bodyPr vert="horz" wrap="square" anchor="ctr"/>
          <a:lstStyle/>
          <a:p>
            <a:r>
              <a:rPr lang="zh-CN" altLang="en-US" sz="2000" dirty="0">
                <a:solidFill>
                  <a:schemeClr val="tx1"/>
                </a:solidFill>
                <a:ea typeface="微软雅黑" panose="020B0503020204020204" pitchFamily="34" charset="-122"/>
              </a:rPr>
              <a:t>细胞分化的结果</a:t>
            </a:r>
            <a:endParaRPr lang="zh-CN" altLang="en-US" sz="200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1155700" y="1951355"/>
            <a:ext cx="68326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细胞分化形成了不同的细胞群（组织）</a:t>
            </a:r>
            <a:endParaRPr lang="zh-CN" altLang="en-US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、细胞分裂，但体积不一定变大。刚分裂完成后细胞体积很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、细胞分化必须建立在细胞分裂的基础上。</a:t>
            </a:r>
            <a:endParaRPr lang="zh-CN" altLang="en-US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分化必然伴随着分裂</a:t>
            </a:r>
            <a:r>
              <a:rPr lang="zh-CN" altLang="en-US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，但分裂的细胞不一定分化。</a:t>
            </a:r>
            <a:endParaRPr lang="zh-CN" altLang="en-US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、细胞在分裂、生长、分化过程中，遗传物质并未发生改变。</a:t>
            </a:r>
            <a:endParaRPr lang="zh-CN" altLang="en-US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43317" y="184691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4"/>
          <p:cNvGrpSpPr/>
          <p:nvPr/>
        </p:nvGrpSpPr>
        <p:grpSpPr>
          <a:xfrm>
            <a:off x="1828800" y="628650"/>
            <a:ext cx="2343150" cy="1796653"/>
            <a:chOff x="0" y="0"/>
            <a:chExt cx="1968" cy="1509"/>
          </a:xfrm>
        </p:grpSpPr>
        <p:grpSp>
          <p:nvGrpSpPr>
            <p:cNvPr id="14339" name="Group 10"/>
            <p:cNvGrpSpPr/>
            <p:nvPr/>
          </p:nvGrpSpPr>
          <p:grpSpPr>
            <a:xfrm>
              <a:off x="0" y="0"/>
              <a:ext cx="1323" cy="1509"/>
              <a:chOff x="0" y="0"/>
              <a:chExt cx="1323" cy="1509"/>
            </a:xfrm>
          </p:grpSpPr>
          <p:pic>
            <p:nvPicPr>
              <p:cNvPr id="14340" name="Picture 4" descr="营养组织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0" y="0"/>
                <a:ext cx="1130" cy="1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341" name="Text Box 9"/>
              <p:cNvSpPr/>
              <p:nvPr/>
            </p:nvSpPr>
            <p:spPr>
              <a:xfrm>
                <a:off x="144" y="1200"/>
                <a:ext cx="1179" cy="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latin typeface="Times New Roman" panose="02020603050405020304" pitchFamily="2" charset="0"/>
                    <a:ea typeface="微软雅黑" panose="020B0503020204020204" pitchFamily="34" charset="-122"/>
                    <a:sym typeface="Times New Roman" panose="02020603050405020304" pitchFamily="2" charset="0"/>
                  </a:rPr>
                  <a:t>营养组织</a:t>
                </a:r>
                <a:endParaRPr lang="zh-CN" altLang="en-US" dirty="0">
                  <a:latin typeface="Times New Roman" panose="02020603050405020304" pitchFamily="2" charset="0"/>
                  <a:ea typeface="微软雅黑" panose="020B0503020204020204" pitchFamily="34" charset="-122"/>
                  <a:sym typeface="Times New Roman" panose="02020603050405020304" pitchFamily="2" charset="0"/>
                </a:endParaRPr>
              </a:p>
            </p:txBody>
          </p:sp>
        </p:grpSp>
        <p:sp>
          <p:nvSpPr>
            <p:cNvPr id="14342" name="AutoShape 17"/>
            <p:cNvSpPr/>
            <p:nvPr/>
          </p:nvSpPr>
          <p:spPr>
            <a:xfrm rot="12963519">
              <a:off x="912" y="765"/>
              <a:ext cx="1056" cy="144"/>
            </a:xfrm>
            <a:prstGeom prst="rightArrow">
              <a:avLst>
                <a:gd name="adj1" fmla="val 50000"/>
                <a:gd name="adj2" fmla="val 183299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sz="135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343" name="Group 25"/>
          <p:cNvGrpSpPr/>
          <p:nvPr/>
        </p:nvGrpSpPr>
        <p:grpSpPr>
          <a:xfrm>
            <a:off x="4914900" y="717947"/>
            <a:ext cx="2772966" cy="1593056"/>
            <a:chOff x="0" y="0"/>
            <a:chExt cx="2329" cy="1338"/>
          </a:xfrm>
        </p:grpSpPr>
        <p:grpSp>
          <p:nvGrpSpPr>
            <p:cNvPr id="14344" name="Group 12"/>
            <p:cNvGrpSpPr/>
            <p:nvPr/>
          </p:nvGrpSpPr>
          <p:grpSpPr>
            <a:xfrm>
              <a:off x="720" y="0"/>
              <a:ext cx="1609" cy="1338"/>
              <a:chOff x="0" y="0"/>
              <a:chExt cx="1609" cy="1338"/>
            </a:xfrm>
          </p:grpSpPr>
          <p:pic>
            <p:nvPicPr>
              <p:cNvPr id="14345" name="Picture 5" descr="保护组织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0" y="0"/>
                <a:ext cx="1334" cy="98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346" name="Text Box 11"/>
              <p:cNvSpPr/>
              <p:nvPr/>
            </p:nvSpPr>
            <p:spPr>
              <a:xfrm>
                <a:off x="144" y="1029"/>
                <a:ext cx="1465" cy="3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latin typeface="Times New Roman" panose="02020603050405020304" pitchFamily="2" charset="0"/>
                    <a:ea typeface="微软雅黑" panose="020B0503020204020204" pitchFamily="34" charset="-122"/>
                    <a:sym typeface="Times New Roman" panose="02020603050405020304" pitchFamily="2" charset="0"/>
                  </a:rPr>
                  <a:t>保护组织</a:t>
                </a:r>
                <a:endParaRPr lang="zh-CN" altLang="en-US" dirty="0">
                  <a:latin typeface="Times New Roman" panose="02020603050405020304" pitchFamily="2" charset="0"/>
                  <a:ea typeface="微软雅黑" panose="020B0503020204020204" pitchFamily="34" charset="-122"/>
                  <a:sym typeface="Times New Roman" panose="02020603050405020304" pitchFamily="2" charset="0"/>
                </a:endParaRPr>
              </a:p>
            </p:txBody>
          </p:sp>
        </p:grpSp>
        <p:sp>
          <p:nvSpPr>
            <p:cNvPr id="14347" name="AutoShape 20"/>
            <p:cNvSpPr/>
            <p:nvPr/>
          </p:nvSpPr>
          <p:spPr>
            <a:xfrm rot="19603442">
              <a:off x="0" y="714"/>
              <a:ext cx="1056" cy="144"/>
            </a:xfrm>
            <a:prstGeom prst="rightArrow">
              <a:avLst>
                <a:gd name="adj1" fmla="val 50000"/>
                <a:gd name="adj2" fmla="val 183299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sz="135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348" name="Group 26"/>
          <p:cNvGrpSpPr/>
          <p:nvPr/>
        </p:nvGrpSpPr>
        <p:grpSpPr>
          <a:xfrm>
            <a:off x="1600200" y="2800350"/>
            <a:ext cx="2462213" cy="1964643"/>
            <a:chOff x="0" y="0"/>
            <a:chExt cx="2068" cy="1772"/>
          </a:xfrm>
        </p:grpSpPr>
        <p:grpSp>
          <p:nvGrpSpPr>
            <p:cNvPr id="14349" name="Group 14"/>
            <p:cNvGrpSpPr/>
            <p:nvPr/>
          </p:nvGrpSpPr>
          <p:grpSpPr>
            <a:xfrm>
              <a:off x="0" y="0"/>
              <a:ext cx="1366" cy="1772"/>
              <a:chOff x="0" y="0"/>
              <a:chExt cx="1366" cy="1772"/>
            </a:xfrm>
          </p:grpSpPr>
          <p:pic>
            <p:nvPicPr>
              <p:cNvPr id="14350" name="Picture 7" descr="输导组织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92" y="0"/>
                <a:ext cx="768" cy="1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351" name="Text Box 13"/>
              <p:cNvSpPr/>
              <p:nvPr/>
            </p:nvSpPr>
            <p:spPr>
              <a:xfrm>
                <a:off x="0" y="1440"/>
                <a:ext cx="1366" cy="3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latin typeface="Times New Roman" panose="02020603050405020304" pitchFamily="2" charset="0"/>
                    <a:ea typeface="微软雅黑" panose="020B0503020204020204" pitchFamily="34" charset="-122"/>
                    <a:sym typeface="Times New Roman" panose="02020603050405020304" pitchFamily="2" charset="0"/>
                  </a:rPr>
                  <a:t>输导组织</a:t>
                </a:r>
                <a:endParaRPr lang="zh-CN" altLang="en-US" dirty="0">
                  <a:latin typeface="Times New Roman" panose="02020603050405020304" pitchFamily="2" charset="0"/>
                  <a:ea typeface="微软雅黑" panose="020B0503020204020204" pitchFamily="34" charset="-122"/>
                  <a:sym typeface="Times New Roman" panose="02020603050405020304" pitchFamily="2" charset="0"/>
                </a:endParaRPr>
              </a:p>
            </p:txBody>
          </p:sp>
        </p:grpSp>
        <p:sp>
          <p:nvSpPr>
            <p:cNvPr id="14352" name="AutoShape 18"/>
            <p:cNvSpPr/>
            <p:nvPr/>
          </p:nvSpPr>
          <p:spPr>
            <a:xfrm rot="9640311">
              <a:off x="868" y="407"/>
              <a:ext cx="1200" cy="144"/>
            </a:xfrm>
            <a:prstGeom prst="rightArrow">
              <a:avLst>
                <a:gd name="adj1" fmla="val 50000"/>
                <a:gd name="adj2" fmla="val 20829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sz="135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353" name="Group 27"/>
          <p:cNvGrpSpPr/>
          <p:nvPr/>
        </p:nvGrpSpPr>
        <p:grpSpPr>
          <a:xfrm>
            <a:off x="4972050" y="2800350"/>
            <a:ext cx="2715816" cy="1892038"/>
            <a:chOff x="0" y="0"/>
            <a:chExt cx="2281" cy="1589"/>
          </a:xfrm>
        </p:grpSpPr>
        <p:grpSp>
          <p:nvGrpSpPr>
            <p:cNvPr id="14354" name="Group 16"/>
            <p:cNvGrpSpPr/>
            <p:nvPr/>
          </p:nvGrpSpPr>
          <p:grpSpPr>
            <a:xfrm>
              <a:off x="864" y="0"/>
              <a:ext cx="1417" cy="1589"/>
              <a:chOff x="0" y="0"/>
              <a:chExt cx="1417" cy="1788"/>
            </a:xfrm>
          </p:grpSpPr>
          <p:pic>
            <p:nvPicPr>
              <p:cNvPr id="14355" name="Picture 6" descr="机械组织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96" y="0"/>
                <a:ext cx="672" cy="148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4356" name="Text Box 15"/>
              <p:cNvSpPr/>
              <p:nvPr/>
            </p:nvSpPr>
            <p:spPr>
              <a:xfrm>
                <a:off x="0" y="1440"/>
                <a:ext cx="1417" cy="3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latin typeface="Times New Roman" panose="02020603050405020304" pitchFamily="2" charset="0"/>
                    <a:ea typeface="微软雅黑" panose="020B0503020204020204" pitchFamily="34" charset="-122"/>
                    <a:sym typeface="Times New Roman" panose="02020603050405020304" pitchFamily="2" charset="0"/>
                  </a:rPr>
                  <a:t>机械组织</a:t>
                </a:r>
                <a:endParaRPr lang="zh-CN" altLang="en-US" dirty="0">
                  <a:latin typeface="Times New Roman" panose="02020603050405020304" pitchFamily="2" charset="0"/>
                  <a:ea typeface="微软雅黑" panose="020B0503020204020204" pitchFamily="34" charset="-122"/>
                  <a:sym typeface="Times New Roman" panose="02020603050405020304" pitchFamily="2" charset="0"/>
                </a:endParaRPr>
              </a:p>
            </p:txBody>
          </p:sp>
        </p:grpSp>
        <p:sp>
          <p:nvSpPr>
            <p:cNvPr id="14357" name="AutoShape 19"/>
            <p:cNvSpPr/>
            <p:nvPr/>
          </p:nvSpPr>
          <p:spPr>
            <a:xfrm rot="1408881">
              <a:off x="0" y="432"/>
              <a:ext cx="1200" cy="144"/>
            </a:xfrm>
            <a:prstGeom prst="rightArrow">
              <a:avLst>
                <a:gd name="adj1" fmla="val 50000"/>
                <a:gd name="adj2" fmla="val 20829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sz="135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4358" name="Picture 8" descr="植物的细胞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86200" y="1828800"/>
            <a:ext cx="1246585" cy="154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59" name="文本框 8"/>
          <p:cNvSpPr/>
          <p:nvPr/>
        </p:nvSpPr>
        <p:spPr>
          <a:xfrm>
            <a:off x="3455273" y="319485"/>
            <a:ext cx="2575322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植物的几种组织</a:t>
            </a:r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360" name="文本框 14359"/>
          <p:cNvSpPr txBox="1"/>
          <p:nvPr/>
        </p:nvSpPr>
        <p:spPr>
          <a:xfrm>
            <a:off x="4032647" y="3436144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dirty="0">
                <a:latin typeface="Times New Roman" panose="02020603050405020304" pitchFamily="2" charset="0"/>
                <a:ea typeface="微软雅黑" panose="020B0503020204020204" pitchFamily="34" charset="-122"/>
                <a:sym typeface="Times New Roman" panose="02020603050405020304" pitchFamily="2" charset="0"/>
              </a:rPr>
              <a:t>分生组织</a:t>
            </a:r>
            <a:endParaRPr lang="zh-CN" altLang="en-US" dirty="0">
              <a:latin typeface="Times New Roman" panose="02020603050405020304" pitchFamily="2" charset="0"/>
              <a:ea typeface="微软雅黑" panose="020B0503020204020204" pitchFamily="34" charset="-122"/>
              <a:sym typeface="Times New Roman" panose="02020603050405020304" pitchFamily="2" charset="0"/>
            </a:endParaRPr>
          </a:p>
        </p:txBody>
      </p:sp>
      <p:sp>
        <p:nvSpPr>
          <p:cNvPr id="14361" name="文本框 14360"/>
          <p:cNvSpPr txBox="1"/>
          <p:nvPr/>
        </p:nvSpPr>
        <p:spPr>
          <a:xfrm>
            <a:off x="6030516" y="2247900"/>
            <a:ext cx="94488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dirty="0">
                <a:ea typeface="微软雅黑" panose="020B0503020204020204" pitchFamily="34" charset="-122"/>
              </a:rPr>
              <a:t>（保护）</a:t>
            </a:r>
            <a:endParaRPr lang="zh-CN" altLang="en-US" sz="1500" dirty="0">
              <a:ea typeface="微软雅黑" panose="020B0503020204020204" pitchFamily="34" charset="-122"/>
            </a:endParaRPr>
          </a:p>
        </p:txBody>
      </p:sp>
      <p:sp>
        <p:nvSpPr>
          <p:cNvPr id="14362" name="文本框 14361"/>
          <p:cNvSpPr txBox="1"/>
          <p:nvPr/>
        </p:nvSpPr>
        <p:spPr>
          <a:xfrm>
            <a:off x="1818085" y="2464594"/>
            <a:ext cx="170688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dirty="0">
                <a:ea typeface="微软雅黑" panose="020B0503020204020204" pitchFamily="34" charset="-122"/>
              </a:rPr>
              <a:t>（储存营养物质）</a:t>
            </a:r>
            <a:endParaRPr lang="zh-CN" altLang="en-US" sz="1500" dirty="0">
              <a:ea typeface="微软雅黑" panose="020B0503020204020204" pitchFamily="34" charset="-122"/>
            </a:endParaRPr>
          </a:p>
        </p:txBody>
      </p:sp>
      <p:sp>
        <p:nvSpPr>
          <p:cNvPr id="14363" name="文本框 14362"/>
          <p:cNvSpPr txBox="1"/>
          <p:nvPr/>
        </p:nvSpPr>
        <p:spPr>
          <a:xfrm>
            <a:off x="5922169" y="4677966"/>
            <a:ext cx="132588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500" dirty="0">
                <a:ea typeface="微软雅黑" panose="020B0503020204020204" pitchFamily="34" charset="-122"/>
              </a:rPr>
              <a:t>（支持作用）</a:t>
            </a:r>
            <a:endParaRPr lang="zh-CN" altLang="en-US" sz="1500" dirty="0">
              <a:ea typeface="微软雅黑" panose="020B0503020204020204" pitchFamily="34" charset="-122"/>
            </a:endParaRPr>
          </a:p>
        </p:txBody>
      </p:sp>
      <p:sp>
        <p:nvSpPr>
          <p:cNvPr id="14364" name="文本框 14363"/>
          <p:cNvSpPr txBox="1"/>
          <p:nvPr/>
        </p:nvSpPr>
        <p:spPr>
          <a:xfrm>
            <a:off x="2736056" y="4245769"/>
            <a:ext cx="1620441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1500" dirty="0">
                <a:ea typeface="微软雅黑" panose="020B0503020204020204" pitchFamily="34" charset="-122"/>
              </a:rPr>
              <a:t>（导管运输水分和无机盐；筛管运输有机物。）</a:t>
            </a:r>
            <a:endParaRPr lang="zh-CN" altLang="en-US" sz="1500" dirty="0"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43317" y="20056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5"/>
          <p:cNvGrpSpPr/>
          <p:nvPr/>
        </p:nvGrpSpPr>
        <p:grpSpPr>
          <a:xfrm>
            <a:off x="1656160" y="682229"/>
            <a:ext cx="2527697" cy="1608182"/>
            <a:chOff x="0" y="0"/>
            <a:chExt cx="2123" cy="1351"/>
          </a:xfrm>
        </p:grpSpPr>
        <p:grpSp>
          <p:nvGrpSpPr>
            <p:cNvPr id="16387" name="Group 6"/>
            <p:cNvGrpSpPr/>
            <p:nvPr/>
          </p:nvGrpSpPr>
          <p:grpSpPr>
            <a:xfrm>
              <a:off x="0" y="0"/>
              <a:ext cx="1536" cy="1351"/>
              <a:chOff x="0" y="0"/>
              <a:chExt cx="1814" cy="1618"/>
            </a:xfrm>
          </p:grpSpPr>
          <p:pic>
            <p:nvPicPr>
              <p:cNvPr id="16388" name="Picture 7" descr="上皮组织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0" y="0"/>
                <a:ext cx="1814" cy="117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389" name="Text Box 8"/>
              <p:cNvSpPr/>
              <p:nvPr/>
            </p:nvSpPr>
            <p:spPr>
              <a:xfrm>
                <a:off x="193" y="1247"/>
                <a:ext cx="1201" cy="3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latin typeface="Times New Roman" panose="02020603050405020304" pitchFamily="2" charset="0"/>
                    <a:ea typeface="微软雅黑" panose="020B0503020204020204" pitchFamily="34" charset="-122"/>
                    <a:sym typeface="Times New Roman" panose="02020603050405020304" pitchFamily="2" charset="0"/>
                  </a:rPr>
                  <a:t>上皮组织</a:t>
                </a:r>
                <a:endParaRPr lang="zh-CN" altLang="en-US" dirty="0">
                  <a:latin typeface="Times New Roman" panose="02020603050405020304" pitchFamily="2" charset="0"/>
                  <a:ea typeface="微软雅黑" panose="020B0503020204020204" pitchFamily="34" charset="-122"/>
                  <a:sym typeface="Times New Roman" panose="02020603050405020304" pitchFamily="2" charset="0"/>
                </a:endParaRPr>
              </a:p>
            </p:txBody>
          </p:sp>
        </p:grpSp>
        <p:sp>
          <p:nvSpPr>
            <p:cNvPr id="16390" name="AutoShape 9"/>
            <p:cNvSpPr/>
            <p:nvPr/>
          </p:nvSpPr>
          <p:spPr>
            <a:xfrm rot="13400988">
              <a:off x="1403" y="1098"/>
              <a:ext cx="720" cy="144"/>
            </a:xfrm>
            <a:prstGeom prst="rightArrow">
              <a:avLst>
                <a:gd name="adj1" fmla="val 50000"/>
                <a:gd name="adj2" fmla="val 12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sz="135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391" name="Group 10"/>
          <p:cNvGrpSpPr/>
          <p:nvPr/>
        </p:nvGrpSpPr>
        <p:grpSpPr>
          <a:xfrm>
            <a:off x="4733925" y="573881"/>
            <a:ext cx="2732485" cy="1581924"/>
            <a:chOff x="0" y="0"/>
            <a:chExt cx="2295" cy="1329"/>
          </a:xfrm>
        </p:grpSpPr>
        <p:grpSp>
          <p:nvGrpSpPr>
            <p:cNvPr id="16392" name="Group 11"/>
            <p:cNvGrpSpPr/>
            <p:nvPr/>
          </p:nvGrpSpPr>
          <p:grpSpPr>
            <a:xfrm>
              <a:off x="609" y="0"/>
              <a:ext cx="1686" cy="1329"/>
              <a:chOff x="0" y="0"/>
              <a:chExt cx="1824" cy="1657"/>
            </a:xfrm>
          </p:grpSpPr>
          <p:pic>
            <p:nvPicPr>
              <p:cNvPr id="16393" name="Picture 12" descr="u=2607599276,1476893975&amp;fm=0&amp;gp=0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0" y="0"/>
                <a:ext cx="1824" cy="1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394" name="Text Box 13"/>
              <p:cNvSpPr/>
              <p:nvPr/>
            </p:nvSpPr>
            <p:spPr>
              <a:xfrm>
                <a:off x="438" y="1271"/>
                <a:ext cx="1010" cy="3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latin typeface="Times New Roman" panose="02020603050405020304" pitchFamily="2" charset="0"/>
                    <a:ea typeface="微软雅黑" panose="020B0503020204020204" pitchFamily="34" charset="-122"/>
                    <a:sym typeface="Times New Roman" panose="02020603050405020304" pitchFamily="2" charset="0"/>
                  </a:rPr>
                  <a:t>神经组织</a:t>
                </a:r>
                <a:endParaRPr lang="zh-CN" altLang="en-US" dirty="0">
                  <a:latin typeface="Times New Roman" panose="02020603050405020304" pitchFamily="2" charset="0"/>
                  <a:ea typeface="微软雅黑" panose="020B0503020204020204" pitchFamily="34" charset="-122"/>
                  <a:sym typeface="Times New Roman" panose="02020603050405020304" pitchFamily="2" charset="0"/>
                </a:endParaRPr>
              </a:p>
            </p:txBody>
          </p:sp>
        </p:grpSp>
        <p:sp>
          <p:nvSpPr>
            <p:cNvPr id="16395" name="AutoShape 14"/>
            <p:cNvSpPr/>
            <p:nvPr/>
          </p:nvSpPr>
          <p:spPr>
            <a:xfrm rot="19242762">
              <a:off x="0" y="1136"/>
              <a:ext cx="753" cy="154"/>
            </a:xfrm>
            <a:prstGeom prst="rightArrow">
              <a:avLst>
                <a:gd name="adj1" fmla="val 50000"/>
                <a:gd name="adj2" fmla="val 12221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sz="135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396" name="Group 15"/>
          <p:cNvGrpSpPr/>
          <p:nvPr/>
        </p:nvGrpSpPr>
        <p:grpSpPr>
          <a:xfrm>
            <a:off x="1657350" y="2664619"/>
            <a:ext cx="2589610" cy="1807533"/>
            <a:chOff x="0" y="0"/>
            <a:chExt cx="2175" cy="1708"/>
          </a:xfrm>
        </p:grpSpPr>
        <p:grpSp>
          <p:nvGrpSpPr>
            <p:cNvPr id="16397" name="Group 16"/>
            <p:cNvGrpSpPr/>
            <p:nvPr/>
          </p:nvGrpSpPr>
          <p:grpSpPr>
            <a:xfrm>
              <a:off x="0" y="225"/>
              <a:ext cx="1584" cy="1483"/>
              <a:chOff x="0" y="0"/>
              <a:chExt cx="1810" cy="1662"/>
            </a:xfrm>
          </p:grpSpPr>
          <p:pic>
            <p:nvPicPr>
              <p:cNvPr id="16398" name="Picture 17" descr="肌肉组织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0" y="0"/>
                <a:ext cx="1810" cy="11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399" name="Text Box 18"/>
              <p:cNvSpPr/>
              <p:nvPr/>
            </p:nvSpPr>
            <p:spPr>
              <a:xfrm>
                <a:off x="384" y="1272"/>
                <a:ext cx="1152" cy="3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latin typeface="Times New Roman" panose="02020603050405020304" pitchFamily="2" charset="0"/>
                    <a:ea typeface="微软雅黑" panose="020B0503020204020204" pitchFamily="34" charset="-122"/>
                    <a:sym typeface="Times New Roman" panose="02020603050405020304" pitchFamily="2" charset="0"/>
                  </a:rPr>
                  <a:t>肌肉组织</a:t>
                </a:r>
                <a:endParaRPr lang="zh-CN" altLang="en-US" dirty="0">
                  <a:latin typeface="Times New Roman" panose="02020603050405020304" pitchFamily="2" charset="0"/>
                  <a:ea typeface="微软雅黑" panose="020B0503020204020204" pitchFamily="34" charset="-122"/>
                  <a:sym typeface="Times New Roman" panose="02020603050405020304" pitchFamily="2" charset="0"/>
                </a:endParaRPr>
              </a:p>
            </p:txBody>
          </p:sp>
        </p:grpSp>
        <p:sp>
          <p:nvSpPr>
            <p:cNvPr id="16400" name="AutoShape 19"/>
            <p:cNvSpPr/>
            <p:nvPr/>
          </p:nvSpPr>
          <p:spPr>
            <a:xfrm rot="8545924">
              <a:off x="1407" y="0"/>
              <a:ext cx="768" cy="144"/>
            </a:xfrm>
            <a:prstGeom prst="rightArrow">
              <a:avLst>
                <a:gd name="adj1" fmla="val 50000"/>
                <a:gd name="adj2" fmla="val 133308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sz="135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401" name="Group 20"/>
          <p:cNvGrpSpPr/>
          <p:nvPr/>
        </p:nvGrpSpPr>
        <p:grpSpPr>
          <a:xfrm>
            <a:off x="4788694" y="2680097"/>
            <a:ext cx="2728913" cy="1747521"/>
            <a:chOff x="0" y="0"/>
            <a:chExt cx="2292" cy="1704"/>
          </a:xfrm>
        </p:grpSpPr>
        <p:grpSp>
          <p:nvGrpSpPr>
            <p:cNvPr id="16402" name="Group 21"/>
            <p:cNvGrpSpPr/>
            <p:nvPr/>
          </p:nvGrpSpPr>
          <p:grpSpPr>
            <a:xfrm>
              <a:off x="612" y="198"/>
              <a:ext cx="1680" cy="1506"/>
              <a:chOff x="0" y="0"/>
              <a:chExt cx="1814" cy="1765"/>
            </a:xfrm>
          </p:grpSpPr>
          <p:pic>
            <p:nvPicPr>
              <p:cNvPr id="16403" name="Picture 22" descr="结缔组织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0" y="0"/>
                <a:ext cx="1814" cy="128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404" name="Text Box 23"/>
              <p:cNvSpPr/>
              <p:nvPr/>
            </p:nvSpPr>
            <p:spPr>
              <a:xfrm>
                <a:off x="432" y="1344"/>
                <a:ext cx="1296" cy="4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dirty="0">
                    <a:latin typeface="Times New Roman" panose="02020603050405020304" pitchFamily="2" charset="0"/>
                    <a:ea typeface="微软雅黑" panose="020B0503020204020204" pitchFamily="34" charset="-122"/>
                    <a:sym typeface="Times New Roman" panose="02020603050405020304" pitchFamily="2" charset="0"/>
                  </a:rPr>
                  <a:t>结缔组织</a:t>
                </a:r>
                <a:endParaRPr lang="zh-CN" altLang="en-US" dirty="0">
                  <a:latin typeface="Times New Roman" panose="02020603050405020304" pitchFamily="2" charset="0"/>
                  <a:ea typeface="微软雅黑" panose="020B0503020204020204" pitchFamily="34" charset="-122"/>
                  <a:sym typeface="Times New Roman" panose="02020603050405020304" pitchFamily="2" charset="0"/>
                </a:endParaRPr>
              </a:p>
            </p:txBody>
          </p:sp>
        </p:grpSp>
        <p:sp>
          <p:nvSpPr>
            <p:cNvPr id="16405" name="AutoShape 24"/>
            <p:cNvSpPr/>
            <p:nvPr/>
          </p:nvSpPr>
          <p:spPr>
            <a:xfrm rot="2089055">
              <a:off x="0" y="0"/>
              <a:ext cx="756" cy="150"/>
            </a:xfrm>
            <a:prstGeom prst="rightArrow">
              <a:avLst>
                <a:gd name="adj1" fmla="val 50000"/>
                <a:gd name="adj2" fmla="val 126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sz="135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6406" name="Picture 4" descr="未命名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70722" y="2140744"/>
            <a:ext cx="1257300" cy="10417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7" name="Rectangle 25"/>
          <p:cNvSpPr/>
          <p:nvPr/>
        </p:nvSpPr>
        <p:spPr>
          <a:xfrm>
            <a:off x="1494235" y="2302669"/>
            <a:ext cx="2213372" cy="37266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1500" dirty="0">
                <a:ea typeface="微软雅黑" panose="020B0503020204020204" pitchFamily="34" charset="-122"/>
                <a:sym typeface="Arial" panose="020B0604020202020204" pitchFamily="34" charset="0"/>
              </a:rPr>
              <a:t>作用：保护、分泌</a:t>
            </a:r>
            <a:endParaRPr lang="zh-CN" altLang="en-US" sz="1500" dirty="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8" name="Rectangle 26"/>
          <p:cNvSpPr/>
          <p:nvPr/>
        </p:nvSpPr>
        <p:spPr>
          <a:xfrm>
            <a:off x="5274469" y="2194322"/>
            <a:ext cx="2538413" cy="6429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1500" dirty="0">
                <a:ea typeface="微软雅黑" panose="020B0503020204020204" pitchFamily="34" charset="-122"/>
                <a:sym typeface="Arial" panose="020B0604020202020204" pitchFamily="34" charset="0"/>
              </a:rPr>
              <a:t>作用：受到刺激后能产生兴奋并传导兴奋</a:t>
            </a:r>
            <a:endParaRPr lang="zh-CN" altLang="en-US" sz="1500" dirty="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09" name="Rectangle 27"/>
          <p:cNvSpPr/>
          <p:nvPr/>
        </p:nvSpPr>
        <p:spPr>
          <a:xfrm>
            <a:off x="1391841" y="4569619"/>
            <a:ext cx="2475309" cy="43219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15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作用：收缩、舒张</a:t>
            </a:r>
            <a:endParaRPr lang="zh-CN" altLang="en-US" sz="1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10" name="Rectangle 28"/>
          <p:cNvSpPr/>
          <p:nvPr/>
        </p:nvSpPr>
        <p:spPr>
          <a:xfrm>
            <a:off x="4842272" y="4462463"/>
            <a:ext cx="3024188" cy="43100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1500" dirty="0">
                <a:ea typeface="微软雅黑" panose="020B0503020204020204" pitchFamily="34" charset="-122"/>
                <a:sym typeface="Arial" panose="020B0604020202020204" pitchFamily="34" charset="0"/>
              </a:rPr>
              <a:t>作用：支持、连接、保护、营养</a:t>
            </a:r>
            <a:endParaRPr lang="zh-CN" altLang="en-US" sz="1500" dirty="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11" name="文本框 16410"/>
          <p:cNvSpPr txBox="1"/>
          <p:nvPr/>
        </p:nvSpPr>
        <p:spPr>
          <a:xfrm>
            <a:off x="3384550" y="283290"/>
            <a:ext cx="196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>
                <a:latin typeface="宋体" panose="02010600030101010101" pitchFamily="2" charset="-122"/>
                <a:ea typeface="微软雅黑" panose="020B0503020204020204" pitchFamily="34" charset="-122"/>
                <a:sym typeface="宋体" panose="02010600030101010101" pitchFamily="2" charset="-122"/>
              </a:rPr>
              <a:t>动物的几种组织</a:t>
            </a:r>
            <a:endParaRPr lang="zh-CN" altLang="en-US" sz="2000">
              <a:latin typeface="宋体" panose="02010600030101010101" pitchFamily="2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43317" y="20056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5" dur="1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30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>
                                      <p:cBhvr>
                                        <p:cTn id="35" dur="20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40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45" dur="20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7" grpId="0" bldLvl="0"/>
      <p:bldP spid="16408" grpId="0" bldLvl="0"/>
      <p:bldP spid="16409" grpId="0" bldLvl="0"/>
      <p:bldP spid="16410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5"/>
          <p:cNvSpPr/>
          <p:nvPr/>
        </p:nvSpPr>
        <p:spPr>
          <a:xfrm>
            <a:off x="1562100" y="2413675"/>
            <a:ext cx="5754291" cy="391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500" b="1" i="1" baseline="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　</a:t>
            </a:r>
            <a:endParaRPr lang="zh-CN" altLang="en-US" sz="1500" b="1" i="1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100" name="文本框 100"/>
          <p:cNvSpPr/>
          <p:nvPr/>
        </p:nvSpPr>
        <p:spPr>
          <a:xfrm>
            <a:off x="692785" y="1118235"/>
            <a:ext cx="749300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宋体" panose="02010600030101010101" pitchFamily="2" charset="-122"/>
              </a:rPr>
              <a:t>一粒种子萌发，生长，慢慢长成枝繁叶茂的大树，许多粒种子萌发生长成一片森林。</a:t>
            </a:r>
            <a:endParaRPr lang="zh-CN" altLang="en-US" dirty="0">
              <a:solidFill>
                <a:srgbClr val="00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问题：植物体的生长现象与哪些方面有关？（与细胞数目增多，细胞体积增大有关）细胞数目增多，细胞体积增大是怎样造成的？生物体的所有细胞都相似吗？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4"/>
          <p:cNvSpPr/>
          <p:nvPr/>
        </p:nvSpPr>
        <p:spPr>
          <a:xfrm>
            <a:off x="1388269" y="807959"/>
            <a:ext cx="1198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</a:rPr>
              <a:t>考考你：</a:t>
            </a:r>
            <a:endParaRPr lang="zh-CN" altLang="en-US" sz="20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411" name="文本框 22530"/>
          <p:cNvSpPr/>
          <p:nvPr/>
        </p:nvSpPr>
        <p:spPr>
          <a:xfrm>
            <a:off x="1310640" y="1528445"/>
            <a:ext cx="672846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2" charset="0"/>
                <a:ea typeface="微软雅黑" panose="020B0503020204020204" pitchFamily="34" charset="-122"/>
                <a:sym typeface="Times New Roman" panose="02020603050405020304" pitchFamily="2" charset="0"/>
              </a:rPr>
              <a:t>当你吃甘蔗时，首先你要把甘蔗茎坚韧的皮剥去；咀嚼甘蔗茎时会有很多的甜汁；那些咀嚼之后剩下的渣滓被吐掉。试从组织构成器官的角度，说一说甘蔗茎是由哪些组织组成的？</a:t>
            </a:r>
            <a:endParaRPr lang="zh-CN" altLang="en-US" dirty="0">
              <a:latin typeface="Times New Roman" panose="02020603050405020304" pitchFamily="2" charset="0"/>
              <a:ea typeface="微软雅黑" panose="020B0503020204020204" pitchFamily="34" charset="-122"/>
              <a:sym typeface="Times New Roman" panose="02020603050405020304" pitchFamily="2" charset="0"/>
            </a:endParaRPr>
          </a:p>
        </p:txBody>
      </p:sp>
      <p:sp>
        <p:nvSpPr>
          <p:cNvPr id="17412" name="文本框 22533"/>
          <p:cNvSpPr/>
          <p:nvPr/>
        </p:nvSpPr>
        <p:spPr>
          <a:xfrm>
            <a:off x="1387793" y="3450749"/>
            <a:ext cx="58864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答案</a:t>
            </a:r>
            <a:r>
              <a:rPr lang="en-US" altLang="x-none" dirty="0">
                <a:solidFill>
                  <a:srgbClr val="00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:    </a:t>
            </a:r>
            <a:r>
              <a:rPr lang="zh-CN" altLang="en-US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保护组织、营养组织、输导组织。</a:t>
            </a:r>
            <a:endParaRPr lang="zh-CN" altLang="en-US" dirty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43317" y="20056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/>
      <p:bldP spid="17412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719455" y="1611948"/>
            <a:ext cx="734060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．生物体细胞数目增多是细胞__________的结果。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69398" y="1611948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分裂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687070" y="995680"/>
            <a:ext cx="73025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．“叶脉书签”所属的组织是（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A．营养组织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B．分生组织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C．保护组织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D．输导组织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2" name="文本框 28675"/>
          <p:cNvSpPr txBox="1"/>
          <p:nvPr/>
        </p:nvSpPr>
        <p:spPr>
          <a:xfrm flipH="1">
            <a:off x="4221480" y="1121410"/>
            <a:ext cx="7010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785495" y="1163320"/>
            <a:ext cx="75120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．如图表示细胞分裂与分化的过程，下列叙述不正确的是（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A．①表示细胞分裂，②表示细胞分化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B．人体由小长大与细胞的生长、分裂和分化有关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C．细胞分化形成不同的组织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D．①使细胞数目增加，②可导致细胞中的遗传物质改变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56" name="TextBox 5"/>
          <p:cNvSpPr/>
          <p:nvPr/>
        </p:nvSpPr>
        <p:spPr>
          <a:xfrm>
            <a:off x="7058343" y="116332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98508" y="1797685"/>
            <a:ext cx="2066925" cy="1066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696595" y="1116330"/>
            <a:ext cx="73171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．如图表示细胞的几种生理过程，以下叙述错误的 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A．①表示细胞的生长过程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B．通过③形成了不同的组织-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C．③导致遗传物质发生了改变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D．②表示细胞分裂，结果是细胞数目 增多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0" name="TextBox 6"/>
          <p:cNvSpPr/>
          <p:nvPr/>
        </p:nvSpPr>
        <p:spPr>
          <a:xfrm>
            <a:off x="6495733" y="1116013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970848" y="1889125"/>
            <a:ext cx="2447925" cy="723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905510" y="1325880"/>
            <a:ext cx="645477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．绿色植物茎内形成层细胞分裂时（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A．细胞膜先分裂，最后细胞核分裂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B．分裂过程受细胞核内遗传物质的控制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C．细胞核内遗传物质先均分后复制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D．产生的子细胞内染色体的数目会减半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604" name="TextBox 4"/>
          <p:cNvSpPr/>
          <p:nvPr/>
        </p:nvSpPr>
        <p:spPr>
          <a:xfrm>
            <a:off x="4937125" y="132556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26635"/>
          <p:cNvGrpSpPr/>
          <p:nvPr/>
        </p:nvGrpSpPr>
        <p:grpSpPr>
          <a:xfrm>
            <a:off x="1709738" y="1113235"/>
            <a:ext cx="4754166" cy="1997869"/>
            <a:chOff x="0" y="0"/>
            <a:chExt cx="3993" cy="1678"/>
          </a:xfrm>
        </p:grpSpPr>
        <p:grpSp>
          <p:nvGrpSpPr>
            <p:cNvPr id="22531" name="组合 26636"/>
            <p:cNvGrpSpPr/>
            <p:nvPr/>
          </p:nvGrpSpPr>
          <p:grpSpPr>
            <a:xfrm>
              <a:off x="1589" y="0"/>
              <a:ext cx="2404" cy="1678"/>
              <a:chOff x="0" y="0"/>
              <a:chExt cx="2404" cy="1678"/>
            </a:xfrm>
          </p:grpSpPr>
          <p:sp>
            <p:nvSpPr>
              <p:cNvPr id="22532" name="等腰三角形 26637"/>
              <p:cNvSpPr/>
              <p:nvPr/>
            </p:nvSpPr>
            <p:spPr>
              <a:xfrm>
                <a:off x="2042" y="771"/>
                <a:ext cx="272" cy="182"/>
              </a:xfrm>
              <a:prstGeom prst="triangle">
                <a:avLst>
                  <a:gd name="adj" fmla="val 50000"/>
                </a:avLst>
              </a:prstGeom>
              <a:solidFill>
                <a:srgbClr val="008000"/>
              </a:solidFill>
              <a:ln w="158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2533" name="组合 26638"/>
              <p:cNvGrpSpPr/>
              <p:nvPr/>
            </p:nvGrpSpPr>
            <p:grpSpPr>
              <a:xfrm>
                <a:off x="0" y="0"/>
                <a:ext cx="363" cy="364"/>
                <a:chOff x="0" y="0"/>
                <a:chExt cx="273" cy="273"/>
              </a:xfrm>
            </p:grpSpPr>
            <p:sp>
              <p:nvSpPr>
                <p:cNvPr id="22534" name="椭圆 26639"/>
                <p:cNvSpPr/>
                <p:nvPr/>
              </p:nvSpPr>
              <p:spPr>
                <a:xfrm>
                  <a:off x="0" y="0"/>
                  <a:ext cx="273" cy="273"/>
                </a:xfrm>
                <a:prstGeom prst="ellipse">
                  <a:avLst/>
                </a:prstGeom>
                <a:solidFill>
                  <a:schemeClr val="accent1"/>
                </a:solidFill>
                <a:ln w="158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sz="135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35" name="椭圆 26640"/>
                <p:cNvSpPr/>
                <p:nvPr/>
              </p:nvSpPr>
              <p:spPr>
                <a:xfrm>
                  <a:off x="91" y="45"/>
                  <a:ext cx="91" cy="91"/>
                </a:xfrm>
                <a:prstGeom prst="ellipse">
                  <a:avLst/>
                </a:prstGeom>
                <a:solidFill>
                  <a:srgbClr val="FF0066"/>
                </a:solidFill>
                <a:ln w="15875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algn="ctr">
                    <a:buClrTx/>
                  </a:pPr>
                  <a:endParaRPr sz="1350">
                    <a:solidFill>
                      <a:srgbClr val="FF0066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2536" name="组合 26641"/>
              <p:cNvGrpSpPr/>
              <p:nvPr/>
            </p:nvGrpSpPr>
            <p:grpSpPr>
              <a:xfrm>
                <a:off x="45" y="862"/>
                <a:ext cx="364" cy="363"/>
                <a:chOff x="0" y="0"/>
                <a:chExt cx="273" cy="273"/>
              </a:xfrm>
            </p:grpSpPr>
            <p:sp>
              <p:nvSpPr>
                <p:cNvPr id="22537" name="椭圆 26642"/>
                <p:cNvSpPr/>
                <p:nvPr/>
              </p:nvSpPr>
              <p:spPr>
                <a:xfrm>
                  <a:off x="0" y="0"/>
                  <a:ext cx="273" cy="273"/>
                </a:xfrm>
                <a:prstGeom prst="ellipse">
                  <a:avLst/>
                </a:prstGeom>
                <a:solidFill>
                  <a:schemeClr val="accent1"/>
                </a:solidFill>
                <a:ln w="158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sz="135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38" name="椭圆 26643"/>
                <p:cNvSpPr/>
                <p:nvPr/>
              </p:nvSpPr>
              <p:spPr>
                <a:xfrm>
                  <a:off x="91" y="45"/>
                  <a:ext cx="91" cy="91"/>
                </a:xfrm>
                <a:prstGeom prst="ellipse">
                  <a:avLst/>
                </a:prstGeom>
                <a:solidFill>
                  <a:srgbClr val="FF0066"/>
                </a:solidFill>
                <a:ln w="15875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algn="ctr">
                    <a:buClrTx/>
                  </a:pPr>
                  <a:endParaRPr sz="1350">
                    <a:solidFill>
                      <a:srgbClr val="FF0066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2539" name="组合 26644"/>
              <p:cNvGrpSpPr/>
              <p:nvPr/>
            </p:nvGrpSpPr>
            <p:grpSpPr>
              <a:xfrm>
                <a:off x="45" y="1270"/>
                <a:ext cx="364" cy="318"/>
                <a:chOff x="0" y="0"/>
                <a:chExt cx="273" cy="273"/>
              </a:xfrm>
            </p:grpSpPr>
            <p:sp>
              <p:nvSpPr>
                <p:cNvPr id="22540" name="椭圆 26645"/>
                <p:cNvSpPr/>
                <p:nvPr/>
              </p:nvSpPr>
              <p:spPr>
                <a:xfrm>
                  <a:off x="0" y="0"/>
                  <a:ext cx="273" cy="273"/>
                </a:xfrm>
                <a:prstGeom prst="ellipse">
                  <a:avLst/>
                </a:prstGeom>
                <a:solidFill>
                  <a:schemeClr val="accent1"/>
                </a:solidFill>
                <a:ln w="158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sz="135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41" name="椭圆 26646"/>
                <p:cNvSpPr/>
                <p:nvPr/>
              </p:nvSpPr>
              <p:spPr>
                <a:xfrm>
                  <a:off x="91" y="45"/>
                  <a:ext cx="91" cy="91"/>
                </a:xfrm>
                <a:prstGeom prst="ellipse">
                  <a:avLst/>
                </a:prstGeom>
                <a:solidFill>
                  <a:srgbClr val="FF0066"/>
                </a:solidFill>
                <a:ln w="15875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algn="ctr">
                    <a:buClrTx/>
                  </a:pPr>
                  <a:endParaRPr sz="1350">
                    <a:solidFill>
                      <a:srgbClr val="FF0066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22542" name="直接连接符 26647"/>
              <p:cNvSpPr/>
              <p:nvPr/>
            </p:nvSpPr>
            <p:spPr>
              <a:xfrm>
                <a:off x="363" y="182"/>
                <a:ext cx="317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43" name="直接连接符 26648"/>
              <p:cNvSpPr/>
              <p:nvPr/>
            </p:nvSpPr>
            <p:spPr>
              <a:xfrm>
                <a:off x="317" y="635"/>
                <a:ext cx="317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44" name="直接连接符 26649"/>
              <p:cNvSpPr/>
              <p:nvPr/>
            </p:nvSpPr>
            <p:spPr>
              <a:xfrm>
                <a:off x="363" y="1044"/>
                <a:ext cx="317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45" name="直接连接符 26650"/>
              <p:cNvSpPr/>
              <p:nvPr/>
            </p:nvSpPr>
            <p:spPr>
              <a:xfrm>
                <a:off x="363" y="1452"/>
                <a:ext cx="317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46" name="矩形 26651"/>
              <p:cNvSpPr/>
              <p:nvPr/>
            </p:nvSpPr>
            <p:spPr>
              <a:xfrm>
                <a:off x="681" y="91"/>
                <a:ext cx="181" cy="181"/>
              </a:xfrm>
              <a:prstGeom prst="rect">
                <a:avLst/>
              </a:prstGeom>
              <a:solidFill>
                <a:srgbClr val="3366FF"/>
              </a:solidFill>
              <a:ln w="158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7" name="椭圆 26652"/>
              <p:cNvSpPr/>
              <p:nvPr/>
            </p:nvSpPr>
            <p:spPr>
              <a:xfrm>
                <a:off x="635" y="544"/>
                <a:ext cx="317" cy="182"/>
              </a:xfrm>
              <a:prstGeom prst="ellipse">
                <a:avLst/>
              </a:prstGeom>
              <a:solidFill>
                <a:srgbClr val="990033"/>
              </a:solidFill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8" name="等腰三角形 26653"/>
              <p:cNvSpPr/>
              <p:nvPr/>
            </p:nvSpPr>
            <p:spPr>
              <a:xfrm>
                <a:off x="635" y="952"/>
                <a:ext cx="272" cy="182"/>
              </a:xfrm>
              <a:prstGeom prst="triangle">
                <a:avLst>
                  <a:gd name="adj" fmla="val 50000"/>
                </a:avLst>
              </a:prstGeom>
              <a:solidFill>
                <a:srgbClr val="008000"/>
              </a:solidFill>
              <a:ln w="158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9" name="六边形 26654"/>
              <p:cNvSpPr/>
              <p:nvPr/>
            </p:nvSpPr>
            <p:spPr>
              <a:xfrm>
                <a:off x="680" y="1315"/>
                <a:ext cx="227" cy="227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F6CBA8"/>
              </a:solidFill>
              <a:ln w="158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0" name="六边形 26655"/>
              <p:cNvSpPr/>
              <p:nvPr/>
            </p:nvSpPr>
            <p:spPr>
              <a:xfrm>
                <a:off x="1270" y="1315"/>
                <a:ext cx="227" cy="226"/>
              </a:xfrm>
              <a:prstGeom prst="hexagon">
                <a:avLst>
                  <a:gd name="adj" fmla="val 25105"/>
                  <a:gd name="vf" fmla="val 115470"/>
                </a:avLst>
              </a:prstGeom>
              <a:solidFill>
                <a:srgbClr val="F6CBA8"/>
              </a:solidFill>
              <a:ln w="158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2551" name="组合 26656"/>
              <p:cNvGrpSpPr/>
              <p:nvPr/>
            </p:nvGrpSpPr>
            <p:grpSpPr>
              <a:xfrm>
                <a:off x="1859" y="1225"/>
                <a:ext cx="499" cy="453"/>
                <a:chOff x="0" y="0"/>
                <a:chExt cx="499" cy="453"/>
              </a:xfrm>
            </p:grpSpPr>
            <p:sp>
              <p:nvSpPr>
                <p:cNvPr id="22552" name="六边形 26657"/>
                <p:cNvSpPr/>
                <p:nvPr/>
              </p:nvSpPr>
              <p:spPr>
                <a:xfrm>
                  <a:off x="272" y="91"/>
                  <a:ext cx="227" cy="226"/>
                </a:xfrm>
                <a:prstGeom prst="hexagon">
                  <a:avLst>
                    <a:gd name="adj" fmla="val 25105"/>
                    <a:gd name="vf" fmla="val 115470"/>
                  </a:avLst>
                </a:prstGeom>
                <a:solidFill>
                  <a:srgbClr val="F6CBA8"/>
                </a:solidFill>
                <a:ln w="158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sz="135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53" name="六边形 26658"/>
                <p:cNvSpPr/>
                <p:nvPr/>
              </p:nvSpPr>
              <p:spPr>
                <a:xfrm>
                  <a:off x="0" y="91"/>
                  <a:ext cx="227" cy="226"/>
                </a:xfrm>
                <a:prstGeom prst="hexagon">
                  <a:avLst>
                    <a:gd name="adj" fmla="val 25105"/>
                    <a:gd name="vf" fmla="val 115470"/>
                  </a:avLst>
                </a:prstGeom>
                <a:solidFill>
                  <a:srgbClr val="F6CBA8"/>
                </a:solidFill>
                <a:ln w="158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sz="135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54" name="六边形 26659"/>
                <p:cNvSpPr/>
                <p:nvPr/>
              </p:nvSpPr>
              <p:spPr>
                <a:xfrm>
                  <a:off x="136" y="227"/>
                  <a:ext cx="227" cy="226"/>
                </a:xfrm>
                <a:prstGeom prst="hexagon">
                  <a:avLst>
                    <a:gd name="adj" fmla="val 25105"/>
                    <a:gd name="vf" fmla="val 115470"/>
                  </a:avLst>
                </a:prstGeom>
                <a:solidFill>
                  <a:srgbClr val="F6CBA8"/>
                </a:solidFill>
                <a:ln w="158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sz="135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55" name="六边形 26660"/>
                <p:cNvSpPr/>
                <p:nvPr/>
              </p:nvSpPr>
              <p:spPr>
                <a:xfrm>
                  <a:off x="136" y="0"/>
                  <a:ext cx="227" cy="226"/>
                </a:xfrm>
                <a:prstGeom prst="hexagon">
                  <a:avLst>
                    <a:gd name="adj" fmla="val 25105"/>
                    <a:gd name="vf" fmla="val 115470"/>
                  </a:avLst>
                </a:prstGeom>
                <a:solidFill>
                  <a:srgbClr val="F6CBA8"/>
                </a:solidFill>
                <a:ln w="15875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sz="135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2557" name="直接连接符 26662"/>
              <p:cNvSpPr/>
              <p:nvPr/>
            </p:nvSpPr>
            <p:spPr>
              <a:xfrm>
                <a:off x="907" y="1451"/>
                <a:ext cx="317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58" name="直接连接符 26663"/>
              <p:cNvSpPr/>
              <p:nvPr/>
            </p:nvSpPr>
            <p:spPr>
              <a:xfrm>
                <a:off x="1542" y="1451"/>
                <a:ext cx="272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59" name="等腰三角形 26664"/>
              <p:cNvSpPr/>
              <p:nvPr/>
            </p:nvSpPr>
            <p:spPr>
              <a:xfrm>
                <a:off x="1860" y="816"/>
                <a:ext cx="272" cy="182"/>
              </a:xfrm>
              <a:prstGeom prst="triangle">
                <a:avLst>
                  <a:gd name="adj" fmla="val 50000"/>
                </a:avLst>
              </a:prstGeom>
              <a:solidFill>
                <a:srgbClr val="008000"/>
              </a:solidFill>
              <a:ln w="158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0" name="等腰三角形 26665"/>
              <p:cNvSpPr/>
              <p:nvPr/>
            </p:nvSpPr>
            <p:spPr>
              <a:xfrm>
                <a:off x="1815" y="907"/>
                <a:ext cx="272" cy="182"/>
              </a:xfrm>
              <a:prstGeom prst="triangle">
                <a:avLst>
                  <a:gd name="adj" fmla="val 50000"/>
                </a:avLst>
              </a:prstGeom>
              <a:solidFill>
                <a:srgbClr val="008000"/>
              </a:solidFill>
              <a:ln w="158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1" name="等腰三角形 26666"/>
              <p:cNvSpPr/>
              <p:nvPr/>
            </p:nvSpPr>
            <p:spPr>
              <a:xfrm>
                <a:off x="2132" y="862"/>
                <a:ext cx="272" cy="182"/>
              </a:xfrm>
              <a:prstGeom prst="triangle">
                <a:avLst>
                  <a:gd name="adj" fmla="val 50000"/>
                </a:avLst>
              </a:prstGeom>
              <a:solidFill>
                <a:srgbClr val="008000"/>
              </a:solidFill>
              <a:ln w="158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2" name="等腰三角形 26667"/>
              <p:cNvSpPr/>
              <p:nvPr/>
            </p:nvSpPr>
            <p:spPr>
              <a:xfrm>
                <a:off x="1225" y="907"/>
                <a:ext cx="272" cy="182"/>
              </a:xfrm>
              <a:prstGeom prst="triangle">
                <a:avLst>
                  <a:gd name="adj" fmla="val 50000"/>
                </a:avLst>
              </a:prstGeom>
              <a:solidFill>
                <a:srgbClr val="008000"/>
              </a:solidFill>
              <a:ln w="158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3" name="矩形 26668"/>
              <p:cNvSpPr/>
              <p:nvPr/>
            </p:nvSpPr>
            <p:spPr>
              <a:xfrm>
                <a:off x="1679" y="91"/>
                <a:ext cx="181" cy="181"/>
              </a:xfrm>
              <a:prstGeom prst="rect">
                <a:avLst/>
              </a:prstGeom>
              <a:solidFill>
                <a:srgbClr val="3366FF"/>
              </a:solidFill>
              <a:ln w="158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4" name="矩形 26669"/>
              <p:cNvSpPr/>
              <p:nvPr/>
            </p:nvSpPr>
            <p:spPr>
              <a:xfrm>
                <a:off x="1860" y="0"/>
                <a:ext cx="181" cy="181"/>
              </a:xfrm>
              <a:prstGeom prst="rect">
                <a:avLst/>
              </a:prstGeom>
              <a:solidFill>
                <a:srgbClr val="3366FF"/>
              </a:solidFill>
              <a:ln w="158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5" name="矩形 26670"/>
              <p:cNvSpPr/>
              <p:nvPr/>
            </p:nvSpPr>
            <p:spPr>
              <a:xfrm>
                <a:off x="1815" y="136"/>
                <a:ext cx="181" cy="181"/>
              </a:xfrm>
              <a:prstGeom prst="rect">
                <a:avLst/>
              </a:prstGeom>
              <a:solidFill>
                <a:srgbClr val="3366FF"/>
              </a:solidFill>
              <a:ln w="158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6" name="矩形 26671"/>
              <p:cNvSpPr/>
              <p:nvPr/>
            </p:nvSpPr>
            <p:spPr>
              <a:xfrm>
                <a:off x="1951" y="181"/>
                <a:ext cx="181" cy="181"/>
              </a:xfrm>
              <a:prstGeom prst="rect">
                <a:avLst/>
              </a:prstGeom>
              <a:solidFill>
                <a:srgbClr val="3366FF"/>
              </a:solidFill>
              <a:ln w="158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7" name="矩形 26672"/>
              <p:cNvSpPr/>
              <p:nvPr/>
            </p:nvSpPr>
            <p:spPr>
              <a:xfrm>
                <a:off x="1225" y="91"/>
                <a:ext cx="181" cy="181"/>
              </a:xfrm>
              <a:prstGeom prst="rect">
                <a:avLst/>
              </a:prstGeom>
              <a:solidFill>
                <a:srgbClr val="3366FF"/>
              </a:solidFill>
              <a:ln w="15875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8" name="椭圆 26673"/>
              <p:cNvSpPr/>
              <p:nvPr/>
            </p:nvSpPr>
            <p:spPr>
              <a:xfrm>
                <a:off x="1180" y="544"/>
                <a:ext cx="317" cy="182"/>
              </a:xfrm>
              <a:prstGeom prst="ellipse">
                <a:avLst/>
              </a:prstGeom>
              <a:solidFill>
                <a:srgbClr val="990033"/>
              </a:solidFill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9" name="椭圆 26674"/>
              <p:cNvSpPr/>
              <p:nvPr/>
            </p:nvSpPr>
            <p:spPr>
              <a:xfrm>
                <a:off x="1815" y="544"/>
                <a:ext cx="317" cy="182"/>
              </a:xfrm>
              <a:prstGeom prst="ellipse">
                <a:avLst/>
              </a:prstGeom>
              <a:solidFill>
                <a:srgbClr val="990033"/>
              </a:solidFill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0" name="椭圆 26675"/>
              <p:cNvSpPr/>
              <p:nvPr/>
            </p:nvSpPr>
            <p:spPr>
              <a:xfrm>
                <a:off x="1996" y="499"/>
                <a:ext cx="227" cy="181"/>
              </a:xfrm>
              <a:prstGeom prst="ellipse">
                <a:avLst/>
              </a:prstGeom>
              <a:solidFill>
                <a:srgbClr val="990033"/>
              </a:solidFill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1" name="椭圆 26676"/>
              <p:cNvSpPr/>
              <p:nvPr/>
            </p:nvSpPr>
            <p:spPr>
              <a:xfrm>
                <a:off x="2042" y="590"/>
                <a:ext cx="317" cy="182"/>
              </a:xfrm>
              <a:prstGeom prst="ellipse">
                <a:avLst/>
              </a:prstGeom>
              <a:solidFill>
                <a:srgbClr val="990033"/>
              </a:solidFill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sz="135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2" name="直接连接符 26677"/>
              <p:cNvSpPr/>
              <p:nvPr/>
            </p:nvSpPr>
            <p:spPr>
              <a:xfrm>
                <a:off x="908" y="635"/>
                <a:ext cx="272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73" name="直接连接符 26678"/>
              <p:cNvSpPr/>
              <p:nvPr/>
            </p:nvSpPr>
            <p:spPr>
              <a:xfrm>
                <a:off x="1543" y="1043"/>
                <a:ext cx="272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74" name="直接连接符 26679"/>
              <p:cNvSpPr/>
              <p:nvPr/>
            </p:nvSpPr>
            <p:spPr>
              <a:xfrm>
                <a:off x="908" y="1043"/>
                <a:ext cx="272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75" name="直接连接符 26680"/>
              <p:cNvSpPr/>
              <p:nvPr/>
            </p:nvSpPr>
            <p:spPr>
              <a:xfrm>
                <a:off x="1497" y="635"/>
                <a:ext cx="272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76" name="直接连接符 26681"/>
              <p:cNvSpPr/>
              <p:nvPr/>
            </p:nvSpPr>
            <p:spPr>
              <a:xfrm>
                <a:off x="908" y="181"/>
                <a:ext cx="272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577" name="直接连接符 26682"/>
              <p:cNvSpPr/>
              <p:nvPr/>
            </p:nvSpPr>
            <p:spPr>
              <a:xfrm>
                <a:off x="1407" y="181"/>
                <a:ext cx="272" cy="1"/>
              </a:xfrm>
              <a:prstGeom prst="line">
                <a:avLst/>
              </a:prstGeom>
              <a:ln w="158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grpSp>
            <p:nvGrpSpPr>
              <p:cNvPr id="22582" name="组合 26687"/>
              <p:cNvGrpSpPr/>
              <p:nvPr/>
            </p:nvGrpSpPr>
            <p:grpSpPr>
              <a:xfrm>
                <a:off x="1" y="408"/>
                <a:ext cx="363" cy="364"/>
                <a:chOff x="0" y="0"/>
                <a:chExt cx="273" cy="273"/>
              </a:xfrm>
            </p:grpSpPr>
            <p:sp>
              <p:nvSpPr>
                <p:cNvPr id="22583" name="椭圆 26688"/>
                <p:cNvSpPr/>
                <p:nvPr/>
              </p:nvSpPr>
              <p:spPr>
                <a:xfrm>
                  <a:off x="0" y="0"/>
                  <a:ext cx="273" cy="273"/>
                </a:xfrm>
                <a:prstGeom prst="ellipse">
                  <a:avLst/>
                </a:prstGeom>
                <a:solidFill>
                  <a:schemeClr val="accent1"/>
                </a:solidFill>
                <a:ln w="158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sz="1350">
                    <a:solidFill>
                      <a:srgbClr val="000000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84" name="椭圆 26689"/>
                <p:cNvSpPr/>
                <p:nvPr/>
              </p:nvSpPr>
              <p:spPr>
                <a:xfrm>
                  <a:off x="91" y="45"/>
                  <a:ext cx="91" cy="91"/>
                </a:xfrm>
                <a:prstGeom prst="ellipse">
                  <a:avLst/>
                </a:prstGeom>
                <a:solidFill>
                  <a:srgbClr val="FF0066"/>
                </a:solidFill>
                <a:ln w="15875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algn="ctr">
                    <a:buClrTx/>
                  </a:pPr>
                  <a:endParaRPr sz="1350">
                    <a:solidFill>
                      <a:srgbClr val="FF0066"/>
                    </a:solidFill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2585" name="组合 26690"/>
            <p:cNvGrpSpPr/>
            <p:nvPr/>
          </p:nvGrpSpPr>
          <p:grpSpPr>
            <a:xfrm>
              <a:off x="0" y="45"/>
              <a:ext cx="1588" cy="1543"/>
              <a:chOff x="0" y="0"/>
              <a:chExt cx="1588" cy="1543"/>
            </a:xfrm>
          </p:grpSpPr>
          <p:grpSp>
            <p:nvGrpSpPr>
              <p:cNvPr id="22586" name="组合 26691"/>
              <p:cNvGrpSpPr/>
              <p:nvPr/>
            </p:nvGrpSpPr>
            <p:grpSpPr>
              <a:xfrm>
                <a:off x="0" y="0"/>
                <a:ext cx="1272" cy="1543"/>
                <a:chOff x="0" y="0"/>
                <a:chExt cx="1272" cy="1543"/>
              </a:xfrm>
            </p:grpSpPr>
            <p:grpSp>
              <p:nvGrpSpPr>
                <p:cNvPr id="22587" name="组合 26692"/>
                <p:cNvGrpSpPr/>
                <p:nvPr/>
              </p:nvGrpSpPr>
              <p:grpSpPr>
                <a:xfrm>
                  <a:off x="0" y="635"/>
                  <a:ext cx="273" cy="273"/>
                  <a:chOff x="0" y="0"/>
                  <a:chExt cx="273" cy="273"/>
                </a:xfrm>
              </p:grpSpPr>
              <p:sp>
                <p:nvSpPr>
                  <p:cNvPr id="22588" name="椭圆 26693"/>
                  <p:cNvSpPr/>
                  <p:nvPr/>
                </p:nvSpPr>
                <p:spPr>
                  <a:xfrm>
                    <a:off x="0" y="0"/>
                    <a:ext cx="273" cy="273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587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sz="1350">
                      <a:solidFill>
                        <a:srgbClr val="00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589" name="椭圆 26694"/>
                  <p:cNvSpPr/>
                  <p:nvPr/>
                </p:nvSpPr>
                <p:spPr>
                  <a:xfrm>
                    <a:off x="91" y="45"/>
                    <a:ext cx="91" cy="91"/>
                  </a:xfrm>
                  <a:prstGeom prst="ellipse">
                    <a:avLst/>
                  </a:prstGeom>
                  <a:solidFill>
                    <a:srgbClr val="FF0066"/>
                  </a:solidFill>
                  <a:ln w="15875" cap="flat" cmpd="sng">
                    <a:solidFill>
                      <a:srgbClr val="FF0066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algn="ctr">
                      <a:buClrTx/>
                    </a:pPr>
                    <a:endParaRPr sz="1350">
                      <a:solidFill>
                        <a:srgbClr val="FF0066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2590" name="组合 26695"/>
                <p:cNvGrpSpPr/>
                <p:nvPr/>
              </p:nvGrpSpPr>
              <p:grpSpPr>
                <a:xfrm>
                  <a:off x="408" y="272"/>
                  <a:ext cx="273" cy="273"/>
                  <a:chOff x="0" y="0"/>
                  <a:chExt cx="273" cy="273"/>
                </a:xfrm>
              </p:grpSpPr>
              <p:sp>
                <p:nvSpPr>
                  <p:cNvPr id="22591" name="椭圆 26696"/>
                  <p:cNvSpPr/>
                  <p:nvPr/>
                </p:nvSpPr>
                <p:spPr>
                  <a:xfrm>
                    <a:off x="0" y="0"/>
                    <a:ext cx="273" cy="273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587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sz="1350">
                      <a:solidFill>
                        <a:srgbClr val="00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592" name="椭圆 26697"/>
                  <p:cNvSpPr/>
                  <p:nvPr/>
                </p:nvSpPr>
                <p:spPr>
                  <a:xfrm>
                    <a:off x="91" y="45"/>
                    <a:ext cx="91" cy="91"/>
                  </a:xfrm>
                  <a:prstGeom prst="ellipse">
                    <a:avLst/>
                  </a:prstGeom>
                  <a:solidFill>
                    <a:srgbClr val="FF0066"/>
                  </a:solidFill>
                  <a:ln w="15875" cap="flat" cmpd="sng">
                    <a:solidFill>
                      <a:srgbClr val="FF0066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algn="ctr">
                      <a:buClrTx/>
                    </a:pPr>
                    <a:endParaRPr sz="1350">
                      <a:solidFill>
                        <a:srgbClr val="FF0066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2593" name="组合 26698"/>
                <p:cNvGrpSpPr/>
                <p:nvPr/>
              </p:nvGrpSpPr>
              <p:grpSpPr>
                <a:xfrm>
                  <a:off x="408" y="998"/>
                  <a:ext cx="273" cy="273"/>
                  <a:chOff x="0" y="0"/>
                  <a:chExt cx="273" cy="273"/>
                </a:xfrm>
              </p:grpSpPr>
              <p:sp>
                <p:nvSpPr>
                  <p:cNvPr id="22594" name="椭圆 26699"/>
                  <p:cNvSpPr/>
                  <p:nvPr/>
                </p:nvSpPr>
                <p:spPr>
                  <a:xfrm>
                    <a:off x="0" y="0"/>
                    <a:ext cx="273" cy="273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587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sz="1350">
                      <a:solidFill>
                        <a:srgbClr val="00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595" name="椭圆 26700"/>
                  <p:cNvSpPr/>
                  <p:nvPr/>
                </p:nvSpPr>
                <p:spPr>
                  <a:xfrm>
                    <a:off x="91" y="45"/>
                    <a:ext cx="91" cy="91"/>
                  </a:xfrm>
                  <a:prstGeom prst="ellipse">
                    <a:avLst/>
                  </a:prstGeom>
                  <a:solidFill>
                    <a:srgbClr val="FF0066"/>
                  </a:solidFill>
                  <a:ln w="15875" cap="flat" cmpd="sng">
                    <a:solidFill>
                      <a:srgbClr val="FF0066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algn="ctr">
                      <a:buClrTx/>
                    </a:pPr>
                    <a:endParaRPr sz="1350">
                      <a:solidFill>
                        <a:srgbClr val="FF0066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2596" name="直接连接符 26701"/>
                <p:cNvSpPr/>
                <p:nvPr/>
              </p:nvSpPr>
              <p:spPr>
                <a:xfrm flipV="1">
                  <a:off x="272" y="499"/>
                  <a:ext cx="181" cy="182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triangle" w="med" len="med"/>
                </a:ln>
              </p:spPr>
            </p:sp>
            <p:sp>
              <p:nvSpPr>
                <p:cNvPr id="22597" name="直接连接符 26702"/>
                <p:cNvSpPr/>
                <p:nvPr/>
              </p:nvSpPr>
              <p:spPr>
                <a:xfrm>
                  <a:off x="226" y="862"/>
                  <a:ext cx="227" cy="136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triangle" w="med" len="med"/>
                </a:ln>
              </p:spPr>
            </p:sp>
            <p:sp>
              <p:nvSpPr>
                <p:cNvPr id="22598" name="直接连接符 26703"/>
                <p:cNvSpPr/>
                <p:nvPr/>
              </p:nvSpPr>
              <p:spPr>
                <a:xfrm flipV="1">
                  <a:off x="680" y="227"/>
                  <a:ext cx="227" cy="136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triangle" w="med" len="med"/>
                </a:ln>
              </p:spPr>
            </p:sp>
            <p:sp>
              <p:nvSpPr>
                <p:cNvPr id="22599" name="直接连接符 26704"/>
                <p:cNvSpPr/>
                <p:nvPr/>
              </p:nvSpPr>
              <p:spPr>
                <a:xfrm>
                  <a:off x="680" y="454"/>
                  <a:ext cx="227" cy="91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triangle" w="med" len="med"/>
                </a:ln>
              </p:spPr>
            </p:sp>
            <p:sp>
              <p:nvSpPr>
                <p:cNvPr id="22600" name="直接连接符 26705"/>
                <p:cNvSpPr/>
                <p:nvPr/>
              </p:nvSpPr>
              <p:spPr>
                <a:xfrm flipV="1">
                  <a:off x="680" y="1043"/>
                  <a:ext cx="272" cy="46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triangle" w="med" len="med"/>
                </a:ln>
              </p:spPr>
            </p:sp>
            <p:sp>
              <p:nvSpPr>
                <p:cNvPr id="22601" name="直接连接符 26706"/>
                <p:cNvSpPr/>
                <p:nvPr/>
              </p:nvSpPr>
              <p:spPr>
                <a:xfrm>
                  <a:off x="680" y="1180"/>
                  <a:ext cx="227" cy="181"/>
                </a:xfrm>
                <a:prstGeom prst="line">
                  <a:avLst/>
                </a:prstGeom>
                <a:ln w="1587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triangle" w="med" len="med"/>
                </a:ln>
              </p:spPr>
            </p:sp>
            <p:grpSp>
              <p:nvGrpSpPr>
                <p:cNvPr id="22602" name="组合 26707"/>
                <p:cNvGrpSpPr/>
                <p:nvPr/>
              </p:nvGrpSpPr>
              <p:grpSpPr>
                <a:xfrm>
                  <a:off x="954" y="408"/>
                  <a:ext cx="273" cy="273"/>
                  <a:chOff x="0" y="0"/>
                  <a:chExt cx="273" cy="273"/>
                </a:xfrm>
              </p:grpSpPr>
              <p:sp>
                <p:nvSpPr>
                  <p:cNvPr id="22603" name="椭圆 26708"/>
                  <p:cNvSpPr/>
                  <p:nvPr/>
                </p:nvSpPr>
                <p:spPr>
                  <a:xfrm>
                    <a:off x="0" y="0"/>
                    <a:ext cx="273" cy="273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587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sz="1350">
                      <a:solidFill>
                        <a:srgbClr val="00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604" name="椭圆 26709"/>
                  <p:cNvSpPr/>
                  <p:nvPr/>
                </p:nvSpPr>
                <p:spPr>
                  <a:xfrm>
                    <a:off x="91" y="45"/>
                    <a:ext cx="91" cy="91"/>
                  </a:xfrm>
                  <a:prstGeom prst="ellipse">
                    <a:avLst/>
                  </a:prstGeom>
                  <a:solidFill>
                    <a:srgbClr val="FF0066"/>
                  </a:solidFill>
                  <a:ln w="15875" cap="flat" cmpd="sng">
                    <a:solidFill>
                      <a:srgbClr val="FF0066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algn="ctr">
                      <a:buClrTx/>
                    </a:pPr>
                    <a:endParaRPr sz="1350">
                      <a:solidFill>
                        <a:srgbClr val="FF0066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2605" name="组合 26710"/>
                <p:cNvGrpSpPr/>
                <p:nvPr/>
              </p:nvGrpSpPr>
              <p:grpSpPr>
                <a:xfrm>
                  <a:off x="999" y="1270"/>
                  <a:ext cx="273" cy="273"/>
                  <a:chOff x="0" y="0"/>
                  <a:chExt cx="273" cy="273"/>
                </a:xfrm>
              </p:grpSpPr>
              <p:sp>
                <p:nvSpPr>
                  <p:cNvPr id="22606" name="椭圆 26711"/>
                  <p:cNvSpPr/>
                  <p:nvPr/>
                </p:nvSpPr>
                <p:spPr>
                  <a:xfrm>
                    <a:off x="0" y="0"/>
                    <a:ext cx="273" cy="273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587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sz="1350">
                      <a:solidFill>
                        <a:srgbClr val="00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607" name="椭圆 26712"/>
                  <p:cNvSpPr/>
                  <p:nvPr/>
                </p:nvSpPr>
                <p:spPr>
                  <a:xfrm>
                    <a:off x="91" y="45"/>
                    <a:ext cx="91" cy="91"/>
                  </a:xfrm>
                  <a:prstGeom prst="ellipse">
                    <a:avLst/>
                  </a:prstGeom>
                  <a:solidFill>
                    <a:srgbClr val="FF0066"/>
                  </a:solidFill>
                  <a:ln w="15875" cap="flat" cmpd="sng">
                    <a:solidFill>
                      <a:srgbClr val="FF0066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algn="ctr">
                      <a:buClrTx/>
                    </a:pPr>
                    <a:endParaRPr sz="1350">
                      <a:solidFill>
                        <a:srgbClr val="FF0066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2608" name="组合 26713"/>
                <p:cNvGrpSpPr/>
                <p:nvPr/>
              </p:nvGrpSpPr>
              <p:grpSpPr>
                <a:xfrm>
                  <a:off x="954" y="0"/>
                  <a:ext cx="273" cy="273"/>
                  <a:chOff x="0" y="0"/>
                  <a:chExt cx="273" cy="273"/>
                </a:xfrm>
              </p:grpSpPr>
              <p:sp>
                <p:nvSpPr>
                  <p:cNvPr id="22609" name="椭圆 26714"/>
                  <p:cNvSpPr/>
                  <p:nvPr/>
                </p:nvSpPr>
                <p:spPr>
                  <a:xfrm>
                    <a:off x="0" y="0"/>
                    <a:ext cx="273" cy="273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587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sz="1350">
                      <a:solidFill>
                        <a:srgbClr val="00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610" name="椭圆 26715"/>
                  <p:cNvSpPr/>
                  <p:nvPr/>
                </p:nvSpPr>
                <p:spPr>
                  <a:xfrm>
                    <a:off x="91" y="45"/>
                    <a:ext cx="91" cy="91"/>
                  </a:xfrm>
                  <a:prstGeom prst="ellipse">
                    <a:avLst/>
                  </a:prstGeom>
                  <a:solidFill>
                    <a:srgbClr val="FF0066"/>
                  </a:solidFill>
                  <a:ln w="15875" cap="flat" cmpd="sng">
                    <a:solidFill>
                      <a:srgbClr val="FF0066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algn="ctr">
                      <a:buClrTx/>
                    </a:pPr>
                    <a:endParaRPr sz="1350">
                      <a:solidFill>
                        <a:srgbClr val="FF0066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22611" name="组合 26716"/>
                <p:cNvGrpSpPr/>
                <p:nvPr/>
              </p:nvGrpSpPr>
              <p:grpSpPr>
                <a:xfrm>
                  <a:off x="999" y="862"/>
                  <a:ext cx="273" cy="273"/>
                  <a:chOff x="0" y="0"/>
                  <a:chExt cx="273" cy="273"/>
                </a:xfrm>
              </p:grpSpPr>
              <p:sp>
                <p:nvSpPr>
                  <p:cNvPr id="22612" name="椭圆 26717"/>
                  <p:cNvSpPr/>
                  <p:nvPr/>
                </p:nvSpPr>
                <p:spPr>
                  <a:xfrm>
                    <a:off x="0" y="0"/>
                    <a:ext cx="273" cy="273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1587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sz="1350">
                      <a:solidFill>
                        <a:srgbClr val="00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2613" name="椭圆 26718"/>
                  <p:cNvSpPr/>
                  <p:nvPr/>
                </p:nvSpPr>
                <p:spPr>
                  <a:xfrm>
                    <a:off x="91" y="45"/>
                    <a:ext cx="91" cy="91"/>
                  </a:xfrm>
                  <a:prstGeom prst="ellipse">
                    <a:avLst/>
                  </a:prstGeom>
                  <a:solidFill>
                    <a:srgbClr val="FF0066"/>
                  </a:solidFill>
                  <a:ln w="15875" cap="flat" cmpd="sng">
                    <a:solidFill>
                      <a:srgbClr val="FF0066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algn="ctr">
                      <a:buClrTx/>
                    </a:pPr>
                    <a:endParaRPr sz="1350">
                      <a:solidFill>
                        <a:srgbClr val="FF0066"/>
                      </a:solidFill>
                      <a:latin typeface="Arial" panose="020B0604020202020204" pitchFamily="34" charset="0"/>
                      <a:ea typeface="宋体" panose="02010600030101010101" pitchFamily="2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22614" name="直接连接符 26719"/>
              <p:cNvSpPr/>
              <p:nvPr/>
            </p:nvSpPr>
            <p:spPr>
              <a:xfrm>
                <a:off x="1271" y="136"/>
                <a:ext cx="272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615" name="直接连接符 26720"/>
              <p:cNvSpPr/>
              <p:nvPr/>
            </p:nvSpPr>
            <p:spPr>
              <a:xfrm>
                <a:off x="1271" y="544"/>
                <a:ext cx="272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616" name="直接连接符 26721"/>
              <p:cNvSpPr/>
              <p:nvPr/>
            </p:nvSpPr>
            <p:spPr>
              <a:xfrm>
                <a:off x="1316" y="998"/>
                <a:ext cx="272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  <p:sp>
            <p:nvSpPr>
              <p:cNvPr id="22617" name="直接连接符 26722"/>
              <p:cNvSpPr/>
              <p:nvPr/>
            </p:nvSpPr>
            <p:spPr>
              <a:xfrm>
                <a:off x="1316" y="1406"/>
                <a:ext cx="272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</p:sp>
        </p:grpSp>
      </p:grpSp>
      <p:sp>
        <p:nvSpPr>
          <p:cNvPr id="22618" name="左大括号 26628"/>
          <p:cNvSpPr/>
          <p:nvPr/>
        </p:nvSpPr>
        <p:spPr>
          <a:xfrm rot="16200000">
            <a:off x="2302669" y="2677716"/>
            <a:ext cx="160735" cy="1243013"/>
          </a:xfrm>
          <a:prstGeom prst="leftBrace">
            <a:avLst>
              <a:gd name="adj1" fmla="val 64336"/>
              <a:gd name="adj2" fmla="val 50000"/>
            </a:avLst>
          </a:prstGeom>
          <a:noFill/>
          <a:ln w="222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Tx/>
            </a:pPr>
            <a:endParaRPr sz="135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619" name="文本框 26723"/>
          <p:cNvSpPr/>
          <p:nvPr/>
        </p:nvSpPr>
        <p:spPr>
          <a:xfrm>
            <a:off x="2195513" y="3327797"/>
            <a:ext cx="539354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x-none" sz="27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</a:t>
            </a:r>
            <a:endParaRPr lang="en-US" altLang="x-none" sz="2700" b="1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620" name="左大括号 26630"/>
          <p:cNvSpPr/>
          <p:nvPr/>
        </p:nvSpPr>
        <p:spPr>
          <a:xfrm rot="16200000">
            <a:off x="3356372" y="2922985"/>
            <a:ext cx="161925" cy="754856"/>
          </a:xfrm>
          <a:prstGeom prst="leftBrace">
            <a:avLst>
              <a:gd name="adj1" fmla="val 38891"/>
              <a:gd name="adj2" fmla="val 49991"/>
            </a:avLst>
          </a:prstGeom>
          <a:noFill/>
          <a:ln w="22225" cap="flat" cmpd="sng">
            <a:solidFill>
              <a:srgbClr val="8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621" name="文本框 26724"/>
          <p:cNvSpPr/>
          <p:nvPr/>
        </p:nvSpPr>
        <p:spPr>
          <a:xfrm>
            <a:off x="3275410" y="3343275"/>
            <a:ext cx="4333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en-US" altLang="x-none" sz="24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</a:t>
            </a:r>
            <a:endParaRPr lang="en-US" altLang="x-none" sz="2400" b="1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622" name="文本框 26629"/>
          <p:cNvSpPr/>
          <p:nvPr/>
        </p:nvSpPr>
        <p:spPr>
          <a:xfrm>
            <a:off x="1710055" y="3868420"/>
            <a:ext cx="11893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细胞分裂</a:t>
            </a:r>
            <a:endParaRPr lang="zh-CN" altLang="en-US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623" name="文本框 26631">
            <a:hlinkClick r:id="rId1" action="ppaction://hlinksldjump"/>
          </p:cNvPr>
          <p:cNvSpPr/>
          <p:nvPr/>
        </p:nvSpPr>
        <p:spPr>
          <a:xfrm>
            <a:off x="2954020" y="3846195"/>
            <a:ext cx="11906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细胞生长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624" name="文本框 26633"/>
          <p:cNvSpPr/>
          <p:nvPr/>
        </p:nvSpPr>
        <p:spPr>
          <a:xfrm>
            <a:off x="4248150" y="3868341"/>
            <a:ext cx="237529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dirty="0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细胞分化        组织</a:t>
            </a:r>
            <a:endParaRPr lang="zh-CN" altLang="en-US" dirty="0">
              <a:solidFill>
                <a:srgbClr val="0033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625" name="直接连接符 26728"/>
          <p:cNvSpPr/>
          <p:nvPr/>
        </p:nvSpPr>
        <p:spPr>
          <a:xfrm>
            <a:off x="5436394" y="4030266"/>
            <a:ext cx="27027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22" grpId="0" bldLvl="0"/>
      <p:bldP spid="22623" grpId="0" bldLvl="0"/>
      <p:bldP spid="22624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685800" y="91598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4" name="TextBox 6"/>
          <p:cNvSpPr/>
          <p:nvPr/>
        </p:nvSpPr>
        <p:spPr>
          <a:xfrm>
            <a:off x="354330" y="2475865"/>
            <a:ext cx="712787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预习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35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37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多细胞生物体的结构层次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植物体结构层次</a:t>
            </a:r>
            <a:endParaRPr lang="zh-CN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动物体结构层次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330" y="1419225"/>
            <a:ext cx="78200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细胞分裂后新细胞与原细胞的遗传物质发生了改变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．（判断对错）．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38725" y="1419225"/>
            <a:ext cx="5372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187450" y="1563688"/>
            <a:ext cx="6643688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1、细胞的分裂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、细胞的分化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614680" y="1541463"/>
            <a:ext cx="7637463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动物的组织是由于细胞不断分裂所形成的结果．___________（判断对错）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147"/>
          <p:cNvSpPr txBox="1"/>
          <p:nvPr/>
        </p:nvSpPr>
        <p:spPr>
          <a:xfrm>
            <a:off x="5949315" y="1541780"/>
            <a:ext cx="11823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×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664210" y="1143635"/>
            <a:ext cx="738060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一粒种子能长成参天大树，主要原因是（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A．细胞分裂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B．细胞数目增多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C．细胞体积增大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D．细胞数目增多，细胞体积增大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6" name="TextBox 10"/>
          <p:cNvSpPr/>
          <p:nvPr/>
        </p:nvSpPr>
        <p:spPr>
          <a:xfrm>
            <a:off x="5181283" y="1143318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558165" y="925195"/>
            <a:ext cx="763778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．通过学习生物学，小豪了解到狗由小长大与细胞的生长、分裂和分化有关．其中在细胞分裂过程中变化最为明显的是（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A．染色体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B．细胞质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C．线粒体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D．叶绿体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0" name="TextBox 10"/>
          <p:cNvSpPr/>
          <p:nvPr/>
        </p:nvSpPr>
        <p:spPr>
          <a:xfrm>
            <a:off x="5483543" y="1507808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1499235" y="2229485"/>
            <a:ext cx="292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探究一：细胞的分裂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1" name="Picture 5" descr="6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081" y="347028"/>
            <a:ext cx="3051175" cy="444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95"/>
          <p:cNvSpPr/>
          <p:nvPr/>
        </p:nvSpPr>
        <p:spPr>
          <a:xfrm>
            <a:off x="1615679" y="2144594"/>
            <a:ext cx="5754290" cy="391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  <a:buNone/>
            </a:pPr>
            <a:r>
              <a:rPr lang="zh-CN" altLang="en-US" sz="1500" b="1" i="1" baseline="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　</a:t>
            </a:r>
            <a:endParaRPr lang="zh-CN" altLang="en-US" sz="1500" b="1" i="1" baseline="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124" name="文本框 9219">
            <a:hlinkClick r:id="rId1" action="ppaction://hlinkfile"/>
          </p:cNvPr>
          <p:cNvSpPr/>
          <p:nvPr/>
        </p:nvSpPr>
        <p:spPr>
          <a:xfrm>
            <a:off x="2789635" y="2357438"/>
            <a:ext cx="3294459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微软雅黑" panose="020B0503020204020204" pitchFamily="34" charset="-122"/>
                <a:sym typeface="Times New Roman" panose="02020603050405020304" pitchFamily="2" charset="0"/>
              </a:rPr>
              <a:t>植物细胞的分裂过程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2" charset="0"/>
              <a:ea typeface="微软雅黑" panose="020B0503020204020204" pitchFamily="34" charset="-122"/>
              <a:sym typeface="Times New Roman" panose="02020603050405020304" pitchFamily="2" charset="0"/>
            </a:endParaRPr>
          </a:p>
        </p:txBody>
      </p:sp>
      <p:pic>
        <p:nvPicPr>
          <p:cNvPr id="5125" name="图片 92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9738" y="1222772"/>
            <a:ext cx="971550" cy="1157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图片 92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45681" y="1168004"/>
            <a:ext cx="1421606" cy="11215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92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60244" y="1222772"/>
            <a:ext cx="1643063" cy="1171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右箭头 9223"/>
          <p:cNvSpPr/>
          <p:nvPr/>
        </p:nvSpPr>
        <p:spPr>
          <a:xfrm>
            <a:off x="2789635" y="1546622"/>
            <a:ext cx="647700" cy="432197"/>
          </a:xfrm>
          <a:prstGeom prst="rightArrow">
            <a:avLst>
              <a:gd name="adj1" fmla="val 50000"/>
              <a:gd name="adj2" fmla="val 37437"/>
            </a:avLst>
          </a:prstGeom>
          <a:solidFill>
            <a:srgbClr val="99FF33"/>
          </a:solidFill>
          <a:ln w="9525">
            <a:noFill/>
          </a:ln>
        </p:spPr>
        <p:txBody>
          <a:bodyPr wrap="none" anchor="ctr"/>
          <a:lstStyle/>
          <a:p>
            <a:pPr algn="ctr"/>
            <a:endParaRPr sz="135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  <a:sym typeface="Times New Roman" panose="02020603050405020304" pitchFamily="2" charset="0"/>
            </a:endParaRPr>
          </a:p>
        </p:txBody>
      </p:sp>
      <p:sp>
        <p:nvSpPr>
          <p:cNvPr id="5129" name="右箭头 9224"/>
          <p:cNvSpPr/>
          <p:nvPr/>
        </p:nvSpPr>
        <p:spPr>
          <a:xfrm>
            <a:off x="5004197" y="1600200"/>
            <a:ext cx="647700" cy="432197"/>
          </a:xfrm>
          <a:prstGeom prst="rightArrow">
            <a:avLst>
              <a:gd name="adj1" fmla="val 50000"/>
              <a:gd name="adj2" fmla="val 37479"/>
            </a:avLst>
          </a:prstGeom>
          <a:solidFill>
            <a:srgbClr val="99FF33"/>
          </a:solidFill>
          <a:ln w="9525">
            <a:noFill/>
          </a:ln>
        </p:spPr>
        <p:txBody>
          <a:bodyPr wrap="none" anchor="ctr"/>
          <a:lstStyle/>
          <a:p>
            <a:pPr algn="ctr"/>
            <a:endParaRPr sz="135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  <a:sym typeface="Times New Roman" panose="02020603050405020304" pitchFamily="2" charset="0"/>
            </a:endParaRPr>
          </a:p>
        </p:txBody>
      </p:sp>
      <p:sp>
        <p:nvSpPr>
          <p:cNvPr id="5130" name="矩形 9225"/>
          <p:cNvSpPr/>
          <p:nvPr/>
        </p:nvSpPr>
        <p:spPr>
          <a:xfrm>
            <a:off x="1547813" y="2788444"/>
            <a:ext cx="6049566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植物细胞分裂过程：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Ａ、首先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　　　　　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一分为二。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Ｂ、然后在两个细胞核中央形成新的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            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和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           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。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 　　　　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 C、将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　　　　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一分为二。   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细胞分裂的结果：细胞数目增加。</a:t>
            </a:r>
            <a:endParaRPr lang="zh-CN" altLang="en-US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</p:txBody>
      </p:sp>
      <p:sp>
        <p:nvSpPr>
          <p:cNvPr id="5131" name="文本框 9226"/>
          <p:cNvSpPr/>
          <p:nvPr/>
        </p:nvSpPr>
        <p:spPr>
          <a:xfrm>
            <a:off x="2551152" y="3274219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dirty="0">
                <a:solidFill>
                  <a:srgbClr val="FF0066"/>
                </a:solidFill>
                <a:latin typeface="Times New Roman" panose="02020603050405020304" pitchFamily="2" charset="0"/>
                <a:ea typeface="微软雅黑" panose="020B0503020204020204" pitchFamily="34" charset="-122"/>
                <a:sym typeface="Times New Roman" panose="02020603050405020304" pitchFamily="2" charset="0"/>
              </a:rPr>
              <a:t>细胞核</a:t>
            </a:r>
            <a:endParaRPr lang="zh-CN" altLang="en-US" dirty="0">
              <a:solidFill>
                <a:srgbClr val="FF0066"/>
              </a:solidFill>
              <a:latin typeface="Times New Roman" panose="02020603050405020304" pitchFamily="2" charset="0"/>
              <a:ea typeface="微软雅黑" panose="020B0503020204020204" pitchFamily="34" charset="-122"/>
              <a:sym typeface="Times New Roman" panose="02020603050405020304" pitchFamily="2" charset="0"/>
            </a:endParaRPr>
          </a:p>
        </p:txBody>
      </p:sp>
      <p:sp>
        <p:nvSpPr>
          <p:cNvPr id="5132" name="文本框 9227"/>
          <p:cNvSpPr/>
          <p:nvPr/>
        </p:nvSpPr>
        <p:spPr>
          <a:xfrm>
            <a:off x="5166122" y="3598069"/>
            <a:ext cx="1116806" cy="414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dirty="0">
                <a:solidFill>
                  <a:srgbClr val="FF0066"/>
                </a:solidFill>
                <a:latin typeface="Times New Roman" panose="02020603050405020304" pitchFamily="2" charset="0"/>
                <a:ea typeface="微软雅黑" panose="020B0503020204020204" pitchFamily="34" charset="-122"/>
                <a:sym typeface="Times New Roman" panose="02020603050405020304" pitchFamily="2" charset="0"/>
              </a:rPr>
              <a:t>细胞壁</a:t>
            </a:r>
            <a:r>
              <a:rPr lang="zh-CN" altLang="en-US" sz="2100" b="1" u="sng" dirty="0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  <a:sym typeface="Times New Roman" panose="02020603050405020304" pitchFamily="2" charset="0"/>
              </a:rPr>
              <a:t>　　　　</a:t>
            </a:r>
            <a:endParaRPr lang="zh-CN" altLang="en-US" sz="2100" dirty="0">
              <a:solidFill>
                <a:srgbClr val="FF0066"/>
              </a:solidFill>
              <a:latin typeface="Times New Roman" panose="02020603050405020304" pitchFamily="2" charset="0"/>
              <a:ea typeface="宋体" panose="02010600030101010101" pitchFamily="2" charset="-122"/>
              <a:sym typeface="Times New Roman" panose="02020603050405020304" pitchFamily="2" charset="0"/>
            </a:endParaRPr>
          </a:p>
        </p:txBody>
      </p:sp>
      <p:sp>
        <p:nvSpPr>
          <p:cNvPr id="5133" name="文本框 9228"/>
          <p:cNvSpPr/>
          <p:nvPr/>
        </p:nvSpPr>
        <p:spPr>
          <a:xfrm>
            <a:off x="6331387" y="3706416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dirty="0">
                <a:solidFill>
                  <a:srgbClr val="FF0066"/>
                </a:solidFill>
                <a:latin typeface="Times New Roman" panose="02020603050405020304" pitchFamily="2" charset="0"/>
                <a:ea typeface="微软雅黑" panose="020B0503020204020204" pitchFamily="34" charset="-122"/>
                <a:sym typeface="Times New Roman" panose="02020603050405020304" pitchFamily="2" charset="0"/>
              </a:rPr>
              <a:t>细胞膜</a:t>
            </a:r>
            <a:endParaRPr lang="zh-CN" altLang="en-US" dirty="0">
              <a:solidFill>
                <a:srgbClr val="FF0066"/>
              </a:solidFill>
              <a:latin typeface="Times New Roman" panose="02020603050405020304" pitchFamily="2" charset="0"/>
              <a:ea typeface="微软雅黑" panose="020B0503020204020204" pitchFamily="34" charset="-122"/>
              <a:sym typeface="Times New Roman" panose="02020603050405020304" pitchFamily="2" charset="0"/>
            </a:endParaRPr>
          </a:p>
        </p:txBody>
      </p:sp>
      <p:sp>
        <p:nvSpPr>
          <p:cNvPr id="5134" name="文本框 9229"/>
          <p:cNvSpPr/>
          <p:nvPr/>
        </p:nvSpPr>
        <p:spPr>
          <a:xfrm>
            <a:off x="2227302" y="4083844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dirty="0">
                <a:solidFill>
                  <a:srgbClr val="FF0066"/>
                </a:solidFill>
                <a:latin typeface="Times New Roman" panose="02020603050405020304" pitchFamily="2" charset="0"/>
                <a:ea typeface="微软雅黑" panose="020B0503020204020204" pitchFamily="34" charset="-122"/>
                <a:sym typeface="Times New Roman" panose="02020603050405020304" pitchFamily="2" charset="0"/>
              </a:rPr>
              <a:t>细胞质</a:t>
            </a:r>
            <a:endParaRPr lang="zh-CN" altLang="en-US" dirty="0">
              <a:solidFill>
                <a:srgbClr val="FF0066"/>
              </a:solidFill>
              <a:latin typeface="Times New Roman" panose="02020603050405020304" pitchFamily="2" charset="0"/>
              <a:ea typeface="微软雅黑" panose="020B0503020204020204" pitchFamily="34" charset="-122"/>
              <a:sym typeface="Times New Roman" panose="02020603050405020304" pitchFamily="2" charset="0"/>
            </a:endParaRPr>
          </a:p>
        </p:txBody>
      </p:sp>
      <p:sp>
        <p:nvSpPr>
          <p:cNvPr id="5135" name="文本框 9230"/>
          <p:cNvSpPr/>
          <p:nvPr/>
        </p:nvSpPr>
        <p:spPr>
          <a:xfrm>
            <a:off x="4957604" y="4516041"/>
            <a:ext cx="309880" cy="299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endParaRPr sz="135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  <a:sym typeface="Times New Roman" panose="02020603050405020304" pitchFamily="2" charset="0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1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2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2" dur="500"/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5" dur="500"/>
                                        <p:tgtEl>
                                          <p:spTgt spid="5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38" dur="500"/>
                                        <p:tgtEl>
                                          <p:spTgt spid="5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41" dur="500"/>
                                        <p:tgtEl>
                                          <p:spTgt spid="5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46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51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56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61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66" dur="500"/>
                                        <p:tgtEl>
                                          <p:spTgt spid="5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bldLvl="0" animBg="1"/>
      <p:bldP spid="5129" grpId="0" bldLvl="0" animBg="1"/>
      <p:bldP spid="5130" grpId="0" bldLvl="0" uiExpand="1" build="allAtOnce"/>
      <p:bldP spid="5131" grpId="0" bldLvl="0"/>
      <p:bldP spid="5132" grpId="0" bldLvl="0"/>
      <p:bldP spid="5133" grpId="0" bldLvl="0"/>
      <p:bldP spid="5134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024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56160" y="1006079"/>
            <a:ext cx="835819" cy="9501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1024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57775" y="1329929"/>
            <a:ext cx="900113" cy="3929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1024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9363" y="1275160"/>
            <a:ext cx="900113" cy="3929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1024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37335" y="1006079"/>
            <a:ext cx="1571625" cy="100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1024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75747" y="1059656"/>
            <a:ext cx="1550194" cy="9786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1" name="文本框 10246"/>
          <p:cNvSpPr/>
          <p:nvPr/>
        </p:nvSpPr>
        <p:spPr>
          <a:xfrm>
            <a:off x="2904966" y="1707356"/>
            <a:ext cx="309880" cy="299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endParaRPr sz="1350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  <a:sym typeface="Times New Roman" panose="02020603050405020304" pitchFamily="2" charset="0"/>
            </a:endParaRPr>
          </a:p>
        </p:txBody>
      </p:sp>
      <p:sp>
        <p:nvSpPr>
          <p:cNvPr id="6152" name="文本框 10247">
            <a:hlinkClick r:id="rId5" action="ppaction://hlinkfile"/>
          </p:cNvPr>
          <p:cNvSpPr/>
          <p:nvPr/>
        </p:nvSpPr>
        <p:spPr>
          <a:xfrm>
            <a:off x="2844403" y="2247900"/>
            <a:ext cx="3294459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2" charset="0"/>
                <a:ea typeface="微软雅黑" panose="020B0503020204020204" pitchFamily="34" charset="-122"/>
                <a:sym typeface="Times New Roman" panose="02020603050405020304" pitchFamily="2" charset="0"/>
              </a:rPr>
              <a:t>动物细胞的分裂过程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2" charset="0"/>
              <a:ea typeface="微软雅黑" panose="020B0503020204020204" pitchFamily="34" charset="-122"/>
              <a:sym typeface="Times New Roman" panose="02020603050405020304" pitchFamily="2" charset="0"/>
            </a:endParaRPr>
          </a:p>
        </p:txBody>
      </p:sp>
      <p:sp>
        <p:nvSpPr>
          <p:cNvPr id="6153" name="文本框 1"/>
          <p:cNvSpPr/>
          <p:nvPr/>
        </p:nvSpPr>
        <p:spPr>
          <a:xfrm>
            <a:off x="1818085" y="2680097"/>
            <a:ext cx="557212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动物细胞分裂过程：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Ａ、首先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　　　　　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一分为二。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Ｂ、然后在两个细胞核中央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              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向内凹陷。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 C 、将</a:t>
            </a:r>
            <a:r>
              <a:rPr lang="zh-CN" altLang="en-US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　　　　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一分为二。 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2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  </a:t>
            </a: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2" charset="0"/>
              </a:rPr>
              <a:t>细胞分裂的结果：细胞数目增加。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4" name="文本框 10249"/>
          <p:cNvSpPr/>
          <p:nvPr/>
        </p:nvSpPr>
        <p:spPr>
          <a:xfrm>
            <a:off x="2821424" y="3112294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dirty="0">
                <a:solidFill>
                  <a:srgbClr val="FF0066"/>
                </a:solidFill>
                <a:latin typeface="Times New Roman" panose="02020603050405020304" pitchFamily="2" charset="0"/>
                <a:ea typeface="微软雅黑" panose="020B0503020204020204" pitchFamily="34" charset="-122"/>
                <a:sym typeface="Times New Roman" panose="02020603050405020304" pitchFamily="2" charset="0"/>
              </a:rPr>
              <a:t>细胞核</a:t>
            </a:r>
            <a:endParaRPr lang="zh-CN" altLang="en-US" dirty="0">
              <a:solidFill>
                <a:srgbClr val="FF0066"/>
              </a:solidFill>
              <a:latin typeface="Times New Roman" panose="02020603050405020304" pitchFamily="2" charset="0"/>
              <a:ea typeface="微软雅黑" panose="020B0503020204020204" pitchFamily="34" charset="-122"/>
              <a:sym typeface="Times New Roman" panose="02020603050405020304" pitchFamily="2" charset="0"/>
            </a:endParaRPr>
          </a:p>
        </p:txBody>
      </p:sp>
      <p:sp>
        <p:nvSpPr>
          <p:cNvPr id="6155" name="文本框 10250"/>
          <p:cNvSpPr/>
          <p:nvPr/>
        </p:nvSpPr>
        <p:spPr>
          <a:xfrm>
            <a:off x="4657368" y="3544491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dirty="0">
                <a:solidFill>
                  <a:srgbClr val="FF0066"/>
                </a:solidFill>
                <a:latin typeface="Times New Roman" panose="02020603050405020304" pitchFamily="2" charset="0"/>
                <a:ea typeface="微软雅黑" panose="020B0503020204020204" pitchFamily="34" charset="-122"/>
                <a:sym typeface="Times New Roman" panose="02020603050405020304" pitchFamily="2" charset="0"/>
              </a:rPr>
              <a:t>细胞膜</a:t>
            </a:r>
            <a:endParaRPr lang="zh-CN" altLang="en-US" dirty="0">
              <a:solidFill>
                <a:srgbClr val="FF0066"/>
              </a:solidFill>
              <a:latin typeface="Times New Roman" panose="02020603050405020304" pitchFamily="2" charset="0"/>
              <a:ea typeface="微软雅黑" panose="020B0503020204020204" pitchFamily="34" charset="-122"/>
              <a:sym typeface="Times New Roman" panose="02020603050405020304" pitchFamily="2" charset="0"/>
            </a:endParaRPr>
          </a:p>
        </p:txBody>
      </p:sp>
      <p:sp>
        <p:nvSpPr>
          <p:cNvPr id="6156" name="文本框 10251"/>
          <p:cNvSpPr/>
          <p:nvPr/>
        </p:nvSpPr>
        <p:spPr>
          <a:xfrm>
            <a:off x="2659499" y="3921919"/>
            <a:ext cx="8686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dirty="0">
                <a:solidFill>
                  <a:srgbClr val="FF0066"/>
                </a:solidFill>
                <a:latin typeface="Times New Roman" panose="02020603050405020304" pitchFamily="2" charset="0"/>
                <a:ea typeface="微软雅黑" panose="020B0503020204020204" pitchFamily="34" charset="-122"/>
                <a:sym typeface="Times New Roman" panose="02020603050405020304" pitchFamily="2" charset="0"/>
              </a:rPr>
              <a:t>细胞质</a:t>
            </a:r>
            <a:endParaRPr lang="zh-CN" altLang="en-US" dirty="0">
              <a:solidFill>
                <a:srgbClr val="FF0066"/>
              </a:solidFill>
              <a:latin typeface="Times New Roman" panose="02020603050405020304" pitchFamily="2" charset="0"/>
              <a:ea typeface="微软雅黑" panose="020B0503020204020204" pitchFamily="34" charset="-122"/>
              <a:sym typeface="Times New Roman" panose="02020603050405020304" pitchFamily="2" charset="0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2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3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3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>
                                      <p:cBhvr>
                                        <p:cTn id="42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 bldLvl="0"/>
      <p:bldP spid="6155" grpId="0" bldLvl="0"/>
      <p:bldP spid="6156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2036</Words>
  <Paragraphs>276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Broadway</vt:lpstr>
      <vt:lpstr>楷体</vt:lpstr>
      <vt:lpstr>经典繁仿黑</vt:lpstr>
      <vt:lpstr>Times New Roman</vt:lpstr>
      <vt:lpstr>Arial Unicode MS</vt:lpstr>
      <vt:lpstr>Calibri</vt:lpstr>
      <vt:lpstr>黑体</vt:lpstr>
      <vt:lpstr>Office 主题</vt:lpstr>
      <vt:lpstr>七年级上册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生物体长大的原因</vt:lpstr>
      <vt:lpstr>PowerPoint 演示文稿</vt:lpstr>
      <vt:lpstr>PowerPoint 演示文稿</vt:lpstr>
      <vt:lpstr>PowerPoint 演示文稿</vt:lpstr>
      <vt:lpstr>细胞分化的结果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