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257" r:id="rId2"/>
    <p:sldId id="696" r:id="rId3"/>
    <p:sldId id="289" r:id="rId4"/>
    <p:sldId id="320" r:id="rId5"/>
    <p:sldId id="321" r:id="rId6"/>
    <p:sldId id="322" r:id="rId7"/>
    <p:sldId id="293" r:id="rId8"/>
    <p:sldId id="698" r:id="rId9"/>
    <p:sldId id="699" r:id="rId10"/>
    <p:sldId id="700" r:id="rId11"/>
    <p:sldId id="701" r:id="rId12"/>
    <p:sldId id="702" r:id="rId13"/>
    <p:sldId id="703" r:id="rId14"/>
    <p:sldId id="704" r:id="rId15"/>
    <p:sldId id="705" r:id="rId16"/>
    <p:sldId id="706" r:id="rId17"/>
    <p:sldId id="707" r:id="rId18"/>
    <p:sldId id="709" r:id="rId19"/>
    <p:sldId id="713" r:id="rId20"/>
    <p:sldId id="712" r:id="rId21"/>
    <p:sldId id="708" r:id="rId22"/>
    <p:sldId id="710" r:id="rId23"/>
    <p:sldId id="711" r:id="rId24"/>
    <p:sldId id="325" r:id="rId25"/>
    <p:sldId id="326" r:id="rId26"/>
    <p:sldId id="327" r:id="rId27"/>
    <p:sldId id="328" r:id="rId28"/>
    <p:sldId id="329" r:id="rId29"/>
    <p:sldId id="714" r:id="rId30"/>
    <p:sldId id="330" r:id="rId3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702" y="-354"/>
      </p:cViewPr>
      <p:guideLst>
        <p:guide orient="horz" pos="400"/>
        <p:guide pos="29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2018-8-31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2018-8-31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2018-8-31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2018-8-31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2018-8-31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1880" y="3883371"/>
            <a:ext cx="3868340" cy="617934"/>
          </a:xfrm>
        </p:spPr>
        <p:txBody>
          <a:bodyPr anchor="b">
            <a:normAutofit/>
          </a:bodyPr>
          <a:lstStyle>
            <a:lvl1pPr marL="0" indent="0">
              <a:buNone/>
              <a:defRPr sz="1800" b="0">
                <a:solidFill>
                  <a:srgbClr val="FF0000"/>
                </a:solidFill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741828" y="1576089"/>
            <a:ext cx="3868340" cy="2231511"/>
          </a:xfrm>
        </p:spPr>
        <p:txBody>
          <a:bodyPr rtlCol="0">
            <a:normAutofit/>
          </a:bodyPr>
          <a:lstStyle>
            <a:lvl1pPr>
              <a:defRPr lang="zh-CN" altLang="en-US" smtClean="0">
                <a:solidFill>
                  <a:srgbClr val="000000"/>
                </a:solidFill>
              </a:defRPr>
            </a:lvl1pPr>
            <a:lvl2pPr>
              <a:defRPr lang="zh-CN" altLang="en-US" sz="1800" smtClean="0">
                <a:solidFill>
                  <a:srgbClr val="000000"/>
                </a:solidFill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41136" y="3878369"/>
            <a:ext cx="3887391" cy="617934"/>
          </a:xfrm>
        </p:spPr>
        <p:txBody>
          <a:bodyPr anchor="b">
            <a:normAutofit/>
          </a:bodyPr>
          <a:lstStyle>
            <a:lvl1pPr marL="0" indent="0">
              <a:buNone/>
              <a:defRPr sz="1800" b="0">
                <a:solidFill>
                  <a:srgbClr val="FF0000"/>
                </a:solidFill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741136" y="1576089"/>
            <a:ext cx="3887391" cy="2231511"/>
          </a:xfrm>
        </p:spPr>
        <p:txBody>
          <a:bodyPr rtlCol="0">
            <a:normAutofit/>
          </a:bodyPr>
          <a:lstStyle>
            <a:lvl1pPr>
              <a:defRPr lang="zh-CN" altLang="en-US" smtClean="0">
                <a:solidFill>
                  <a:srgbClr val="000000"/>
                </a:solidFill>
              </a:defRPr>
            </a:lvl1pPr>
            <a:lvl2pPr>
              <a:defRPr lang="zh-CN" altLang="en-US" sz="1800" smtClean="0">
                <a:solidFill>
                  <a:srgbClr val="000000"/>
                </a:solidFill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16" name="KSO_FD"/>
          <p:cNvSpPr>
            <a:spLocks noGrp="1"/>
          </p:cNvSpPr>
          <p:nvPr>
            <p:ph type="dt" sz="half" idx="1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7" name="KSO_FT"/>
          <p:cNvSpPr>
            <a:spLocks noGrp="1"/>
          </p:cNvSpPr>
          <p:nvPr>
            <p:ph type="ftr" sz="quarter" idx="1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8" name="KSO_FN"/>
          <p:cNvSpPr>
            <a:spLocks noGrp="1"/>
          </p:cNvSpPr>
          <p:nvPr>
            <p:ph type="sldNum" sz="quarter" idx="1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fld id="{2DEDB04F-6710-400B-969D-BE2566CB3B33}" type="slidenum">
              <a:rPr kumimoji="0" lang="zh-CN" altLang="en-US" b="0" i="0" kern="1200" cap="none" spc="0" normalizeH="0" baseline="0" noProof="0">
                <a:latin typeface="+mn-lt"/>
                <a:ea typeface="+mn-ea"/>
                <a:cs typeface="+mn-cs"/>
              </a:rPr>
              <a:pPr marL="0" marR="0" indent="0" defTabSz="914400" rtl="0" latinLnBrk="0">
                <a:lnSpc>
                  <a:spcPct val="100000"/>
                </a:lnSpc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789552"/>
          </a:xfrm>
          <a:prstGeom prst="rect">
            <a:avLst/>
          </a:prstGeom>
          <a:solidFill>
            <a:srgbClr val="6CA62C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矩形 7"/>
          <p:cNvSpPr/>
          <p:nvPr userDrawn="1"/>
        </p:nvSpPr>
        <p:spPr>
          <a:xfrm>
            <a:off x="0" y="4748724"/>
            <a:ext cx="9144000" cy="394776"/>
          </a:xfrm>
          <a:prstGeom prst="rect">
            <a:avLst/>
          </a:prstGeom>
          <a:solidFill>
            <a:srgbClr val="6CA62C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350"/>
          </a:p>
        </p:txBody>
      </p:sp>
      <p:sp>
        <p:nvSpPr>
          <p:cNvPr id="9" name="椭圆 8"/>
          <p:cNvSpPr/>
          <p:nvPr userDrawn="1"/>
        </p:nvSpPr>
        <p:spPr>
          <a:xfrm>
            <a:off x="3490793" y="4892112"/>
            <a:ext cx="107972" cy="108000"/>
          </a:xfrm>
          <a:prstGeom prst="ellipse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350"/>
          </a:p>
        </p:txBody>
      </p:sp>
      <p:sp>
        <p:nvSpPr>
          <p:cNvPr id="10" name="椭圆 9"/>
          <p:cNvSpPr/>
          <p:nvPr userDrawn="1"/>
        </p:nvSpPr>
        <p:spPr>
          <a:xfrm>
            <a:off x="3706619" y="4892112"/>
            <a:ext cx="107972" cy="108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350"/>
          </a:p>
        </p:txBody>
      </p:sp>
      <p:sp>
        <p:nvSpPr>
          <p:cNvPr id="11" name="椭圆 10"/>
          <p:cNvSpPr/>
          <p:nvPr userDrawn="1"/>
        </p:nvSpPr>
        <p:spPr>
          <a:xfrm>
            <a:off x="3922444" y="4892112"/>
            <a:ext cx="107972" cy="108000"/>
          </a:xfrm>
          <a:prstGeom prst="ellipse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350"/>
          </a:p>
        </p:txBody>
      </p:sp>
      <p:sp>
        <p:nvSpPr>
          <p:cNvPr id="12" name="TextBox 28"/>
          <p:cNvSpPr txBox="1">
            <a:spLocks noChangeArrowheads="1"/>
          </p:cNvSpPr>
          <p:nvPr userDrawn="1"/>
        </p:nvSpPr>
        <p:spPr bwMode="auto">
          <a:xfrm>
            <a:off x="4246303" y="4796071"/>
            <a:ext cx="2701343" cy="321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栖息地的概述</a:t>
            </a:r>
          </a:p>
        </p:txBody>
      </p:sp>
      <p:cxnSp>
        <p:nvCxnSpPr>
          <p:cNvPr id="13" name="直接连接符 12"/>
          <p:cNvCxnSpPr/>
          <p:nvPr userDrawn="1"/>
        </p:nvCxnSpPr>
        <p:spPr>
          <a:xfrm>
            <a:off x="198653" y="465516"/>
            <a:ext cx="874669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 userDrawn="1"/>
        </p:nvSpPr>
        <p:spPr>
          <a:xfrm>
            <a:off x="144661" y="141480"/>
            <a:ext cx="672156" cy="50673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en-US" altLang="zh-CN" sz="1350" kern="12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LOGO</a:t>
            </a:r>
            <a:endParaRPr lang="zh-CN" altLang="en-US" sz="1350" kern="1200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cxnSp>
        <p:nvCxnSpPr>
          <p:cNvPr id="15" name="直接连接符 14"/>
          <p:cNvCxnSpPr/>
          <p:nvPr userDrawn="1"/>
        </p:nvCxnSpPr>
        <p:spPr>
          <a:xfrm>
            <a:off x="816817" y="181754"/>
            <a:ext cx="0" cy="19645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 userDrawn="1"/>
        </p:nvSpPr>
        <p:spPr>
          <a:xfrm>
            <a:off x="908825" y="164846"/>
            <a:ext cx="2237922" cy="27559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1200" kern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正文 </a:t>
            </a:r>
            <a:r>
              <a:rPr lang="en-US" altLang="zh-CN" sz="1200" kern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 </a:t>
            </a:r>
            <a:r>
              <a:rPr lang="zh-CN" altLang="en-US" sz="1200" kern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第二章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404537" y="512553"/>
            <a:ext cx="819962" cy="276999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 </a:t>
            </a:r>
            <a:fld id="{2EEF1883-7A0E-4F66-9932-E581691AD397}" type="slidenum"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 algn="ctr">
                <a:defRPr/>
              </a:pPr>
              <a:t>‹#›</a:t>
            </a:fld>
            <a:r>
              <a:rPr lang="zh-CN" altLang="en-US" sz="1200" dirty="0">
                <a:solidFill>
                  <a:schemeClr val="bg1"/>
                </a:solidFill>
              </a:rPr>
              <a:t>  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2018-8-31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2018-8-31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7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7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2018-8-31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2018-8-31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2018-8-31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2018-8-31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2018-8-31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2018-8-31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Picture 2" descr="C:\Users\wangcaixia\Desktop\2017.6.30新发模板\101智慧课堂 组合logo.png"/>
          <p:cNvPicPr>
            <a:picLocks noChangeAspect="1" noChangeArrowheads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16123"/>
            <a:ext cx="1455308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ctrTitle" idx="4294967295"/>
          </p:nvPr>
        </p:nvSpPr>
        <p:spPr>
          <a:xfrm>
            <a:off x="3851920" y="2286011"/>
            <a:ext cx="1923156" cy="381375"/>
          </a:xfrm>
        </p:spPr>
        <p:txBody>
          <a:bodyPr>
            <a:noAutofit/>
          </a:bodyPr>
          <a:lstStyle/>
          <a:p>
            <a:pPr algn="l"/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七年级上册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副标题 2"/>
          <p:cNvSpPr>
            <a:spLocks noGrp="1"/>
          </p:cNvSpPr>
          <p:nvPr>
            <p:ph type="subTitle" idx="4294967295"/>
          </p:nvPr>
        </p:nvSpPr>
        <p:spPr>
          <a:xfrm>
            <a:off x="1021080" y="1297305"/>
            <a:ext cx="7102475" cy="42799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1.2.3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多细胞生物体的结构层次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4"/>
          <p:cNvSpPr txBox="1">
            <a:spLocks noChangeArrowheads="1"/>
          </p:cNvSpPr>
          <p:nvPr/>
        </p:nvSpPr>
        <p:spPr bwMode="auto">
          <a:xfrm>
            <a:off x="7558564" y="1277065"/>
            <a:ext cx="369094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茎</a:t>
            </a:r>
            <a:endParaRPr lang="zh-CN" altLang="en-US" b="1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Picture 7" descr="201008021117435938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598" y="1061953"/>
            <a:ext cx="2295020" cy="15922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 rotWithShape="1">
          <a:blip r:embed="rId3" cstate="print"/>
          <a:srcRect/>
          <a:stretch>
            <a:fillRect/>
          </a:stretch>
        </p:blipFill>
        <p:spPr bwMode="auto">
          <a:xfrm>
            <a:off x="4159040" y="2752861"/>
            <a:ext cx="2953280" cy="17146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2600325" y="4605020"/>
            <a:ext cx="394398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输送水分、无机盐和有机物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4" cstate="print"/>
          <a:srcRect t="19047"/>
          <a:stretch>
            <a:fillRect/>
          </a:stretch>
        </p:blipFill>
        <p:spPr bwMode="auto">
          <a:xfrm>
            <a:off x="4159040" y="1061952"/>
            <a:ext cx="2953280" cy="15922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85437" y="2752862"/>
            <a:ext cx="2286182" cy="17146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5"/>
          <p:cNvSpPr txBox="1">
            <a:spLocks noChangeArrowheads="1"/>
          </p:cNvSpPr>
          <p:nvPr/>
        </p:nvSpPr>
        <p:spPr bwMode="auto">
          <a:xfrm>
            <a:off x="1507331" y="1302544"/>
            <a:ext cx="369094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叶</a:t>
            </a:r>
          </a:p>
        </p:txBody>
      </p:sp>
      <p:sp>
        <p:nvSpPr>
          <p:cNvPr id="25" name="Rectangle 10"/>
          <p:cNvSpPr>
            <a:spLocks noChangeArrowheads="1"/>
          </p:cNvSpPr>
          <p:nvPr/>
        </p:nvSpPr>
        <p:spPr bwMode="auto">
          <a:xfrm>
            <a:off x="4782741" y="4502944"/>
            <a:ext cx="258127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zh-CN" altLang="en-US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光合作用，制造有机物</a:t>
            </a:r>
          </a:p>
        </p:txBody>
      </p:sp>
      <p:pic>
        <p:nvPicPr>
          <p:cNvPr id="3072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813" y="1132285"/>
            <a:ext cx="2559844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2741" y="1073944"/>
            <a:ext cx="2489597" cy="1658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76425" y="2732485"/>
            <a:ext cx="2818210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2741" y="2732485"/>
            <a:ext cx="2489597" cy="1659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5"/>
          <p:cNvSpPr txBox="1">
            <a:spLocks noChangeArrowheads="1"/>
          </p:cNvSpPr>
          <p:nvPr/>
        </p:nvSpPr>
        <p:spPr bwMode="auto">
          <a:xfrm>
            <a:off x="7166372" y="1073944"/>
            <a:ext cx="369094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花</a:t>
            </a:r>
          </a:p>
        </p:txBody>
      </p:sp>
      <p:pic>
        <p:nvPicPr>
          <p:cNvPr id="14" name="Picture 1032" descr="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7825" y="1247775"/>
            <a:ext cx="2581275" cy="14525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5" name="Picture 1033" descr="200512010440278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29966" y="2964656"/>
            <a:ext cx="2583656" cy="14525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7" name="Rectangle 11"/>
          <p:cNvSpPr>
            <a:spLocks noChangeArrowheads="1"/>
          </p:cNvSpPr>
          <p:nvPr/>
        </p:nvSpPr>
        <p:spPr bwMode="auto">
          <a:xfrm>
            <a:off x="3177540" y="4547235"/>
            <a:ext cx="278892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花凋谢后形成果实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6504" y="1239441"/>
            <a:ext cx="2613422" cy="14680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06504" y="2946797"/>
            <a:ext cx="2613422" cy="14704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5" descr="20100614_4af715619e8d318e19b22giOcTuQIbR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22729" y="999308"/>
            <a:ext cx="2633361" cy="175515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32771" name="Text Box 7"/>
          <p:cNvSpPr txBox="1">
            <a:spLocks noChangeArrowheads="1"/>
          </p:cNvSpPr>
          <p:nvPr/>
        </p:nvSpPr>
        <p:spPr bwMode="auto">
          <a:xfrm>
            <a:off x="1515666" y="1171575"/>
            <a:ext cx="627459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果实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49742" y="2895786"/>
            <a:ext cx="2628900" cy="1665231"/>
          </a:xfrm>
          <a:prstGeom prst="rect">
            <a:avLst/>
          </a:prstGeom>
        </p:spPr>
      </p:pic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5940029" y="4475560"/>
            <a:ext cx="116324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内有种子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51339" y="951852"/>
            <a:ext cx="2342239" cy="3523769"/>
          </a:xfrm>
          <a:prstGeom prst="rect">
            <a:avLst/>
          </a:prstGeom>
        </p:spPr>
      </p:pic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1618595_234642093621_2"/>
          <p:cNvPicPr>
            <a:picLocks noChangeAspect="1" noChangeArrowheads="1"/>
          </p:cNvPicPr>
          <p:nvPr/>
        </p:nvPicPr>
        <p:blipFill rotWithShape="1">
          <a:blip r:embed="rId2" cstate="print"/>
          <a:srcRect/>
          <a:stretch>
            <a:fillRect/>
          </a:stretch>
        </p:blipFill>
        <p:spPr bwMode="auto">
          <a:xfrm>
            <a:off x="1757910" y="1036094"/>
            <a:ext cx="2445578" cy="156994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3795" name="Text Box 4"/>
          <p:cNvSpPr txBox="1">
            <a:spLocks noChangeArrowheads="1"/>
          </p:cNvSpPr>
          <p:nvPr/>
        </p:nvSpPr>
        <p:spPr bwMode="auto">
          <a:xfrm>
            <a:off x="6937772" y="1281113"/>
            <a:ext cx="651272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种子</a:t>
            </a:r>
          </a:p>
        </p:txBody>
      </p:sp>
      <p:pic>
        <p:nvPicPr>
          <p:cNvPr id="17" name="Picture 9" descr="2012011603143821819"/>
          <p:cNvPicPr>
            <a:picLocks noChangeAspect="1" noChangeArrowheads="1"/>
          </p:cNvPicPr>
          <p:nvPr/>
        </p:nvPicPr>
        <p:blipFill rotWithShape="1">
          <a:blip r:embed="rId3" cstate="print"/>
          <a:srcRect/>
          <a:stretch>
            <a:fillRect/>
          </a:stretch>
        </p:blipFill>
        <p:spPr bwMode="auto">
          <a:xfrm>
            <a:off x="4420146" y="1074342"/>
            <a:ext cx="2398478" cy="153169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 cstate="print"/>
          <a:srcRect/>
          <a:stretch>
            <a:fillRect/>
          </a:stretch>
        </p:blipFill>
        <p:spPr bwMode="auto">
          <a:xfrm>
            <a:off x="1757910" y="2754106"/>
            <a:ext cx="2445578" cy="1736450"/>
          </a:xfrm>
          <a:prstGeom prst="rect">
            <a:avLst/>
          </a:prstGeom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5" cstate="print"/>
          <a:srcRect r="7608" b="12511"/>
          <a:stretch>
            <a:fillRect/>
          </a:stretch>
        </p:blipFill>
        <p:spPr bwMode="auto">
          <a:xfrm>
            <a:off x="4420147" y="2754107"/>
            <a:ext cx="2398478" cy="1736450"/>
          </a:xfrm>
          <a:prstGeom prst="rect">
            <a:avLst/>
          </a:prstGeom>
        </p:spPr>
      </p:pic>
      <p:sp>
        <p:nvSpPr>
          <p:cNvPr id="26" name="Rectangle 12"/>
          <p:cNvSpPr>
            <a:spLocks noChangeArrowheads="1"/>
          </p:cNvSpPr>
          <p:nvPr/>
        </p:nvSpPr>
        <p:spPr bwMode="auto">
          <a:xfrm>
            <a:off x="3282950" y="4582795"/>
            <a:ext cx="232727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播种长出新的幼苗</a:t>
            </a: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5"/>
          <p:cNvPicPr>
            <a:picLocks noChangeAspect="1" noChangeArrowheads="1"/>
          </p:cNvPicPr>
          <p:nvPr/>
        </p:nvPicPr>
        <p:blipFill>
          <a:blip r:embed="rId2" cstate="print">
            <a:lum contrast="18000"/>
          </a:blip>
          <a:srcRect/>
          <a:stretch>
            <a:fillRect/>
          </a:stretch>
        </p:blipFill>
        <p:spPr bwMode="auto">
          <a:xfrm>
            <a:off x="1810465" y="1757760"/>
            <a:ext cx="3996928" cy="3114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3631406" y="2936081"/>
            <a:ext cx="1943100" cy="0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grpSp>
        <p:nvGrpSpPr>
          <p:cNvPr id="15" name="Group 18"/>
          <p:cNvGrpSpPr/>
          <p:nvPr/>
        </p:nvGrpSpPr>
        <p:grpSpPr bwMode="auto">
          <a:xfrm>
            <a:off x="2556272" y="3820716"/>
            <a:ext cx="3018234" cy="571500"/>
            <a:chOff x="1930" y="1798"/>
            <a:chExt cx="2535" cy="480"/>
          </a:xfrm>
        </p:grpSpPr>
        <p:sp>
          <p:nvSpPr>
            <p:cNvPr id="26" name="Line 10"/>
            <p:cNvSpPr>
              <a:spLocks noChangeShapeType="1"/>
            </p:cNvSpPr>
            <p:nvPr/>
          </p:nvSpPr>
          <p:spPr bwMode="auto">
            <a:xfrm>
              <a:off x="2794" y="2086"/>
              <a:ext cx="1671" cy="0"/>
            </a:xfrm>
            <a:prstGeom prst="line">
              <a:avLst/>
            </a:prstGeom>
            <a:noFill/>
            <a:ln w="28575">
              <a:solidFill>
                <a:srgbClr val="0070C0"/>
              </a:solidFill>
              <a:rou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27" name="Line 11"/>
            <p:cNvSpPr>
              <a:spLocks noChangeShapeType="1"/>
            </p:cNvSpPr>
            <p:nvPr/>
          </p:nvSpPr>
          <p:spPr bwMode="auto">
            <a:xfrm>
              <a:off x="1930" y="1798"/>
              <a:ext cx="864" cy="288"/>
            </a:xfrm>
            <a:prstGeom prst="line">
              <a:avLst/>
            </a:prstGeom>
            <a:noFill/>
            <a:ln w="28575">
              <a:solidFill>
                <a:srgbClr val="0070C0"/>
              </a:solidFill>
              <a:rou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28" name="Line 12"/>
            <p:cNvSpPr>
              <a:spLocks noChangeShapeType="1"/>
            </p:cNvSpPr>
            <p:nvPr/>
          </p:nvSpPr>
          <p:spPr bwMode="auto">
            <a:xfrm flipV="1">
              <a:off x="2074" y="2086"/>
              <a:ext cx="720" cy="192"/>
            </a:xfrm>
            <a:prstGeom prst="line">
              <a:avLst/>
            </a:prstGeom>
            <a:noFill/>
            <a:ln w="28575">
              <a:solidFill>
                <a:srgbClr val="0070C0"/>
              </a:solidFill>
              <a:rou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6" name="Line 15"/>
          <p:cNvSpPr>
            <a:spLocks noChangeShapeType="1"/>
          </p:cNvSpPr>
          <p:nvPr/>
        </p:nvSpPr>
        <p:spPr bwMode="auto">
          <a:xfrm>
            <a:off x="2587229" y="4677966"/>
            <a:ext cx="2987278" cy="0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5574506" y="2752090"/>
            <a:ext cx="1128713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保护组织</a:t>
            </a:r>
          </a:p>
        </p:txBody>
      </p:sp>
      <p:sp>
        <p:nvSpPr>
          <p:cNvPr id="30" name="Text Box 8"/>
          <p:cNvSpPr txBox="1">
            <a:spLocks noChangeArrowheads="1"/>
          </p:cNvSpPr>
          <p:nvPr/>
        </p:nvSpPr>
        <p:spPr bwMode="auto">
          <a:xfrm>
            <a:off x="5563791" y="3989785"/>
            <a:ext cx="1128713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机械组织</a:t>
            </a:r>
          </a:p>
        </p:txBody>
      </p:sp>
      <p:sp>
        <p:nvSpPr>
          <p:cNvPr id="31" name="Text Box 13"/>
          <p:cNvSpPr txBox="1">
            <a:spLocks noChangeArrowheads="1"/>
          </p:cNvSpPr>
          <p:nvPr/>
        </p:nvSpPr>
        <p:spPr bwMode="auto">
          <a:xfrm>
            <a:off x="5563791" y="3338513"/>
            <a:ext cx="1128713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营养组织</a:t>
            </a:r>
          </a:p>
        </p:txBody>
      </p:sp>
      <p:sp>
        <p:nvSpPr>
          <p:cNvPr id="32" name="Text Box 16"/>
          <p:cNvSpPr txBox="1">
            <a:spLocks noChangeArrowheads="1"/>
          </p:cNvSpPr>
          <p:nvPr/>
        </p:nvSpPr>
        <p:spPr bwMode="auto">
          <a:xfrm>
            <a:off x="5574506" y="4504135"/>
            <a:ext cx="1107281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输导组织</a:t>
            </a:r>
          </a:p>
        </p:txBody>
      </p:sp>
      <p:sp>
        <p:nvSpPr>
          <p:cNvPr id="35" name="Line 7"/>
          <p:cNvSpPr>
            <a:spLocks noChangeShapeType="1"/>
          </p:cNvSpPr>
          <p:nvPr/>
        </p:nvSpPr>
        <p:spPr bwMode="auto">
          <a:xfrm>
            <a:off x="3556397" y="3512344"/>
            <a:ext cx="2018109" cy="0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25" name="Text Box 13"/>
          <p:cNvSpPr txBox="1">
            <a:spLocks noChangeArrowheads="1"/>
          </p:cNvSpPr>
          <p:nvPr/>
        </p:nvSpPr>
        <p:spPr bwMode="auto">
          <a:xfrm>
            <a:off x="1490980" y="1148080"/>
            <a:ext cx="677989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由不同的组织有机结合在一起，形成具有一定功能的结构</a:t>
            </a:r>
          </a:p>
        </p:txBody>
      </p:sp>
      <p:sp>
        <p:nvSpPr>
          <p:cNvPr id="34828" name="矩形 33"/>
          <p:cNvSpPr>
            <a:spLocks noChangeArrowheads="1"/>
          </p:cNvSpPr>
          <p:nvPr/>
        </p:nvSpPr>
        <p:spPr bwMode="auto">
          <a:xfrm>
            <a:off x="1491060" y="613886"/>
            <a:ext cx="69088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器官</a:t>
            </a: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1" name="组合 2"/>
          <p:cNvGrpSpPr/>
          <p:nvPr/>
        </p:nvGrpSpPr>
        <p:grpSpPr bwMode="auto">
          <a:xfrm>
            <a:off x="1426369" y="878681"/>
            <a:ext cx="2942035" cy="3889772"/>
            <a:chOff x="725239" y="835987"/>
            <a:chExt cx="3921832" cy="5185990"/>
          </a:xfrm>
        </p:grpSpPr>
        <p:pic>
          <p:nvPicPr>
            <p:cNvPr id="35878" name="Picture 10" descr="植物体的结构层次"/>
            <p:cNvPicPr>
              <a:picLocks noChangeAspect="1"/>
            </p:cNvPicPr>
            <p:nvPr/>
          </p:nvPicPr>
          <p:blipFill>
            <a:blip r:embed="rId2" cstate="print"/>
            <a:srcRect b="6085"/>
            <a:stretch>
              <a:fillRect/>
            </a:stretch>
          </p:blipFill>
          <p:spPr bwMode="auto">
            <a:xfrm>
              <a:off x="725239" y="1254135"/>
              <a:ext cx="3921832" cy="47678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79" name="图片 40" descr="果实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07199" y="835987"/>
              <a:ext cx="794543" cy="1711930"/>
            </a:xfrm>
            <a:prstGeom prst="rect">
              <a:avLst/>
            </a:prstGeom>
            <a:noFill/>
            <a:ln w="76200" cmpd="tri">
              <a:noFill/>
              <a:miter lim="800000"/>
              <a:headEnd/>
              <a:tailEnd/>
            </a:ln>
          </p:spPr>
        </p:pic>
      </p:grpSp>
      <p:sp>
        <p:nvSpPr>
          <p:cNvPr id="15" name="Line 11"/>
          <p:cNvSpPr>
            <a:spLocks noChangeShapeType="1"/>
          </p:cNvSpPr>
          <p:nvPr/>
        </p:nvSpPr>
        <p:spPr bwMode="auto">
          <a:xfrm flipV="1">
            <a:off x="3015854" y="4481513"/>
            <a:ext cx="1458515" cy="0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 flipV="1">
            <a:off x="2988469" y="3608785"/>
            <a:ext cx="1502569" cy="11906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7" name="Line 13"/>
          <p:cNvSpPr>
            <a:spLocks noChangeShapeType="1"/>
          </p:cNvSpPr>
          <p:nvPr/>
        </p:nvSpPr>
        <p:spPr bwMode="auto">
          <a:xfrm>
            <a:off x="3312319" y="2280047"/>
            <a:ext cx="1178719" cy="0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8" name="Line 14"/>
          <p:cNvSpPr>
            <a:spLocks noChangeShapeType="1"/>
          </p:cNvSpPr>
          <p:nvPr/>
        </p:nvSpPr>
        <p:spPr bwMode="auto">
          <a:xfrm flipV="1">
            <a:off x="3369469" y="3167063"/>
            <a:ext cx="1121569" cy="0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43" name="Line 15"/>
          <p:cNvSpPr>
            <a:spLocks noChangeShapeType="1"/>
          </p:cNvSpPr>
          <p:nvPr/>
        </p:nvSpPr>
        <p:spPr bwMode="auto">
          <a:xfrm>
            <a:off x="3276600" y="1131094"/>
            <a:ext cx="1103710" cy="2381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25" name="Line 15"/>
          <p:cNvSpPr>
            <a:spLocks noChangeShapeType="1"/>
          </p:cNvSpPr>
          <p:nvPr/>
        </p:nvSpPr>
        <p:spPr bwMode="auto">
          <a:xfrm>
            <a:off x="3519488" y="1769269"/>
            <a:ext cx="848916" cy="0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</a:ln>
        </p:spPr>
        <p:txBody>
          <a:bodyPr/>
          <a:lstStyle/>
          <a:p>
            <a:endParaRPr lang="zh-CN" altLang="en-US" sz="1350"/>
          </a:p>
        </p:txBody>
      </p:sp>
      <p:grpSp>
        <p:nvGrpSpPr>
          <p:cNvPr id="30" name="Group 5"/>
          <p:cNvGrpSpPr/>
          <p:nvPr/>
        </p:nvGrpSpPr>
        <p:grpSpPr bwMode="auto">
          <a:xfrm>
            <a:off x="4987529" y="1102519"/>
            <a:ext cx="1225153" cy="1177529"/>
            <a:chOff x="0" y="0"/>
            <a:chExt cx="1193" cy="989"/>
          </a:xfrm>
        </p:grpSpPr>
        <p:sp>
          <p:nvSpPr>
            <p:cNvPr id="35860" name="AutoShape 6"/>
            <p:cNvSpPr/>
            <p:nvPr/>
          </p:nvSpPr>
          <p:spPr bwMode="auto">
            <a:xfrm>
              <a:off x="0" y="0"/>
              <a:ext cx="105" cy="989"/>
            </a:xfrm>
            <a:prstGeom prst="rightBrace">
              <a:avLst>
                <a:gd name="adj1" fmla="val 52197"/>
                <a:gd name="adj2" fmla="val 50000"/>
              </a:avLst>
            </a:prstGeom>
            <a:noFill/>
            <a:ln w="28575">
              <a:solidFill>
                <a:srgbClr val="0070C0"/>
              </a:solidFill>
              <a:round/>
            </a:ln>
          </p:spPr>
          <p:txBody>
            <a:bodyPr wrap="none" anchor="ctr"/>
            <a:lstStyle/>
            <a:p>
              <a:endParaRPr lang="zh-CN" altLang="en-US" sz="1350">
                <a:latin typeface="宋体" panose="02010600030101010101" pitchFamily="2" charset="-122"/>
              </a:endParaRPr>
            </a:p>
          </p:txBody>
        </p:sp>
        <p:sp>
          <p:nvSpPr>
            <p:cNvPr id="35861" name="Text Box 7"/>
            <p:cNvSpPr txBox="1">
              <a:spLocks noChangeArrowheads="1"/>
            </p:cNvSpPr>
            <p:nvPr/>
          </p:nvSpPr>
          <p:spPr bwMode="auto">
            <a:xfrm>
              <a:off x="105" y="353"/>
              <a:ext cx="1088" cy="309"/>
            </a:xfrm>
            <a:prstGeom prst="rect">
              <a:avLst/>
            </a:prstGeom>
            <a:noFill/>
            <a:ln w="2857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rPr>
                <a:t>生殖器官</a:t>
              </a:r>
              <a:endParaRPr lang="zh-CN" altLang="en-US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Text Box 20"/>
          <p:cNvSpPr txBox="1">
            <a:spLocks noChangeArrowheads="1"/>
          </p:cNvSpPr>
          <p:nvPr/>
        </p:nvSpPr>
        <p:spPr bwMode="auto">
          <a:xfrm>
            <a:off x="4474369" y="2106216"/>
            <a:ext cx="448866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花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 Box 24"/>
          <p:cNvSpPr txBox="1">
            <a:spLocks noChangeArrowheads="1"/>
          </p:cNvSpPr>
          <p:nvPr/>
        </p:nvSpPr>
        <p:spPr bwMode="auto">
          <a:xfrm>
            <a:off x="4381500" y="1596629"/>
            <a:ext cx="659606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果实</a:t>
            </a:r>
          </a:p>
        </p:txBody>
      </p:sp>
      <p:sp>
        <p:nvSpPr>
          <p:cNvPr id="35" name="Text Box 23"/>
          <p:cNvSpPr txBox="1">
            <a:spLocks noChangeArrowheads="1"/>
          </p:cNvSpPr>
          <p:nvPr/>
        </p:nvSpPr>
        <p:spPr bwMode="auto">
          <a:xfrm>
            <a:off x="4474369" y="3446860"/>
            <a:ext cx="4000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茎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 Box 22"/>
          <p:cNvSpPr txBox="1">
            <a:spLocks noChangeArrowheads="1"/>
          </p:cNvSpPr>
          <p:nvPr/>
        </p:nvSpPr>
        <p:spPr bwMode="auto">
          <a:xfrm>
            <a:off x="4491038" y="2993231"/>
            <a:ext cx="440531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叶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 Box 21"/>
          <p:cNvSpPr txBox="1">
            <a:spLocks noChangeArrowheads="1"/>
          </p:cNvSpPr>
          <p:nvPr/>
        </p:nvSpPr>
        <p:spPr bwMode="auto">
          <a:xfrm>
            <a:off x="4485085" y="4308872"/>
            <a:ext cx="378619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根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Group 2"/>
          <p:cNvGrpSpPr/>
          <p:nvPr/>
        </p:nvGrpSpPr>
        <p:grpSpPr bwMode="auto">
          <a:xfrm>
            <a:off x="4931569" y="3165872"/>
            <a:ext cx="1369219" cy="1315640"/>
            <a:chOff x="0" y="210"/>
            <a:chExt cx="1150" cy="1105"/>
          </a:xfrm>
        </p:grpSpPr>
        <p:sp>
          <p:nvSpPr>
            <p:cNvPr id="35858" name="AutoShape 3"/>
            <p:cNvSpPr/>
            <p:nvPr/>
          </p:nvSpPr>
          <p:spPr bwMode="auto">
            <a:xfrm>
              <a:off x="0" y="210"/>
              <a:ext cx="210" cy="1105"/>
            </a:xfrm>
            <a:prstGeom prst="rightBrace">
              <a:avLst>
                <a:gd name="adj1" fmla="val 52181"/>
                <a:gd name="adj2" fmla="val 50000"/>
              </a:avLst>
            </a:prstGeom>
            <a:noFill/>
            <a:ln w="28575">
              <a:solidFill>
                <a:srgbClr val="0070C0"/>
              </a:solidFill>
              <a:round/>
            </a:ln>
          </p:spPr>
          <p:txBody>
            <a:bodyPr wrap="none" anchor="ctr"/>
            <a:lstStyle/>
            <a:p>
              <a:endParaRPr lang="zh-CN" altLang="en-US" sz="1350">
                <a:latin typeface="宋体" panose="02010600030101010101" pitchFamily="2" charset="-122"/>
              </a:endParaRPr>
            </a:p>
          </p:txBody>
        </p:sp>
        <p:sp>
          <p:nvSpPr>
            <p:cNvPr id="35859" name="Text Box 4"/>
            <p:cNvSpPr txBox="1">
              <a:spLocks noChangeArrowheads="1"/>
            </p:cNvSpPr>
            <p:nvPr/>
          </p:nvSpPr>
          <p:spPr bwMode="auto">
            <a:xfrm>
              <a:off x="210" y="574"/>
              <a:ext cx="940" cy="309"/>
            </a:xfrm>
            <a:prstGeom prst="rect">
              <a:avLst/>
            </a:prstGeom>
            <a:noFill/>
            <a:ln w="2857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rPr>
                <a:t>营养器官</a:t>
              </a:r>
              <a:endParaRPr lang="zh-CN" altLang="en-US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文本框 9241"/>
          <p:cNvSpPr txBox="1">
            <a:spLocks noChangeArrowheads="1"/>
          </p:cNvSpPr>
          <p:nvPr/>
        </p:nvSpPr>
        <p:spPr bwMode="auto">
          <a:xfrm>
            <a:off x="6301105" y="1522730"/>
            <a:ext cx="1920875" cy="216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各个器官在结构上有机结合，在功能是分工协作，使植物体成为一个统一的整体。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382691" y="957263"/>
            <a:ext cx="60007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种子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流程图: 可选过程 1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  <p:bldP spid="18" grpId="0" bldLvl="0" animBg="1"/>
      <p:bldP spid="43" grpId="0" bldLvl="0" animBg="1"/>
      <p:bldP spid="25" grpId="0" bldLvl="0" animBg="1"/>
      <p:bldP spid="33" grpId="0"/>
      <p:bldP spid="34" grpId="0"/>
      <p:bldP spid="35" grpId="0"/>
      <p:bldP spid="36" grpId="0"/>
      <p:bldP spid="37" grpId="0"/>
      <p:bldP spid="42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1601391" y="2765822"/>
            <a:ext cx="342900" cy="685800"/>
          </a:xfrm>
          <a:prstGeom prst="rect">
            <a:avLst/>
          </a:prstGeom>
          <a:noFill/>
          <a:ln w="9525" cmpd="sng">
            <a:noFill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2230041" y="2765822"/>
            <a:ext cx="342900" cy="685800"/>
          </a:xfrm>
          <a:prstGeom prst="rect">
            <a:avLst/>
          </a:prstGeom>
          <a:noFill/>
          <a:ln w="9525" cmpd="sng">
            <a:solidFill>
              <a:srgbClr val="0070C0"/>
            </a:solidFill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</a:t>
            </a:r>
            <a:endParaRPr lang="zh-CN" altLang="en-US" b="1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2972991" y="1679972"/>
            <a:ext cx="1257300" cy="342900"/>
          </a:xfrm>
          <a:prstGeom prst="rect">
            <a:avLst/>
          </a:prstGeom>
          <a:noFill/>
          <a:ln w="9525" cmpd="sng">
            <a:solidFill>
              <a:srgbClr val="00B050"/>
            </a:solidFill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2972991" y="2480072"/>
            <a:ext cx="1257300" cy="342900"/>
          </a:xfrm>
          <a:prstGeom prst="rect">
            <a:avLst/>
          </a:prstGeom>
          <a:noFill/>
          <a:ln w="9525" cmpd="sng">
            <a:solidFill>
              <a:srgbClr val="00B050"/>
            </a:solidFill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2972991" y="3280172"/>
            <a:ext cx="1257300" cy="342900"/>
          </a:xfrm>
          <a:prstGeom prst="rect">
            <a:avLst/>
          </a:prstGeom>
          <a:noFill/>
          <a:ln w="9525" cmpd="sng">
            <a:solidFill>
              <a:srgbClr val="00B050"/>
            </a:solidFill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2972991" y="4023122"/>
            <a:ext cx="1257300" cy="342900"/>
          </a:xfrm>
          <a:prstGeom prst="rect">
            <a:avLst/>
          </a:prstGeom>
          <a:noFill/>
          <a:ln w="9525" cmpd="sng">
            <a:solidFill>
              <a:srgbClr val="00B050"/>
            </a:solidFill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Rectangle 9"/>
          <p:cNvSpPr>
            <a:spLocks noChangeArrowheads="1"/>
          </p:cNvSpPr>
          <p:nvPr/>
        </p:nvSpPr>
        <p:spPr bwMode="auto">
          <a:xfrm>
            <a:off x="4630341" y="2765822"/>
            <a:ext cx="342900" cy="685800"/>
          </a:xfrm>
          <a:prstGeom prst="rect">
            <a:avLst/>
          </a:prstGeom>
          <a:noFill/>
          <a:ln w="9525" cmpd="sng">
            <a:solidFill>
              <a:srgbClr val="0070C0"/>
            </a:solidFill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Rectangle 10"/>
          <p:cNvSpPr>
            <a:spLocks noChangeArrowheads="1"/>
          </p:cNvSpPr>
          <p:nvPr/>
        </p:nvSpPr>
        <p:spPr bwMode="auto">
          <a:xfrm>
            <a:off x="5201841" y="1394222"/>
            <a:ext cx="800100" cy="342900"/>
          </a:xfrm>
          <a:prstGeom prst="rect">
            <a:avLst/>
          </a:prstGeom>
          <a:noFill/>
          <a:ln w="9525" cmpd="sng">
            <a:solidFill>
              <a:srgbClr val="00B050"/>
            </a:solidFill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Rectangle 11"/>
          <p:cNvSpPr>
            <a:spLocks noChangeArrowheads="1"/>
          </p:cNvSpPr>
          <p:nvPr/>
        </p:nvSpPr>
        <p:spPr bwMode="auto">
          <a:xfrm>
            <a:off x="5201841" y="1965722"/>
            <a:ext cx="800100" cy="342900"/>
          </a:xfrm>
          <a:prstGeom prst="rect">
            <a:avLst/>
          </a:prstGeom>
          <a:noFill/>
          <a:ln w="9525" cmpd="sng">
            <a:solidFill>
              <a:srgbClr val="00B050"/>
            </a:solidFill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Rectangle 12"/>
          <p:cNvSpPr>
            <a:spLocks noChangeArrowheads="1"/>
          </p:cNvSpPr>
          <p:nvPr/>
        </p:nvSpPr>
        <p:spPr bwMode="auto">
          <a:xfrm>
            <a:off x="5201841" y="2594372"/>
            <a:ext cx="800100" cy="342900"/>
          </a:xfrm>
          <a:prstGeom prst="rect">
            <a:avLst/>
          </a:prstGeom>
          <a:noFill/>
          <a:ln w="9525" cmpd="sng">
            <a:solidFill>
              <a:srgbClr val="00B050"/>
            </a:solidFill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Rectangle 13"/>
          <p:cNvSpPr>
            <a:spLocks noChangeArrowheads="1"/>
          </p:cNvSpPr>
          <p:nvPr/>
        </p:nvSpPr>
        <p:spPr bwMode="auto">
          <a:xfrm>
            <a:off x="5201841" y="3223022"/>
            <a:ext cx="800100" cy="342900"/>
          </a:xfrm>
          <a:prstGeom prst="rect">
            <a:avLst/>
          </a:prstGeom>
          <a:noFill/>
          <a:ln w="9525" cmpd="sng">
            <a:solidFill>
              <a:srgbClr val="00B050"/>
            </a:solidFill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Rectangle 14"/>
          <p:cNvSpPr>
            <a:spLocks noChangeArrowheads="1"/>
          </p:cNvSpPr>
          <p:nvPr/>
        </p:nvSpPr>
        <p:spPr bwMode="auto">
          <a:xfrm>
            <a:off x="5201841" y="3851672"/>
            <a:ext cx="800100" cy="342900"/>
          </a:xfrm>
          <a:prstGeom prst="rect">
            <a:avLst/>
          </a:prstGeom>
          <a:noFill/>
          <a:ln w="9525" cmpd="sng">
            <a:solidFill>
              <a:srgbClr val="00B050"/>
            </a:solidFill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Rectangle 15"/>
          <p:cNvSpPr>
            <a:spLocks noChangeArrowheads="1"/>
          </p:cNvSpPr>
          <p:nvPr/>
        </p:nvSpPr>
        <p:spPr bwMode="auto">
          <a:xfrm>
            <a:off x="5201841" y="4480322"/>
            <a:ext cx="800100" cy="342900"/>
          </a:xfrm>
          <a:prstGeom prst="rect">
            <a:avLst/>
          </a:prstGeom>
          <a:noFill/>
          <a:ln w="9525" cmpd="sng">
            <a:solidFill>
              <a:srgbClr val="00B050"/>
            </a:solidFill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Rectangle 16"/>
          <p:cNvSpPr>
            <a:spLocks noChangeArrowheads="1"/>
          </p:cNvSpPr>
          <p:nvPr/>
        </p:nvSpPr>
        <p:spPr bwMode="auto">
          <a:xfrm>
            <a:off x="6459141" y="2765822"/>
            <a:ext cx="1143000" cy="628650"/>
          </a:xfrm>
          <a:prstGeom prst="rect">
            <a:avLst/>
          </a:prstGeom>
          <a:noFill/>
          <a:ln w="9525" cmpd="sng">
            <a:solidFill>
              <a:srgbClr val="0070C0"/>
            </a:solidFill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绿色开花植物</a:t>
            </a:r>
          </a:p>
        </p:txBody>
      </p:sp>
      <p:sp>
        <p:nvSpPr>
          <p:cNvPr id="32" name="Line 17"/>
          <p:cNvSpPr>
            <a:spLocks noChangeShapeType="1"/>
          </p:cNvSpPr>
          <p:nvPr/>
        </p:nvSpPr>
        <p:spPr bwMode="auto">
          <a:xfrm>
            <a:off x="2001441" y="3108722"/>
            <a:ext cx="228600" cy="0"/>
          </a:xfrm>
          <a:prstGeom prst="line">
            <a:avLst/>
          </a:prstGeom>
          <a:noFill/>
          <a:ln w="28575" cmpd="sng">
            <a:solidFill>
              <a:srgbClr val="0070C0"/>
            </a:solidFill>
            <a:round/>
            <a:tailEnd type="triangl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AutoShape 18"/>
          <p:cNvSpPr/>
          <p:nvPr/>
        </p:nvSpPr>
        <p:spPr bwMode="auto">
          <a:xfrm>
            <a:off x="2744391" y="1908572"/>
            <a:ext cx="114300" cy="2228850"/>
          </a:xfrm>
          <a:prstGeom prst="leftBrace">
            <a:avLst>
              <a:gd name="adj1" fmla="val 162500"/>
              <a:gd name="adj2" fmla="val 50000"/>
            </a:avLst>
          </a:prstGeom>
          <a:noFill/>
          <a:ln w="28575" cmpd="sng">
            <a:solidFill>
              <a:srgbClr val="0070C0"/>
            </a:solidFill>
            <a:rou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AutoShape 19"/>
          <p:cNvSpPr/>
          <p:nvPr/>
        </p:nvSpPr>
        <p:spPr bwMode="auto">
          <a:xfrm>
            <a:off x="5030391" y="1622822"/>
            <a:ext cx="114300" cy="3028950"/>
          </a:xfrm>
          <a:prstGeom prst="leftBrace">
            <a:avLst>
              <a:gd name="adj1" fmla="val 220833"/>
              <a:gd name="adj2" fmla="val 50000"/>
            </a:avLst>
          </a:prstGeom>
          <a:noFill/>
          <a:ln w="28575" cmpd="sng">
            <a:solidFill>
              <a:srgbClr val="0070C0"/>
            </a:solidFill>
            <a:rou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AutoShape 20"/>
          <p:cNvSpPr/>
          <p:nvPr/>
        </p:nvSpPr>
        <p:spPr bwMode="auto">
          <a:xfrm>
            <a:off x="4287441" y="1851422"/>
            <a:ext cx="57150" cy="2343150"/>
          </a:xfrm>
          <a:prstGeom prst="rightBracket">
            <a:avLst>
              <a:gd name="adj" fmla="val 341667"/>
            </a:avLst>
          </a:prstGeom>
          <a:noFill/>
          <a:ln w="28575" cmpd="sng">
            <a:solidFill>
              <a:srgbClr val="0070C0"/>
            </a:solidFill>
            <a:rou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Line 21"/>
          <p:cNvSpPr>
            <a:spLocks noChangeShapeType="1"/>
          </p:cNvSpPr>
          <p:nvPr/>
        </p:nvSpPr>
        <p:spPr bwMode="auto">
          <a:xfrm>
            <a:off x="4287441" y="2651522"/>
            <a:ext cx="57150" cy="0"/>
          </a:xfrm>
          <a:prstGeom prst="line">
            <a:avLst/>
          </a:prstGeom>
          <a:noFill/>
          <a:ln w="28575" cmpd="sng">
            <a:solidFill>
              <a:srgbClr val="0070C0"/>
            </a:solidFill>
            <a:rou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Line 22"/>
          <p:cNvSpPr>
            <a:spLocks noChangeShapeType="1"/>
          </p:cNvSpPr>
          <p:nvPr/>
        </p:nvSpPr>
        <p:spPr bwMode="auto">
          <a:xfrm>
            <a:off x="4287441" y="3508772"/>
            <a:ext cx="57150" cy="0"/>
          </a:xfrm>
          <a:prstGeom prst="line">
            <a:avLst/>
          </a:prstGeom>
          <a:noFill/>
          <a:ln w="28575" cmpd="sng">
            <a:solidFill>
              <a:srgbClr val="0070C0"/>
            </a:solidFill>
            <a:rou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Line 23"/>
          <p:cNvSpPr>
            <a:spLocks noChangeShapeType="1"/>
          </p:cNvSpPr>
          <p:nvPr/>
        </p:nvSpPr>
        <p:spPr bwMode="auto">
          <a:xfrm>
            <a:off x="4344591" y="3108722"/>
            <a:ext cx="228600" cy="0"/>
          </a:xfrm>
          <a:prstGeom prst="line">
            <a:avLst/>
          </a:prstGeom>
          <a:noFill/>
          <a:ln w="28575" cmpd="sng">
            <a:solidFill>
              <a:srgbClr val="0070C0"/>
            </a:solidFill>
            <a:round/>
            <a:tailEnd type="triangl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AutoShape 24"/>
          <p:cNvSpPr/>
          <p:nvPr/>
        </p:nvSpPr>
        <p:spPr bwMode="auto">
          <a:xfrm>
            <a:off x="6116241" y="1622822"/>
            <a:ext cx="57150" cy="3086100"/>
          </a:xfrm>
          <a:prstGeom prst="rightBracket">
            <a:avLst>
              <a:gd name="adj" fmla="val 450000"/>
            </a:avLst>
          </a:prstGeom>
          <a:noFill/>
          <a:ln w="28575" cmpd="sng">
            <a:solidFill>
              <a:srgbClr val="0070C0"/>
            </a:solidFill>
            <a:rou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Line 25"/>
          <p:cNvSpPr>
            <a:spLocks noChangeShapeType="1"/>
          </p:cNvSpPr>
          <p:nvPr/>
        </p:nvSpPr>
        <p:spPr bwMode="auto">
          <a:xfrm>
            <a:off x="6116241" y="2137172"/>
            <a:ext cx="57150" cy="0"/>
          </a:xfrm>
          <a:prstGeom prst="line">
            <a:avLst/>
          </a:prstGeom>
          <a:noFill/>
          <a:ln w="28575" cmpd="sng">
            <a:solidFill>
              <a:srgbClr val="0070C0"/>
            </a:solidFill>
            <a:rou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Line 26"/>
          <p:cNvSpPr>
            <a:spLocks noChangeShapeType="1"/>
          </p:cNvSpPr>
          <p:nvPr/>
        </p:nvSpPr>
        <p:spPr bwMode="auto">
          <a:xfrm>
            <a:off x="6116241" y="2765822"/>
            <a:ext cx="57150" cy="0"/>
          </a:xfrm>
          <a:prstGeom prst="line">
            <a:avLst/>
          </a:prstGeom>
          <a:noFill/>
          <a:ln w="28575" cmpd="sng">
            <a:solidFill>
              <a:srgbClr val="0070C0"/>
            </a:solidFill>
            <a:rou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Line 27"/>
          <p:cNvSpPr>
            <a:spLocks noChangeShapeType="1"/>
          </p:cNvSpPr>
          <p:nvPr/>
        </p:nvSpPr>
        <p:spPr bwMode="auto">
          <a:xfrm>
            <a:off x="6116241" y="3451622"/>
            <a:ext cx="57150" cy="0"/>
          </a:xfrm>
          <a:prstGeom prst="line">
            <a:avLst/>
          </a:prstGeom>
          <a:noFill/>
          <a:ln w="28575" cmpd="sng">
            <a:solidFill>
              <a:srgbClr val="0070C0"/>
            </a:solidFill>
            <a:rou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Line 28"/>
          <p:cNvSpPr>
            <a:spLocks noChangeShapeType="1"/>
          </p:cNvSpPr>
          <p:nvPr/>
        </p:nvSpPr>
        <p:spPr bwMode="auto">
          <a:xfrm>
            <a:off x="6116241" y="4023122"/>
            <a:ext cx="57150" cy="0"/>
          </a:xfrm>
          <a:prstGeom prst="line">
            <a:avLst/>
          </a:prstGeom>
          <a:noFill/>
          <a:ln w="28575" cmpd="sng">
            <a:solidFill>
              <a:srgbClr val="0070C0"/>
            </a:solidFill>
            <a:rou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Line 29"/>
          <p:cNvSpPr>
            <a:spLocks noChangeShapeType="1"/>
          </p:cNvSpPr>
          <p:nvPr/>
        </p:nvSpPr>
        <p:spPr bwMode="auto">
          <a:xfrm>
            <a:off x="6173391" y="3108722"/>
            <a:ext cx="285750" cy="0"/>
          </a:xfrm>
          <a:prstGeom prst="line">
            <a:avLst/>
          </a:prstGeom>
          <a:noFill/>
          <a:ln w="28575" cmpd="sng">
            <a:solidFill>
              <a:srgbClr val="0070C0"/>
            </a:solidFill>
            <a:round/>
            <a:tailEnd type="triangl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Rectangle 30"/>
          <p:cNvSpPr>
            <a:spLocks noChangeArrowheads="1"/>
          </p:cNvSpPr>
          <p:nvPr/>
        </p:nvSpPr>
        <p:spPr bwMode="auto">
          <a:xfrm>
            <a:off x="2972991" y="1679972"/>
            <a:ext cx="1257300" cy="342900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分生组织</a:t>
            </a:r>
            <a:endParaRPr lang="zh-CN" altLang="en-US" b="1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Rectangle 31"/>
          <p:cNvSpPr>
            <a:spLocks noChangeArrowheads="1"/>
          </p:cNvSpPr>
          <p:nvPr/>
        </p:nvSpPr>
        <p:spPr bwMode="auto">
          <a:xfrm>
            <a:off x="2972991" y="2480072"/>
            <a:ext cx="1257300" cy="342900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保护组织</a:t>
            </a:r>
            <a:endParaRPr lang="zh-CN" altLang="en-US" b="1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Rectangle 32"/>
          <p:cNvSpPr>
            <a:spLocks noChangeArrowheads="1"/>
          </p:cNvSpPr>
          <p:nvPr/>
        </p:nvSpPr>
        <p:spPr bwMode="auto">
          <a:xfrm>
            <a:off x="2972991" y="3280172"/>
            <a:ext cx="1257300" cy="342900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营养组织</a:t>
            </a:r>
          </a:p>
        </p:txBody>
      </p:sp>
      <p:sp>
        <p:nvSpPr>
          <p:cNvPr id="48" name="Rectangle 33"/>
          <p:cNvSpPr>
            <a:spLocks noChangeArrowheads="1"/>
          </p:cNvSpPr>
          <p:nvPr/>
        </p:nvSpPr>
        <p:spPr bwMode="auto">
          <a:xfrm>
            <a:off x="2972991" y="4023122"/>
            <a:ext cx="1257300" cy="342900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输导组织</a:t>
            </a:r>
          </a:p>
        </p:txBody>
      </p:sp>
      <p:sp>
        <p:nvSpPr>
          <p:cNvPr id="49" name="Rectangle 34"/>
          <p:cNvSpPr>
            <a:spLocks noChangeArrowheads="1"/>
          </p:cNvSpPr>
          <p:nvPr/>
        </p:nvSpPr>
        <p:spPr bwMode="auto">
          <a:xfrm>
            <a:off x="1601391" y="2765822"/>
            <a:ext cx="342900" cy="685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细胞</a:t>
            </a:r>
          </a:p>
        </p:txBody>
      </p:sp>
      <p:sp>
        <p:nvSpPr>
          <p:cNvPr id="50" name="Rectangle 35"/>
          <p:cNvSpPr>
            <a:spLocks noChangeArrowheads="1"/>
          </p:cNvSpPr>
          <p:nvPr/>
        </p:nvSpPr>
        <p:spPr bwMode="auto">
          <a:xfrm>
            <a:off x="4630341" y="2765822"/>
            <a:ext cx="342900" cy="685800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器官</a:t>
            </a:r>
          </a:p>
        </p:txBody>
      </p:sp>
      <p:sp>
        <p:nvSpPr>
          <p:cNvPr id="51" name="Rectangle 36"/>
          <p:cNvSpPr>
            <a:spLocks noChangeArrowheads="1"/>
          </p:cNvSpPr>
          <p:nvPr/>
        </p:nvSpPr>
        <p:spPr bwMode="auto">
          <a:xfrm>
            <a:off x="5201841" y="1394222"/>
            <a:ext cx="800100" cy="342900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</a:t>
            </a:r>
            <a:endParaRPr lang="zh-CN" altLang="en-US" b="1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Rectangle 37"/>
          <p:cNvSpPr>
            <a:spLocks noChangeArrowheads="1"/>
          </p:cNvSpPr>
          <p:nvPr/>
        </p:nvSpPr>
        <p:spPr bwMode="auto">
          <a:xfrm>
            <a:off x="5201841" y="1965722"/>
            <a:ext cx="800100" cy="342900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茎</a:t>
            </a:r>
            <a:endParaRPr lang="zh-CN" altLang="en-US" b="1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Rectangle 38"/>
          <p:cNvSpPr>
            <a:spLocks noChangeArrowheads="1"/>
          </p:cNvSpPr>
          <p:nvPr/>
        </p:nvSpPr>
        <p:spPr bwMode="auto">
          <a:xfrm>
            <a:off x="5201841" y="2594372"/>
            <a:ext cx="800100" cy="342900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叶</a:t>
            </a:r>
            <a:endParaRPr lang="zh-CN" altLang="en-US" b="1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5201841" y="3223022"/>
            <a:ext cx="800100" cy="342900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花</a:t>
            </a:r>
            <a:endParaRPr lang="zh-CN" altLang="en-US" b="1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Rectangle 40"/>
          <p:cNvSpPr>
            <a:spLocks noChangeArrowheads="1"/>
          </p:cNvSpPr>
          <p:nvPr/>
        </p:nvSpPr>
        <p:spPr bwMode="auto">
          <a:xfrm>
            <a:off x="5201841" y="3851672"/>
            <a:ext cx="800100" cy="342900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果实</a:t>
            </a:r>
            <a:endParaRPr lang="zh-CN" altLang="en-US" b="1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Rectangle 41"/>
          <p:cNvSpPr>
            <a:spLocks noChangeArrowheads="1"/>
          </p:cNvSpPr>
          <p:nvPr/>
        </p:nvSpPr>
        <p:spPr bwMode="auto">
          <a:xfrm>
            <a:off x="5201841" y="4480322"/>
            <a:ext cx="800100" cy="342900"/>
          </a:xfrm>
          <a:prstGeom prst="rect">
            <a:avLst/>
          </a:prstGeom>
          <a:noFill/>
          <a:ln w="9525" cmpd="sng">
            <a:solidFill>
              <a:srgbClr val="00B050"/>
            </a:solidFill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种子</a:t>
            </a:r>
          </a:p>
        </p:txBody>
      </p:sp>
      <p:sp>
        <p:nvSpPr>
          <p:cNvPr id="36905" name="矩形 56"/>
          <p:cNvSpPr>
            <a:spLocks noChangeArrowheads="1"/>
          </p:cNvSpPr>
          <p:nvPr/>
        </p:nvSpPr>
        <p:spPr bwMode="auto">
          <a:xfrm>
            <a:off x="3694430" y="552291"/>
            <a:ext cx="221488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植物体的结构层次</a:t>
            </a:r>
          </a:p>
        </p:txBody>
      </p:sp>
      <p:sp>
        <p:nvSpPr>
          <p:cNvPr id="2" name="流程图: 可选过程 1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3" grpId="0" bldLvl="0" animBg="1"/>
      <p:bldP spid="34" grpId="0" bldLvl="0" animBg="1"/>
      <p:bldP spid="35" grpId="0" bldLvl="0" animBg="1"/>
      <p:bldP spid="39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55" grpId="0" bldLvl="0" animBg="1"/>
      <p:bldP spid="5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6"/>
          <p:cNvSpPr/>
          <p:nvPr/>
        </p:nvSpPr>
        <p:spPr>
          <a:xfrm>
            <a:off x="611505" y="2115185"/>
            <a:ext cx="3840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探究二：动物体的结构层次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edg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 cstate="print"/>
          <a:srcRect t="8076"/>
          <a:stretch>
            <a:fillRect/>
          </a:stretch>
        </p:blipFill>
        <p:spPr bwMode="auto">
          <a:xfrm>
            <a:off x="1490663" y="1290638"/>
            <a:ext cx="6187679" cy="34135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774031" y="2571750"/>
            <a:ext cx="659606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细胞</a:t>
            </a: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7086600" y="4510088"/>
            <a:ext cx="669131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人体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4636294" y="4510088"/>
            <a:ext cx="702469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系统</a:t>
            </a:r>
          </a:p>
        </p:txBody>
      </p:sp>
      <p:sp>
        <p:nvSpPr>
          <p:cNvPr id="25" name="Rectangle 10"/>
          <p:cNvSpPr>
            <a:spLocks noChangeArrowheads="1"/>
          </p:cNvSpPr>
          <p:nvPr/>
        </p:nvSpPr>
        <p:spPr bwMode="auto">
          <a:xfrm>
            <a:off x="2938463" y="4510088"/>
            <a:ext cx="661988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器官</a:t>
            </a:r>
          </a:p>
        </p:txBody>
      </p:sp>
      <p:sp>
        <p:nvSpPr>
          <p:cNvPr id="26" name="Text Box 12"/>
          <p:cNvSpPr txBox="1">
            <a:spLocks noChangeArrowheads="1"/>
          </p:cNvSpPr>
          <p:nvPr/>
        </p:nvSpPr>
        <p:spPr bwMode="auto">
          <a:xfrm>
            <a:off x="1757363" y="4510088"/>
            <a:ext cx="692944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组织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920" name="TextBox 12"/>
          <p:cNvSpPr txBox="1">
            <a:spLocks noChangeArrowheads="1"/>
          </p:cNvSpPr>
          <p:nvPr/>
        </p:nvSpPr>
        <p:spPr bwMode="auto">
          <a:xfrm>
            <a:off x="3825240" y="591820"/>
            <a:ext cx="242951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0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人体的结构层次</a:t>
            </a: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  <p:bldP spid="25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015729" y="4516279"/>
            <a:ext cx="5575697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众多的细胞是按照不同的结构层次组成多细胞生物体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t="9405" r="6832" b="13622"/>
          <a:stretch>
            <a:fillRect/>
          </a:stretch>
        </p:blipFill>
        <p:spPr bwMode="auto">
          <a:xfrm>
            <a:off x="1734741" y="1073944"/>
            <a:ext cx="5667375" cy="12727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print"/>
          <a:srcRect t="10918"/>
          <a:stretch>
            <a:fillRect/>
          </a:stretch>
        </p:blipFill>
        <p:spPr bwMode="auto">
          <a:xfrm>
            <a:off x="1734741" y="2803922"/>
            <a:ext cx="5667375" cy="14811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901825" y="2493010"/>
            <a:ext cx="82359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细胞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282679" y="2493169"/>
            <a:ext cx="64008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组织</a:t>
            </a:r>
            <a:endParaRPr lang="zh-CN" altLang="en-US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477816" y="2493169"/>
            <a:ext cx="64008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组织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635229" y="2493169"/>
            <a:ext cx="41148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2928938" y="2622947"/>
            <a:ext cx="344091" cy="8691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右箭头 24"/>
          <p:cNvSpPr/>
          <p:nvPr/>
        </p:nvSpPr>
        <p:spPr>
          <a:xfrm>
            <a:off x="5086350" y="2622947"/>
            <a:ext cx="344091" cy="8691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3" grpId="0"/>
      <p:bldP spid="6" grpId="0"/>
      <p:bldP spid="7" grpId="0"/>
      <p:bldP spid="8" grpId="0" bldLvl="0" animBg="1"/>
      <p:bldP spid="2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13285" y="2021681"/>
            <a:ext cx="2187178" cy="12620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Picture 3" descr="胃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5263" y="2021681"/>
            <a:ext cx="1731169" cy="12513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Picture 4" descr="心  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31706" y="2010966"/>
            <a:ext cx="1475185" cy="12620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3225165" y="878840"/>
            <a:ext cx="194310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0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动物体的器官</a:t>
            </a: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4252595" y="3859530"/>
            <a:ext cx="1237615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消化食物的器官</a:t>
            </a: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6163866" y="3899297"/>
            <a:ext cx="1343025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将血液泵至全身的器官</a:t>
            </a: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1685925" y="3899297"/>
            <a:ext cx="1539479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对全身起调控作用的器官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385072" y="3352800"/>
            <a:ext cx="369094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胃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477000" y="3352800"/>
            <a:ext cx="737235" cy="506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心脏</a:t>
            </a: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1959769" y="3352800"/>
            <a:ext cx="66556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大脑</a:t>
            </a: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2" grpId="0"/>
      <p:bldP spid="3" grpId="0"/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矩形 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92919" y="955516"/>
            <a:ext cx="2403872" cy="218479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Text Box 3"/>
          <p:cNvSpPr txBox="1"/>
          <p:nvPr/>
        </p:nvSpPr>
        <p:spPr>
          <a:xfrm>
            <a:off x="2896553" y="1438672"/>
            <a:ext cx="4752975" cy="19735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50000"/>
              </a:lnSpc>
              <a:spcBef>
                <a:spcPct val="40000"/>
              </a:spcBef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1、与消化食物和吸收营养物质有关的器官有哪些？ </a:t>
            </a:r>
          </a:p>
          <a:p>
            <a:pPr lvl="0" eaLnBrk="1" hangingPunct="1">
              <a:lnSpc>
                <a:spcPct val="150000"/>
              </a:lnSpc>
              <a:spcBef>
                <a:spcPct val="40000"/>
              </a:spcBef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2、这些器官是如何排列的？具有什么功能？</a:t>
            </a:r>
          </a:p>
          <a:p>
            <a:pPr lvl="0" eaLnBrk="1" hangingPunct="1">
              <a:lnSpc>
                <a:spcPct val="150000"/>
              </a:lnSpc>
              <a:spcBef>
                <a:spcPct val="40000"/>
              </a:spcBef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3、这些器官是直接构成人体的吗？</a:t>
            </a: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5"/>
          <p:cNvSpPr>
            <a:spLocks noChangeArrowheads="1"/>
          </p:cNvSpPr>
          <p:nvPr/>
        </p:nvSpPr>
        <p:spPr bwMode="auto">
          <a:xfrm>
            <a:off x="1562100" y="2413675"/>
            <a:ext cx="5754291" cy="391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　</a:t>
            </a:r>
          </a:p>
        </p:txBody>
      </p:sp>
      <p:sp>
        <p:nvSpPr>
          <p:cNvPr id="17410" name="Text Box 3"/>
          <p:cNvSpPr txBox="1"/>
          <p:nvPr/>
        </p:nvSpPr>
        <p:spPr>
          <a:xfrm>
            <a:off x="5010230" y="615315"/>
            <a:ext cx="1728788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80000"/>
              </a:lnSpc>
              <a:spcBef>
                <a:spcPct val="50000"/>
              </a:spcBef>
            </a:pPr>
            <a:r>
              <a:rPr lang="zh-CN" altLang="en-US"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</a:t>
            </a:r>
          </a:p>
        </p:txBody>
      </p:sp>
      <p:pic>
        <p:nvPicPr>
          <p:cNvPr id="17412" name="Picture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18035" y="1153716"/>
            <a:ext cx="2359819" cy="322302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Rectangle 8"/>
          <p:cNvSpPr/>
          <p:nvPr/>
        </p:nvSpPr>
        <p:spPr>
          <a:xfrm>
            <a:off x="3905885" y="1939925"/>
            <a:ext cx="3552190" cy="1337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由多个器官按照一定的次序组合起 来，共同完成一种或几种生理功能，就构成系统。 </a:t>
            </a: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4"/>
          <p:cNvGrpSpPr/>
          <p:nvPr/>
        </p:nvGrpSpPr>
        <p:grpSpPr>
          <a:xfrm>
            <a:off x="2567940" y="1255395"/>
            <a:ext cx="4272280" cy="2829983"/>
            <a:chOff x="0" y="0"/>
            <a:chExt cx="3168" cy="3255"/>
          </a:xfrm>
        </p:grpSpPr>
        <p:sp>
          <p:nvSpPr>
            <p:cNvPr id="17411" name="Text Box 5"/>
            <p:cNvSpPr txBox="1"/>
            <p:nvPr/>
          </p:nvSpPr>
          <p:spPr>
            <a:xfrm>
              <a:off x="1104" y="0"/>
              <a:ext cx="2064" cy="325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ct val="80000"/>
                </a:lnSpc>
                <a:spcBef>
                  <a:spcPct val="50000"/>
                </a:spcBef>
              </a:pPr>
              <a:r>
                <a:rPr lang="zh-CN" altLang="en-US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生殖系统</a:t>
              </a:r>
            </a:p>
            <a:p>
              <a:pPr lvl="0" eaLnBrk="1" hangingPunct="1">
                <a:lnSpc>
                  <a:spcPct val="80000"/>
                </a:lnSpc>
                <a:spcBef>
                  <a:spcPct val="50000"/>
                </a:spcBef>
              </a:pPr>
              <a:r>
                <a:rPr lang="zh-CN" altLang="en-US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内分泌系统</a:t>
              </a:r>
            </a:p>
            <a:p>
              <a:pPr lvl="0" eaLnBrk="1" hangingPunct="1">
                <a:lnSpc>
                  <a:spcPct val="80000"/>
                </a:lnSpc>
                <a:spcBef>
                  <a:spcPct val="50000"/>
                </a:spcBef>
              </a:pPr>
              <a:r>
                <a:rPr lang="zh-CN" altLang="en-US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神经系统</a:t>
              </a:r>
            </a:p>
            <a:p>
              <a:pPr lvl="0" eaLnBrk="1" hangingPunct="1">
                <a:lnSpc>
                  <a:spcPct val="80000"/>
                </a:lnSpc>
                <a:spcBef>
                  <a:spcPct val="50000"/>
                </a:spcBef>
              </a:pPr>
              <a:r>
                <a:rPr lang="zh-CN" altLang="en-US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泌尿系统</a:t>
              </a:r>
            </a:p>
            <a:p>
              <a:pPr lvl="0" eaLnBrk="1" hangingPunct="1">
                <a:lnSpc>
                  <a:spcPct val="80000"/>
                </a:lnSpc>
                <a:spcBef>
                  <a:spcPct val="50000"/>
                </a:spcBef>
              </a:pPr>
              <a:r>
                <a:rPr lang="zh-CN" altLang="en-US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循环系统</a:t>
              </a:r>
            </a:p>
            <a:p>
              <a:pPr lvl="0" eaLnBrk="1" hangingPunct="1">
                <a:lnSpc>
                  <a:spcPct val="80000"/>
                </a:lnSpc>
                <a:spcBef>
                  <a:spcPct val="50000"/>
                </a:spcBef>
              </a:pPr>
              <a:r>
                <a:rPr lang="zh-CN" altLang="en-US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呼吸系统</a:t>
              </a:r>
            </a:p>
            <a:p>
              <a:pPr lvl="0" eaLnBrk="1" hangingPunct="1">
                <a:lnSpc>
                  <a:spcPct val="80000"/>
                </a:lnSpc>
                <a:spcBef>
                  <a:spcPct val="50000"/>
                </a:spcBef>
              </a:pPr>
              <a:r>
                <a:rPr lang="zh-CN" altLang="en-US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消化系统</a:t>
              </a:r>
            </a:p>
            <a:p>
              <a:pPr lvl="0" eaLnBrk="1" hangingPunct="1">
                <a:lnSpc>
                  <a:spcPct val="80000"/>
                </a:lnSpc>
                <a:spcBef>
                  <a:spcPct val="50000"/>
                </a:spcBef>
              </a:pPr>
              <a:r>
                <a:rPr lang="zh-CN" altLang="en-US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运动系统</a:t>
              </a:r>
            </a:p>
          </p:txBody>
        </p:sp>
        <p:sp>
          <p:nvSpPr>
            <p:cNvPr id="17412" name="Text Box 6"/>
            <p:cNvSpPr txBox="1"/>
            <p:nvPr/>
          </p:nvSpPr>
          <p:spPr>
            <a:xfrm>
              <a:off x="0" y="192"/>
              <a:ext cx="480" cy="258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zh-CN" altLang="en-US" sz="2000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人体的八大系统</a:t>
              </a:r>
            </a:p>
          </p:txBody>
        </p:sp>
        <p:sp>
          <p:nvSpPr>
            <p:cNvPr id="17413" name="AutoShape 7"/>
            <p:cNvSpPr/>
            <p:nvPr/>
          </p:nvSpPr>
          <p:spPr>
            <a:xfrm>
              <a:off x="672" y="48"/>
              <a:ext cx="288" cy="3021"/>
            </a:xfrm>
            <a:prstGeom prst="leftBrace">
              <a:avLst>
                <a:gd name="adj1" fmla="val 63908"/>
                <a:gd name="adj2" fmla="val 50000"/>
              </a:avLst>
            </a:prstGeom>
            <a:noFill/>
            <a:ln w="412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eaLnBrk="1" hangingPunct="1"/>
              <a:endPara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1513" name="文本框 21512"/>
          <p:cNvSpPr txBox="1"/>
          <p:nvPr/>
        </p:nvSpPr>
        <p:spPr>
          <a:xfrm>
            <a:off x="5432425" y="2247900"/>
            <a:ext cx="2209165" cy="783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呼吸泌尿循环生</a:t>
            </a:r>
          </a:p>
          <a:p>
            <a:pPr lvl="0">
              <a:spcBef>
                <a:spcPct val="500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运动神经内消化</a:t>
            </a: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14450" y="4253230"/>
            <a:ext cx="6812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八大系统协调配合，使人体内各种复杂的生命活动能够正常进行。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矩形 3"/>
          <p:cNvSpPr/>
          <p:nvPr/>
        </p:nvSpPr>
        <p:spPr>
          <a:xfrm>
            <a:off x="719455" y="1611948"/>
            <a:ext cx="7340600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．植物体的结构层次比动物体的结构层次少了__________。</a:t>
            </a:r>
          </a:p>
        </p:txBody>
      </p:sp>
      <p:sp>
        <p:nvSpPr>
          <p:cNvPr id="4" name="流程图: 可选过程 3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知识运用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05793" y="1611948"/>
            <a:ext cx="6400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系统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Box 3"/>
          <p:cNvSpPr/>
          <p:nvPr/>
        </p:nvSpPr>
        <p:spPr>
          <a:xfrm>
            <a:off x="687070" y="995680"/>
            <a:ext cx="730250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．绿豆汤是夏季消暑解渴的佳品，从生物体结构层次上看，其原料绿豆属于植物体的（　　）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A．细胞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B．组织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C．器官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D．系统</a:t>
            </a:r>
          </a:p>
        </p:txBody>
      </p:sp>
      <p:sp>
        <p:nvSpPr>
          <p:cNvPr id="22532" name="文本框 28675"/>
          <p:cNvSpPr txBox="1"/>
          <p:nvPr/>
        </p:nvSpPr>
        <p:spPr>
          <a:xfrm flipH="1">
            <a:off x="2618740" y="1464945"/>
            <a:ext cx="7010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</a:t>
            </a:r>
          </a:p>
        </p:txBody>
      </p:sp>
      <p:sp>
        <p:nvSpPr>
          <p:cNvPr id="4" name="流程图: 可选过程 3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知识运用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ldLvl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Box 4"/>
          <p:cNvSpPr/>
          <p:nvPr/>
        </p:nvSpPr>
        <p:spPr>
          <a:xfrm>
            <a:off x="785495" y="1163320"/>
            <a:ext cx="751205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．玉米与家兔相比，玉米不具有的结构层次是（　　）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A．器官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B．系统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C．细胞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D．组织</a:t>
            </a:r>
          </a:p>
        </p:txBody>
      </p:sp>
      <p:sp>
        <p:nvSpPr>
          <p:cNvPr id="23556" name="TextBox 5"/>
          <p:cNvSpPr/>
          <p:nvPr/>
        </p:nvSpPr>
        <p:spPr>
          <a:xfrm>
            <a:off x="5868353" y="1163320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</a:t>
            </a: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ldLvl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Box 4"/>
          <p:cNvSpPr/>
          <p:nvPr/>
        </p:nvSpPr>
        <p:spPr>
          <a:xfrm>
            <a:off x="696595" y="1116330"/>
            <a:ext cx="731710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．油菜植株是由六大器官组成的，其中都是生殖器官的一组是（　　）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A．根、花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B．茎、种子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C．花、果实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D．茎、叶</a:t>
            </a:r>
          </a:p>
        </p:txBody>
      </p:sp>
      <p:sp>
        <p:nvSpPr>
          <p:cNvPr id="24580" name="TextBox 6"/>
          <p:cNvSpPr/>
          <p:nvPr/>
        </p:nvSpPr>
        <p:spPr>
          <a:xfrm>
            <a:off x="7365683" y="1116013"/>
            <a:ext cx="6477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</a:t>
            </a: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bldLvl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矩形 2"/>
          <p:cNvSpPr/>
          <p:nvPr/>
        </p:nvSpPr>
        <p:spPr>
          <a:xfrm>
            <a:off x="596265" y="1325880"/>
            <a:ext cx="772414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．炎热的夏天吃西瓜可以消暑．西瓜的下列结构中，属于器官的是（　　）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A．西瓜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B．西瓜瓤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C．西瓜秧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D．西瓜皮</a:t>
            </a:r>
          </a:p>
        </p:txBody>
      </p:sp>
      <p:sp>
        <p:nvSpPr>
          <p:cNvPr id="25604" name="TextBox 4"/>
          <p:cNvSpPr/>
          <p:nvPr/>
        </p:nvSpPr>
        <p:spPr>
          <a:xfrm>
            <a:off x="7716520" y="1325563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</a:t>
            </a: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bldLvl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51"/>
          <p:cNvSpPr txBox="1">
            <a:spLocks noChangeArrowheads="1"/>
          </p:cNvSpPr>
          <p:nvPr/>
        </p:nvSpPr>
        <p:spPr bwMode="auto">
          <a:xfrm>
            <a:off x="1707356" y="3022997"/>
            <a:ext cx="485775" cy="645160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kern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细胞</a:t>
            </a:r>
          </a:p>
        </p:txBody>
      </p:sp>
      <p:sp>
        <p:nvSpPr>
          <p:cNvPr id="13" name="Text Box 54"/>
          <p:cNvSpPr txBox="1">
            <a:spLocks noChangeArrowheads="1"/>
          </p:cNvSpPr>
          <p:nvPr/>
        </p:nvSpPr>
        <p:spPr bwMode="auto">
          <a:xfrm>
            <a:off x="2571750" y="3026569"/>
            <a:ext cx="485775" cy="645160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kern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组织</a:t>
            </a:r>
            <a:endParaRPr lang="zh-CN" altLang="en-US" b="1" kern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Box 55"/>
          <p:cNvSpPr txBox="1">
            <a:spLocks noChangeArrowheads="1"/>
          </p:cNvSpPr>
          <p:nvPr/>
        </p:nvSpPr>
        <p:spPr bwMode="auto">
          <a:xfrm>
            <a:off x="3436144" y="3026569"/>
            <a:ext cx="406004" cy="645160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kern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器官</a:t>
            </a:r>
          </a:p>
        </p:txBody>
      </p:sp>
      <p:sp>
        <p:nvSpPr>
          <p:cNvPr id="15" name="Text Box 56"/>
          <p:cNvSpPr txBox="1">
            <a:spLocks noChangeArrowheads="1"/>
          </p:cNvSpPr>
          <p:nvPr/>
        </p:nvSpPr>
        <p:spPr bwMode="auto">
          <a:xfrm>
            <a:off x="4245769" y="3617119"/>
            <a:ext cx="485775" cy="645160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kern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系统</a:t>
            </a:r>
          </a:p>
        </p:txBody>
      </p:sp>
      <p:sp>
        <p:nvSpPr>
          <p:cNvPr id="16" name="Text Box 57"/>
          <p:cNvSpPr txBox="1">
            <a:spLocks noChangeArrowheads="1"/>
          </p:cNvSpPr>
          <p:nvPr/>
        </p:nvSpPr>
        <p:spPr bwMode="auto">
          <a:xfrm>
            <a:off x="5162550" y="1997869"/>
            <a:ext cx="389335" cy="922020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kern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植物体</a:t>
            </a:r>
          </a:p>
        </p:txBody>
      </p:sp>
      <p:sp>
        <p:nvSpPr>
          <p:cNvPr id="17" name="Text Box 58"/>
          <p:cNvSpPr txBox="1">
            <a:spLocks noChangeArrowheads="1"/>
          </p:cNvSpPr>
          <p:nvPr/>
        </p:nvSpPr>
        <p:spPr bwMode="auto">
          <a:xfrm>
            <a:off x="5163741" y="3563541"/>
            <a:ext cx="388144" cy="922020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kern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动物体</a:t>
            </a:r>
          </a:p>
        </p:txBody>
      </p:sp>
      <p:sp>
        <p:nvSpPr>
          <p:cNvPr id="18" name="Text Box 62"/>
          <p:cNvSpPr txBox="1">
            <a:spLocks noChangeArrowheads="1"/>
          </p:cNvSpPr>
          <p:nvPr/>
        </p:nvSpPr>
        <p:spPr bwMode="auto">
          <a:xfrm>
            <a:off x="6243638" y="2537222"/>
            <a:ext cx="1188244" cy="922020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kern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生物体是一个统一的整体</a:t>
            </a:r>
          </a:p>
        </p:txBody>
      </p:sp>
      <p:sp>
        <p:nvSpPr>
          <p:cNvPr id="25" name="Rectangle 63"/>
          <p:cNvSpPr>
            <a:spLocks noChangeArrowheads="1"/>
          </p:cNvSpPr>
          <p:nvPr/>
        </p:nvSpPr>
        <p:spPr bwMode="auto">
          <a:xfrm>
            <a:off x="1653779" y="2915841"/>
            <a:ext cx="594122" cy="971550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Rectangle 64"/>
          <p:cNvSpPr>
            <a:spLocks noChangeArrowheads="1"/>
          </p:cNvSpPr>
          <p:nvPr/>
        </p:nvSpPr>
        <p:spPr bwMode="auto">
          <a:xfrm>
            <a:off x="2518172" y="2915841"/>
            <a:ext cx="594122" cy="971550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Rectangle 65"/>
          <p:cNvSpPr>
            <a:spLocks noChangeArrowheads="1"/>
          </p:cNvSpPr>
          <p:nvPr/>
        </p:nvSpPr>
        <p:spPr bwMode="auto">
          <a:xfrm>
            <a:off x="3381375" y="2915841"/>
            <a:ext cx="594122" cy="971550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Rectangle 66"/>
          <p:cNvSpPr>
            <a:spLocks noChangeArrowheads="1"/>
          </p:cNvSpPr>
          <p:nvPr/>
        </p:nvSpPr>
        <p:spPr bwMode="auto">
          <a:xfrm>
            <a:off x="4192191" y="3563541"/>
            <a:ext cx="594122" cy="806053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Rectangle 67"/>
          <p:cNvSpPr>
            <a:spLocks noChangeArrowheads="1"/>
          </p:cNvSpPr>
          <p:nvPr/>
        </p:nvSpPr>
        <p:spPr bwMode="auto">
          <a:xfrm>
            <a:off x="5110163" y="3563541"/>
            <a:ext cx="509588" cy="1051322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Rectangle 68"/>
          <p:cNvSpPr>
            <a:spLocks noChangeArrowheads="1"/>
          </p:cNvSpPr>
          <p:nvPr/>
        </p:nvSpPr>
        <p:spPr bwMode="auto">
          <a:xfrm>
            <a:off x="5110163" y="1943100"/>
            <a:ext cx="509588" cy="1107281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Line 69"/>
          <p:cNvSpPr>
            <a:spLocks noChangeShapeType="1"/>
          </p:cNvSpPr>
          <p:nvPr/>
        </p:nvSpPr>
        <p:spPr bwMode="auto">
          <a:xfrm>
            <a:off x="2301479" y="3401616"/>
            <a:ext cx="216694" cy="0"/>
          </a:xfrm>
          <a:prstGeom prst="line">
            <a:avLst/>
          </a:prstGeom>
          <a:noFill/>
          <a:ln w="38100">
            <a:solidFill>
              <a:srgbClr val="0070C0"/>
            </a:solidFill>
            <a:round/>
            <a:tailEnd type="triangl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Line 70"/>
          <p:cNvSpPr>
            <a:spLocks noChangeShapeType="1"/>
          </p:cNvSpPr>
          <p:nvPr/>
        </p:nvSpPr>
        <p:spPr bwMode="auto">
          <a:xfrm>
            <a:off x="3165872" y="3401616"/>
            <a:ext cx="215503" cy="0"/>
          </a:xfrm>
          <a:prstGeom prst="line">
            <a:avLst/>
          </a:prstGeom>
          <a:noFill/>
          <a:ln w="38100">
            <a:solidFill>
              <a:srgbClr val="0070C0"/>
            </a:solidFill>
            <a:round/>
            <a:tailEnd type="triangl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Line 71"/>
          <p:cNvSpPr>
            <a:spLocks noChangeShapeType="1"/>
          </p:cNvSpPr>
          <p:nvPr/>
        </p:nvSpPr>
        <p:spPr bwMode="auto">
          <a:xfrm>
            <a:off x="3975497" y="3455194"/>
            <a:ext cx="216694" cy="648891"/>
          </a:xfrm>
          <a:prstGeom prst="line">
            <a:avLst/>
          </a:prstGeom>
          <a:noFill/>
          <a:ln w="38100">
            <a:solidFill>
              <a:srgbClr val="0070C0"/>
            </a:solidFill>
            <a:round/>
            <a:tailEnd type="triangl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Line 72"/>
          <p:cNvSpPr>
            <a:spLocks noChangeShapeType="1"/>
          </p:cNvSpPr>
          <p:nvPr/>
        </p:nvSpPr>
        <p:spPr bwMode="auto">
          <a:xfrm flipV="1">
            <a:off x="3975497" y="2645569"/>
            <a:ext cx="1026319" cy="809625"/>
          </a:xfrm>
          <a:prstGeom prst="line">
            <a:avLst/>
          </a:prstGeom>
          <a:noFill/>
          <a:ln w="38100">
            <a:solidFill>
              <a:srgbClr val="0070C0"/>
            </a:solidFill>
            <a:round/>
            <a:tailEnd type="triangl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Line 73"/>
          <p:cNvSpPr>
            <a:spLocks noChangeShapeType="1"/>
          </p:cNvSpPr>
          <p:nvPr/>
        </p:nvSpPr>
        <p:spPr bwMode="auto">
          <a:xfrm>
            <a:off x="4786313" y="4104085"/>
            <a:ext cx="323850" cy="0"/>
          </a:xfrm>
          <a:prstGeom prst="line">
            <a:avLst/>
          </a:prstGeom>
          <a:noFill/>
          <a:ln w="38100">
            <a:solidFill>
              <a:srgbClr val="0070C0"/>
            </a:solidFill>
            <a:round/>
            <a:tailEnd type="triangl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Line 74"/>
          <p:cNvSpPr>
            <a:spLocks noChangeShapeType="1"/>
          </p:cNvSpPr>
          <p:nvPr/>
        </p:nvSpPr>
        <p:spPr bwMode="auto">
          <a:xfrm>
            <a:off x="5919788" y="2537222"/>
            <a:ext cx="0" cy="1620440"/>
          </a:xfrm>
          <a:prstGeom prst="line">
            <a:avLst/>
          </a:prstGeom>
          <a:noFill/>
          <a:ln w="38100">
            <a:solidFill>
              <a:srgbClr val="0070C0"/>
            </a:solidFill>
            <a:rou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Line 75"/>
          <p:cNvSpPr>
            <a:spLocks noChangeShapeType="1"/>
          </p:cNvSpPr>
          <p:nvPr/>
        </p:nvSpPr>
        <p:spPr bwMode="auto">
          <a:xfrm>
            <a:off x="5619750" y="2537222"/>
            <a:ext cx="300038" cy="0"/>
          </a:xfrm>
          <a:prstGeom prst="line">
            <a:avLst/>
          </a:prstGeom>
          <a:noFill/>
          <a:ln w="38100">
            <a:solidFill>
              <a:srgbClr val="0070C0"/>
            </a:solidFill>
            <a:rou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Line 76"/>
          <p:cNvSpPr>
            <a:spLocks noChangeShapeType="1"/>
          </p:cNvSpPr>
          <p:nvPr/>
        </p:nvSpPr>
        <p:spPr bwMode="auto">
          <a:xfrm>
            <a:off x="5619750" y="4157663"/>
            <a:ext cx="300038" cy="0"/>
          </a:xfrm>
          <a:prstGeom prst="line">
            <a:avLst/>
          </a:prstGeom>
          <a:noFill/>
          <a:ln w="38100">
            <a:solidFill>
              <a:srgbClr val="0070C0"/>
            </a:solidFill>
            <a:rou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Line 77"/>
          <p:cNvSpPr>
            <a:spLocks noChangeShapeType="1"/>
          </p:cNvSpPr>
          <p:nvPr/>
        </p:nvSpPr>
        <p:spPr bwMode="auto">
          <a:xfrm>
            <a:off x="5919788" y="3348038"/>
            <a:ext cx="323850" cy="0"/>
          </a:xfrm>
          <a:prstGeom prst="line">
            <a:avLst/>
          </a:prstGeom>
          <a:noFill/>
          <a:ln w="38100">
            <a:solidFill>
              <a:srgbClr val="0070C0"/>
            </a:solidFill>
            <a:rou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 Box 78"/>
          <p:cNvSpPr txBox="1">
            <a:spLocks noChangeArrowheads="1"/>
          </p:cNvSpPr>
          <p:nvPr/>
        </p:nvSpPr>
        <p:spPr bwMode="auto">
          <a:xfrm>
            <a:off x="1522095" y="1574641"/>
            <a:ext cx="208597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生物体的结构层次</a:t>
            </a:r>
          </a:p>
        </p:txBody>
      </p:sp>
      <p:sp>
        <p:nvSpPr>
          <p:cNvPr id="46105" name="矩形 1"/>
          <p:cNvSpPr>
            <a:spLocks noChangeArrowheads="1"/>
          </p:cNvSpPr>
          <p:nvPr/>
        </p:nvSpPr>
        <p:spPr bwMode="auto">
          <a:xfrm>
            <a:off x="2786618" y="901383"/>
            <a:ext cx="4062413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多细胞生物体都具有严整的结构层次。</a:t>
            </a:r>
          </a:p>
        </p:txBody>
      </p:sp>
      <p:sp>
        <p:nvSpPr>
          <p:cNvPr id="2" name="流程图: 可选过程 1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本课小结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4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文本框 5122"/>
          <p:cNvSpPr txBox="1"/>
          <p:nvPr/>
        </p:nvSpPr>
        <p:spPr>
          <a:xfrm>
            <a:off x="1187450" y="1563688"/>
            <a:ext cx="6643688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1、植物体的结构层次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、动物体的结构层次</a:t>
            </a:r>
          </a:p>
        </p:txBody>
      </p:sp>
      <p:sp>
        <p:nvSpPr>
          <p:cNvPr id="5" name="流程图: 可选过程 4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本节目标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ssolv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Box 5"/>
          <p:cNvSpPr/>
          <p:nvPr/>
        </p:nvSpPr>
        <p:spPr>
          <a:xfrm>
            <a:off x="685800" y="915988"/>
            <a:ext cx="7488238" cy="5032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8914" name="TextBox 6"/>
          <p:cNvSpPr/>
          <p:nvPr/>
        </p:nvSpPr>
        <p:spPr>
          <a:xfrm>
            <a:off x="354330" y="2807970"/>
            <a:ext cx="712787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预习</a:t>
            </a:r>
            <a:r>
              <a:rPr lang="en-US" altLang="x-none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41</a:t>
            </a:r>
            <a:r>
              <a:rPr lang="zh-CN" altLang="en-US" sz="20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——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43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绿色植物的主要类群 </a:t>
            </a:r>
            <a:endParaRPr lang="en-US" altLang="x-none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har char="•"/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藻类、苔藓和蕨类植物的主要特征</a:t>
            </a:r>
          </a:p>
        </p:txBody>
      </p:sp>
      <p:sp>
        <p:nvSpPr>
          <p:cNvPr id="5" name="流程图: 可选过程 4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作业布置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4330" y="907415"/>
            <a:ext cx="782002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柑桔是一种人们喜爱的水果，我市的雪峰蜜桔远近闻名．请回答下列问题：</a:t>
            </a: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（1）柑桔果实所属植物体的结构层次是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__________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）为提高蜜桔的结实率，果农在蜜桔开花季节放养蜜蜂，以帮助蜜桔顺利进行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__________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endParaRPr lang="en-US" altLang="zh-CN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03395" y="1282065"/>
            <a:ext cx="69786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器官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82295" y="2027555"/>
            <a:ext cx="7543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传粉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6146"/>
          <p:cNvSpPr txBox="1"/>
          <p:nvPr/>
        </p:nvSpPr>
        <p:spPr>
          <a:xfrm>
            <a:off x="626110" y="1461453"/>
            <a:ext cx="7637463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1、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绿色开花植物一生中的每个阶段都具有六种器官___________（判断对错）</a:t>
            </a:r>
          </a:p>
        </p:txBody>
      </p:sp>
      <p:sp>
        <p:nvSpPr>
          <p:cNvPr id="7" name="流程图: 可选过程 6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6147"/>
          <p:cNvSpPr txBox="1"/>
          <p:nvPr/>
        </p:nvSpPr>
        <p:spPr>
          <a:xfrm>
            <a:off x="5972175" y="1461770"/>
            <a:ext cx="11823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×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Box 7"/>
          <p:cNvSpPr/>
          <p:nvPr/>
        </p:nvSpPr>
        <p:spPr>
          <a:xfrm>
            <a:off x="664210" y="1143635"/>
            <a:ext cx="738060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水果店出售的梨，它的结构层次可以排列为（　　）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A．细胞→组织→器官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B．组织→器官→个体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C．细胞→器官→个体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D．细胞→器官→组织</a:t>
            </a:r>
          </a:p>
        </p:txBody>
      </p:sp>
      <p:sp>
        <p:nvSpPr>
          <p:cNvPr id="8196" name="TextBox 10"/>
          <p:cNvSpPr/>
          <p:nvPr/>
        </p:nvSpPr>
        <p:spPr>
          <a:xfrm>
            <a:off x="5616893" y="1143318"/>
            <a:ext cx="5778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</a:t>
            </a:r>
          </a:p>
        </p:txBody>
      </p:sp>
      <p:sp>
        <p:nvSpPr>
          <p:cNvPr id="4" name="流程图: 可选过程 3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Box 7"/>
          <p:cNvSpPr/>
          <p:nvPr/>
        </p:nvSpPr>
        <p:spPr>
          <a:xfrm>
            <a:off x="569595" y="1199515"/>
            <a:ext cx="763778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．下列有关生物体结构层次的叙述错误的是（　　）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A．除病毒以外，生物体都是由细胞构成的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B．绿色开花植物的根、茎和叶被称为营养器官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C．人体的胃是由多种组织构成的消化器官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D．被子植物具有细胞、组织、器官和系统四个层次</a:t>
            </a:r>
          </a:p>
        </p:txBody>
      </p:sp>
      <p:sp>
        <p:nvSpPr>
          <p:cNvPr id="9220" name="TextBox 10"/>
          <p:cNvSpPr/>
          <p:nvPr/>
        </p:nvSpPr>
        <p:spPr>
          <a:xfrm>
            <a:off x="5494973" y="1199198"/>
            <a:ext cx="504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</a:t>
            </a:r>
          </a:p>
        </p:txBody>
      </p:sp>
      <p:sp>
        <p:nvSpPr>
          <p:cNvPr id="4" name="流程图: 可选过程 3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6"/>
          <p:cNvSpPr/>
          <p:nvPr/>
        </p:nvSpPr>
        <p:spPr>
          <a:xfrm>
            <a:off x="4056380" y="2035175"/>
            <a:ext cx="3840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探究一：植物体的结构层次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edg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75235" y="1223963"/>
            <a:ext cx="4321969" cy="3353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文本框 15"/>
          <p:cNvSpPr txBox="1">
            <a:spLocks noChangeArrowheads="1"/>
          </p:cNvSpPr>
          <p:nvPr/>
        </p:nvSpPr>
        <p:spPr bwMode="auto">
          <a:xfrm>
            <a:off x="1574006" y="1512094"/>
            <a:ext cx="64008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细胞</a:t>
            </a:r>
          </a:p>
        </p:txBody>
      </p:sp>
      <p:sp>
        <p:nvSpPr>
          <p:cNvPr id="16" name="文本框 16"/>
          <p:cNvSpPr txBox="1">
            <a:spLocks noChangeArrowheads="1"/>
          </p:cNvSpPr>
          <p:nvPr/>
        </p:nvSpPr>
        <p:spPr bwMode="auto">
          <a:xfrm>
            <a:off x="1574006" y="2827735"/>
            <a:ext cx="64008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组织</a:t>
            </a:r>
          </a:p>
        </p:txBody>
      </p:sp>
      <p:sp>
        <p:nvSpPr>
          <p:cNvPr id="17" name="TextBox 1"/>
          <p:cNvSpPr txBox="1">
            <a:spLocks noChangeArrowheads="1"/>
          </p:cNvSpPr>
          <p:nvPr/>
        </p:nvSpPr>
        <p:spPr bwMode="auto">
          <a:xfrm>
            <a:off x="5941219" y="1334691"/>
            <a:ext cx="41148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花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5"/>
          <p:cNvSpPr txBox="1">
            <a:spLocks noChangeArrowheads="1"/>
          </p:cNvSpPr>
          <p:nvPr/>
        </p:nvSpPr>
        <p:spPr bwMode="auto">
          <a:xfrm>
            <a:off x="5941219" y="2255044"/>
            <a:ext cx="1629966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果实（含种子）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16"/>
          <p:cNvSpPr txBox="1">
            <a:spLocks noChangeArrowheads="1"/>
          </p:cNvSpPr>
          <p:nvPr/>
        </p:nvSpPr>
        <p:spPr bwMode="auto">
          <a:xfrm>
            <a:off x="5941219" y="2555081"/>
            <a:ext cx="41148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茎</a:t>
            </a:r>
          </a:p>
        </p:txBody>
      </p:sp>
      <p:sp>
        <p:nvSpPr>
          <p:cNvPr id="26" name="TextBox 17"/>
          <p:cNvSpPr txBox="1">
            <a:spLocks noChangeArrowheads="1"/>
          </p:cNvSpPr>
          <p:nvPr/>
        </p:nvSpPr>
        <p:spPr bwMode="auto">
          <a:xfrm>
            <a:off x="5941219" y="2901553"/>
            <a:ext cx="41148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叶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18"/>
          <p:cNvSpPr txBox="1">
            <a:spLocks noChangeArrowheads="1"/>
          </p:cNvSpPr>
          <p:nvPr/>
        </p:nvSpPr>
        <p:spPr bwMode="auto">
          <a:xfrm>
            <a:off x="5941219" y="3954066"/>
            <a:ext cx="41148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根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 Box 12"/>
          <p:cNvSpPr txBox="1">
            <a:spLocks noChangeArrowheads="1"/>
          </p:cNvSpPr>
          <p:nvPr/>
        </p:nvSpPr>
        <p:spPr bwMode="auto">
          <a:xfrm>
            <a:off x="4211241" y="4473179"/>
            <a:ext cx="86868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植物体</a:t>
            </a:r>
          </a:p>
        </p:txBody>
      </p:sp>
      <p:sp>
        <p:nvSpPr>
          <p:cNvPr id="29" name="文本框 17"/>
          <p:cNvSpPr txBox="1">
            <a:spLocks noChangeArrowheads="1"/>
          </p:cNvSpPr>
          <p:nvPr/>
        </p:nvSpPr>
        <p:spPr bwMode="auto">
          <a:xfrm>
            <a:off x="1413986" y="3728323"/>
            <a:ext cx="64008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器官</a:t>
            </a: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25" grpId="0"/>
      <p:bldP spid="26" grpId="0"/>
      <p:bldP spid="27" grpId="0"/>
      <p:bldP spid="28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6"/>
          <p:cNvSpPr txBox="1">
            <a:spLocks noChangeArrowheads="1"/>
          </p:cNvSpPr>
          <p:nvPr/>
        </p:nvSpPr>
        <p:spPr bwMode="auto">
          <a:xfrm>
            <a:off x="999490" y="1239044"/>
            <a:ext cx="369094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根</a:t>
            </a:r>
            <a:endParaRPr lang="zh-CN" altLang="en-US" b="1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3190557" y="4537234"/>
            <a:ext cx="295156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吸收土壤中的水分和无机盐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1296" y="1035301"/>
            <a:ext cx="2517866" cy="16768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128" y="1035302"/>
            <a:ext cx="2409338" cy="16768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83589" y="2861629"/>
            <a:ext cx="2405022" cy="16754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1297" y="2870204"/>
            <a:ext cx="2517866" cy="16668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2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2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1069</Words>
  <Paragraphs>178</Paragraphs>
  <Slides>30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主题</vt:lpstr>
      <vt:lpstr>七年级上册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xbany</cp:lastModifiedBy>
  <dcterms:created xsi:type="dcterms:W3CDTF">2016-08-11T08:55:00Z</dcterms:created>
  <dcterms:modified xsi:type="dcterms:W3CDTF">2018-08-31T06:18:57Z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