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7" r:id="rId2"/>
    <p:sldId id="726" r:id="rId3"/>
    <p:sldId id="289" r:id="rId4"/>
    <p:sldId id="320" r:id="rId5"/>
    <p:sldId id="321" r:id="rId6"/>
    <p:sldId id="322" r:id="rId7"/>
    <p:sldId id="293" r:id="rId8"/>
    <p:sldId id="727" r:id="rId9"/>
    <p:sldId id="729" r:id="rId10"/>
    <p:sldId id="730" r:id="rId11"/>
    <p:sldId id="731" r:id="rId12"/>
    <p:sldId id="744" r:id="rId13"/>
    <p:sldId id="732" r:id="rId14"/>
    <p:sldId id="733" r:id="rId15"/>
    <p:sldId id="734" r:id="rId16"/>
    <p:sldId id="735" r:id="rId17"/>
    <p:sldId id="736" r:id="rId18"/>
    <p:sldId id="737" r:id="rId19"/>
    <p:sldId id="738" r:id="rId20"/>
    <p:sldId id="739" r:id="rId21"/>
    <p:sldId id="740" r:id="rId22"/>
    <p:sldId id="741" r:id="rId23"/>
    <p:sldId id="742" r:id="rId24"/>
    <p:sldId id="743" r:id="rId25"/>
    <p:sldId id="325" r:id="rId26"/>
    <p:sldId id="326" r:id="rId27"/>
    <p:sldId id="327" r:id="rId28"/>
    <p:sldId id="328" r:id="rId29"/>
    <p:sldId id="329" r:id="rId30"/>
    <p:sldId id="745" r:id="rId31"/>
    <p:sldId id="330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946" y="-235"/>
      </p:cViewPr>
      <p:guideLst>
        <p:guide orient="horz" pos="417"/>
        <p:guide pos="30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543800" cy="107394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1485900"/>
            <a:ext cx="36957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4900" y="1485900"/>
            <a:ext cx="36957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1066800" y="4686300"/>
            <a:ext cx="19050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290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705600" y="4686300"/>
            <a:ext cx="1905000" cy="342900"/>
          </a:xfrm>
          <a:prstGeom prst="rect">
            <a:avLst/>
          </a:prstGeom>
        </p:spPr>
        <p:txBody>
          <a:bodyPr vert="horz" anchor="b"/>
          <a:lstStyle/>
          <a:p>
            <a:pPr algn="r"/>
            <a:fld id="{9A0DB2DC-4C9A-4742-B13C-FB6460FD3503}" type="slidenum">
              <a:rPr lang="en-US" altLang="zh-CN" dirty="0"/>
              <a:pPr algn="r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543800" cy="107394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1485900"/>
            <a:ext cx="36957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914900" y="1485900"/>
            <a:ext cx="36957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914900" y="3086100"/>
            <a:ext cx="36957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日期占位符 5"/>
          <p:cNvSpPr>
            <a:spLocks noGrp="1"/>
          </p:cNvSpPr>
          <p:nvPr>
            <p:ph type="dt" sz="half" idx="12"/>
          </p:nvPr>
        </p:nvSpPr>
        <p:spPr>
          <a:xfrm>
            <a:off x="1066800" y="4686300"/>
            <a:ext cx="19050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290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705600" y="4686300"/>
            <a:ext cx="1905000" cy="342900"/>
          </a:xfrm>
          <a:prstGeom prst="rect">
            <a:avLst/>
          </a:prstGeom>
        </p:spPr>
        <p:txBody>
          <a:bodyPr vert="horz" anchor="b"/>
          <a:lstStyle/>
          <a:p>
            <a:pPr algn="r"/>
            <a:fld id="{9A0DB2DC-4C9A-4742-B13C-FB6460FD3503}" type="slidenum">
              <a:rPr lang="en-US" altLang="zh-CN" dirty="0"/>
              <a:pPr algn="r"/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2018/4/16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72" r:id="rId4"/>
    <p:sldLayoutId id="214748367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4"/>
            <a:ext cx="7102475" cy="698381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1.1.1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绿色植物的主要类群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4" descr="藻类－海水藻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109720" y="777240"/>
            <a:ext cx="3674110" cy="41827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28650" y="1279525"/>
            <a:ext cx="335280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藻类植物一般都具有进行光合作用的色素（叶绿素，类胡萝卜素）。藻类的光合作用效率约占全球绿色植物光合效率的90%。它们是最低等的绿色植物。</a:t>
            </a:r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79855" y="1245235"/>
            <a:ext cx="1440180" cy="2199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生活环境：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endParaRPr lang="zh-CN" altLang="en-US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结构特点：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繁殖方式：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代表植物：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23540" y="1176655"/>
            <a:ext cx="512381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一般生活在水中，少数种类生活在陆地上阴暗潮湿的地方。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028950" y="2160588"/>
            <a:ext cx="27432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无根、茎、叶的分化。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028950" y="2622709"/>
            <a:ext cx="31432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孢子（生殖细胞）繁殖。</a:t>
            </a: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028950" y="3098165"/>
            <a:ext cx="501840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水绵、海带、紫菜、发菜、石花菜、裙带菜、鹿角菜等。</a:t>
            </a:r>
            <a:endParaRPr lang="zh-CN" altLang="en-US" sz="18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ext Box 4"/>
          <p:cNvSpPr txBox="1"/>
          <p:nvPr/>
        </p:nvSpPr>
        <p:spPr>
          <a:xfrm>
            <a:off x="1203960" y="1750695"/>
            <a:ext cx="311594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关于藻类植物在生物圈中的作用以及与人类的关系，右图可以给你一些提示，但不一定很全面。你还能做些补充吗？ </a:t>
            </a:r>
          </a:p>
        </p:txBody>
      </p:sp>
      <p:pic>
        <p:nvPicPr>
          <p:cNvPr id="21508" name="Picture 6" descr="59b5acbeccc960bd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680075" y="960120"/>
            <a:ext cx="1327547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8" descr="%D3%E3_0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86300" y="2903220"/>
            <a:ext cx="3314700" cy="2056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991995" y="525780"/>
            <a:ext cx="540575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藻类植物在生物圈中的作用以及与人类的关系 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</a:p>
        </p:txBody>
      </p:sp>
      <p:sp>
        <p:nvSpPr>
          <p:cNvPr id="36866" name="矩形 121857"/>
          <p:cNvSpPr>
            <a:spLocks noChangeArrowheads="1" noChangeShapeType="1" noTextEdit="1"/>
          </p:cNvSpPr>
          <p:nvPr/>
        </p:nvSpPr>
        <p:spPr bwMode="auto">
          <a:xfrm>
            <a:off x="2681288" y="681038"/>
            <a:ext cx="3671888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12700" cap="sq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苔痕上阶绿，草色入帘青</a:t>
            </a:r>
          </a:p>
        </p:txBody>
      </p:sp>
      <p:pic>
        <p:nvPicPr>
          <p:cNvPr id="36867" name="图片 121858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572861" y="1554956"/>
            <a:ext cx="3888581" cy="2539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苔藓－藓类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628765" y="1275715"/>
            <a:ext cx="1276350" cy="1864519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5"/>
          <p:cNvGrpSpPr/>
          <p:nvPr/>
        </p:nvGrpSpPr>
        <p:grpSpPr>
          <a:xfrm>
            <a:off x="1370965" y="2000250"/>
            <a:ext cx="5257800" cy="2971800"/>
            <a:chOff x="96" y="72"/>
            <a:chExt cx="5616" cy="4128"/>
          </a:xfrm>
        </p:grpSpPr>
        <p:pic>
          <p:nvPicPr>
            <p:cNvPr id="25606" name="Picture 6" descr="绢藓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96" y="72"/>
              <a:ext cx="2784" cy="2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7" name="Picture 7" descr="牛舌藓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928" y="72"/>
              <a:ext cx="2784" cy="20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8" name="Picture 8" descr="鼠尾藓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96" y="2264"/>
              <a:ext cx="2784" cy="19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609" name="Picture 9" descr="石地钱  林秦文摄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3024" y="2220"/>
              <a:ext cx="2640" cy="1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5610" name="Text Box 10"/>
            <p:cNvSpPr txBox="1"/>
            <p:nvPr/>
          </p:nvSpPr>
          <p:spPr>
            <a:xfrm>
              <a:off x="2054" y="123"/>
              <a:ext cx="684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绢藓</a:t>
              </a:r>
            </a:p>
          </p:txBody>
        </p:sp>
        <p:sp>
          <p:nvSpPr>
            <p:cNvPr id="25611" name="Text Box 11"/>
            <p:cNvSpPr txBox="1"/>
            <p:nvPr/>
          </p:nvSpPr>
          <p:spPr>
            <a:xfrm>
              <a:off x="3013" y="105"/>
              <a:ext cx="928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牛舌藓</a:t>
              </a:r>
            </a:p>
          </p:txBody>
        </p:sp>
        <p:sp>
          <p:nvSpPr>
            <p:cNvPr id="25612" name="Text Box 12"/>
            <p:cNvSpPr txBox="1"/>
            <p:nvPr/>
          </p:nvSpPr>
          <p:spPr>
            <a:xfrm>
              <a:off x="1953" y="2264"/>
              <a:ext cx="928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鼠尾藓</a:t>
              </a:r>
              <a:endParaRPr lang="zh-CN" altLang="en-US" sz="2100" b="1" dirty="0">
                <a:latin typeface="Tahoma" panose="020B0604030504040204" pitchFamily="34" charset="0"/>
              </a:endParaRPr>
            </a:p>
          </p:txBody>
        </p:sp>
        <p:sp>
          <p:nvSpPr>
            <p:cNvPr id="25613" name="Text Box 13"/>
            <p:cNvSpPr txBox="1"/>
            <p:nvPr/>
          </p:nvSpPr>
          <p:spPr>
            <a:xfrm>
              <a:off x="3160" y="2235"/>
              <a:ext cx="928" cy="5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sz="1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石地钱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015365" y="865505"/>
            <a:ext cx="5819775" cy="865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苔藓植物一般生长在潮湿和阴暗的环境中，它是从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水生到陆生过渡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形式的代表。 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4" descr="H020T005"/>
          <p:cNvPicPr>
            <a:picLocks noGrp="1" noChangeAspect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972050" y="1314450"/>
            <a:ext cx="2108597" cy="1485900"/>
          </a:xfrm>
        </p:spPr>
      </p:pic>
      <p:graphicFrame>
        <p:nvGraphicFramePr>
          <p:cNvPr id="39941" name="Object 5"/>
          <p:cNvGraphicFramePr>
            <a:graphicFrameLocks/>
          </p:cNvGraphicFramePr>
          <p:nvPr>
            <p:ph sz="quarter" idx="3"/>
          </p:nvPr>
        </p:nvGraphicFramePr>
        <p:xfrm>
          <a:off x="5074920" y="2800191"/>
          <a:ext cx="1739504" cy="2064544"/>
        </p:xfrm>
        <a:graphic>
          <a:graphicData uri="http://schemas.openxmlformats.org/presentationml/2006/ole">
            <p:oleObj spid="_x0000_s3078" r:id="rId4" imgW="1171429" imgH="1390844" progId="PBrush">
              <p:embed/>
            </p:oleObj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055620" y="528320"/>
            <a:ext cx="35179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苔藓植物的主要特征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37895" y="1890395"/>
            <a:ext cx="342011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①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一般具有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茎和叶，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但茎和叶里没有输导组织。具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假根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②受精过程离不开水，适于生活在阴湿的地方。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y7+5z966_XG8wPTHRuWaK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00300" y="1943100"/>
            <a:ext cx="4243705" cy="28994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964815" y="686435"/>
            <a:ext cx="39617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苔藓植物与人类的关系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575560" y="1426210"/>
            <a:ext cx="397446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</a:t>
            </a:r>
            <a:r>
              <a:rPr lang="en-US" altLang="zh-CN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）有助于形成土壤，防止水土流失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Physcomitrium_japonicum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144520" y="2839085"/>
            <a:ext cx="2834640" cy="2169160"/>
          </a:xfrm>
        </p:spPr>
      </p:pic>
      <p:sp>
        <p:nvSpPr>
          <p:cNvPr id="28677" name="Text Box 5"/>
          <p:cNvSpPr txBox="1"/>
          <p:nvPr/>
        </p:nvSpPr>
        <p:spPr>
          <a:xfrm>
            <a:off x="5647055" y="4239419"/>
            <a:ext cx="172759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日本立碗藓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32025" y="694055"/>
            <a:ext cx="466026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u="sng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（2）环境污染的指示植物（检测空气污染）</a:t>
            </a:r>
            <a:endParaRPr lang="zh-CN" altLang="en-US" u="sng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3595" y="1341120"/>
            <a:ext cx="727710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苔藓植物的叶大都只有一层细胞，二氧化硫等有毒气体可以从背、腹两面侵入叶细胞，所以，苔藓植物对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二氧化硫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等有毒气体十分敏感，在污染严重的城市和工厂附近很难生存。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128001"/>
          <p:cNvSpPr>
            <a:spLocks noChangeArrowheads="1" noChangeShapeType="1" noTextEdit="1"/>
          </p:cNvSpPr>
          <p:nvPr/>
        </p:nvSpPr>
        <p:spPr bwMode="auto">
          <a:xfrm>
            <a:off x="1653779" y="803672"/>
            <a:ext cx="5837634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12700">
                  <a:solidFill>
                    <a:srgbClr val="00CCFF"/>
                  </a:solidFill>
                  <a:round/>
                </a:ln>
                <a:solidFill>
                  <a:srgbClr val="FF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箭茁脆甘欺雪菌，蕨芽珍嫩压春蔬。</a:t>
            </a:r>
          </a:p>
        </p:txBody>
      </p:sp>
      <p:pic>
        <p:nvPicPr>
          <p:cNvPr id="40962" name="图片 12800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53779" y="1616869"/>
            <a:ext cx="2812256" cy="274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8004" name="图片 128003" descr="1325662015918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5369" y="1616869"/>
            <a:ext cx="2636044" cy="2742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5130-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14625" y="616585"/>
            <a:ext cx="3714750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12215" y="3961130"/>
            <a:ext cx="70904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现存蕨类植物约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种，广泛分布在世界各地。大多为土生、石生或附生，少数为湿生或水生。喜阴湿温暖的环境。高山、平原、森林、草地、溪沟、岩隙和沼泽中，都有蕨类植物生活。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5"/>
          <p:cNvSpPr>
            <a:spLocks noChangeArrowheads="1"/>
          </p:cNvSpPr>
          <p:nvPr/>
        </p:nvSpPr>
        <p:spPr bwMode="auto">
          <a:xfrm>
            <a:off x="1562100" y="2413675"/>
            <a:ext cx="5754291" cy="391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　</a:t>
            </a:r>
          </a:p>
        </p:txBody>
      </p:sp>
      <p:sp>
        <p:nvSpPr>
          <p:cNvPr id="29698" name="文本框 1"/>
          <p:cNvSpPr txBox="1">
            <a:spLocks noChangeArrowheads="1"/>
          </p:cNvSpPr>
          <p:nvPr/>
        </p:nvSpPr>
        <p:spPr bwMode="auto">
          <a:xfrm>
            <a:off x="2997280" y="692706"/>
            <a:ext cx="2468880" cy="3987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这是动物还是植物？</a:t>
            </a:r>
          </a:p>
        </p:txBody>
      </p:sp>
      <p:pic>
        <p:nvPicPr>
          <p:cNvPr id="29699" name="Picture 3" descr="hlb2020101b_pic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88950" y="1448991"/>
            <a:ext cx="3450431" cy="2794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不同形态的孢子囊群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29000" y="2113121"/>
            <a:ext cx="4514850" cy="29408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Text Box 4"/>
          <p:cNvSpPr txBox="1"/>
          <p:nvPr/>
        </p:nvSpPr>
        <p:spPr>
          <a:xfrm>
            <a:off x="1818005" y="3291840"/>
            <a:ext cx="13258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不同形态的孢子囊群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057910" y="756920"/>
            <a:ext cx="702754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蕨类植物是不结种子的植物。蕨类植物叶片下表面的褐色隆起里面，含有大量的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孢子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（一种生殖细胞）。孢子成熟以后就从叶表面散放出来，落在温暖潮湿的地方，就会萌发和生长。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文本框 132099"/>
          <p:cNvSpPr txBox="1">
            <a:spLocks noChangeArrowheads="1"/>
          </p:cNvSpPr>
          <p:nvPr/>
        </p:nvSpPr>
        <p:spPr bwMode="auto">
          <a:xfrm>
            <a:off x="1600200" y="1714500"/>
            <a:ext cx="1543050" cy="1783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生活环境：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结构特点：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繁殖方式：</a:t>
            </a:r>
          </a:p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代表植物：</a:t>
            </a:r>
          </a:p>
        </p:txBody>
      </p:sp>
      <p:sp>
        <p:nvSpPr>
          <p:cNvPr id="132101" name="文本框 132100"/>
          <p:cNvSpPr txBox="1">
            <a:spLocks noChangeArrowheads="1"/>
          </p:cNvSpPr>
          <p:nvPr/>
        </p:nvSpPr>
        <p:spPr bwMode="auto">
          <a:xfrm>
            <a:off x="3437335" y="1714500"/>
            <a:ext cx="3530203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大多生活在阴湿的环境中</a:t>
            </a:r>
          </a:p>
        </p:txBody>
      </p:sp>
      <p:sp>
        <p:nvSpPr>
          <p:cNvPr id="132102" name="文本框 132101"/>
          <p:cNvSpPr txBox="1">
            <a:spLocks noChangeArrowheads="1"/>
          </p:cNvSpPr>
          <p:nvPr/>
        </p:nvSpPr>
        <p:spPr bwMode="auto">
          <a:xfrm>
            <a:off x="3143330" y="2170986"/>
            <a:ext cx="4737497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rgbClr val="000000"/>
              </a:buClr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  </a:t>
            </a: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有根、茎、叶的分化，出现输导组织</a:t>
            </a:r>
          </a:p>
        </p:txBody>
      </p:sp>
      <p:sp>
        <p:nvSpPr>
          <p:cNvPr id="132103" name="文本框 132102"/>
          <p:cNvSpPr txBox="1">
            <a:spLocks noChangeArrowheads="1"/>
          </p:cNvSpPr>
          <p:nvPr/>
        </p:nvSpPr>
        <p:spPr bwMode="auto">
          <a:xfrm>
            <a:off x="3437335" y="2682002"/>
            <a:ext cx="1764506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孢子繁殖</a:t>
            </a:r>
            <a:endParaRPr lang="zh-CN" altLang="en-US" sz="21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2104" name="文本框 132103"/>
          <p:cNvSpPr txBox="1">
            <a:spLocks noChangeArrowheads="1"/>
          </p:cNvSpPr>
          <p:nvPr/>
        </p:nvSpPr>
        <p:spPr bwMode="auto">
          <a:xfrm>
            <a:off x="3437335" y="3129598"/>
            <a:ext cx="2521744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</a:pPr>
            <a:r>
              <a:rPr lang="zh-CN" altLang="en-US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铁线蕨、满江红等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37255" y="779780"/>
            <a:ext cx="3322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蕨类植物特征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0" grpId="0"/>
      <p:bldP spid="132101" grpId="0"/>
      <p:bldP spid="132102" grpId="0"/>
      <p:bldP spid="132103" grpId="0"/>
      <p:bldP spid="1321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鳞木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23535" y="2434590"/>
            <a:ext cx="2623185" cy="2296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03270" y="442595"/>
            <a:ext cx="279781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蕨类植物与人类的关系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09955" y="1217930"/>
            <a:ext cx="732345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（1）古代蕨类植物形成了煤炭，为人类提供大量能量。在距今2亿多年以前，地球上曾经茂盛地生长着高达数十米的古代蕨类植物（如鳞木）。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这些蕨类植物都灭绝了。它们的遗体埋藏在地下，经过漫长的年代，变成了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煤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单击放大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882039" y="2175748"/>
            <a:ext cx="2763441" cy="24645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5" name="Text Box 5"/>
          <p:cNvSpPr txBox="1"/>
          <p:nvPr/>
        </p:nvSpPr>
        <p:spPr>
          <a:xfrm>
            <a:off x="5625862" y="4639945"/>
            <a:ext cx="145851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观音莲座</a:t>
            </a:r>
          </a:p>
        </p:txBody>
      </p:sp>
      <p:pic>
        <p:nvPicPr>
          <p:cNvPr id="35846" name="Picture 6" descr="盐渍蕨，保鲜蕨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01391" y="2463404"/>
            <a:ext cx="2863453" cy="2028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Text Box 7"/>
          <p:cNvSpPr txBox="1"/>
          <p:nvPr/>
        </p:nvSpPr>
        <p:spPr>
          <a:xfrm>
            <a:off x="2172176" y="4569619"/>
            <a:ext cx="14037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盐渍的蕨菜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486785" y="339090"/>
            <a:ext cx="134810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（2）食用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55675" y="963295"/>
            <a:ext cx="708977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蕨、菜蕨、水蕨、紫萁及观音莲座等都可食用，许多种蕨的根状茎中富含淀粉，称蕨粉或山粉，不但可食，还可作酿酒的原料。蕨的幼叶有特殊的清香美味。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6" descr="pic_41738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196261" y="2082165"/>
            <a:ext cx="3509963" cy="2570560"/>
          </a:xfrm>
        </p:spPr>
      </p:pic>
      <p:pic>
        <p:nvPicPr>
          <p:cNvPr id="36869" name="Picture 4" descr="单击放大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706541" y="2131695"/>
            <a:ext cx="3294459" cy="2470547"/>
          </a:xfrm>
        </p:spPr>
      </p:pic>
      <p:sp>
        <p:nvSpPr>
          <p:cNvPr id="36870" name="Text Box 5"/>
          <p:cNvSpPr txBox="1"/>
          <p:nvPr/>
        </p:nvSpPr>
        <p:spPr>
          <a:xfrm>
            <a:off x="5570855" y="4652645"/>
            <a:ext cx="156567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海金沙</a:t>
            </a:r>
          </a:p>
        </p:txBody>
      </p:sp>
      <p:sp>
        <p:nvSpPr>
          <p:cNvPr id="36871" name="Text Box 7"/>
          <p:cNvSpPr txBox="1"/>
          <p:nvPr/>
        </p:nvSpPr>
        <p:spPr>
          <a:xfrm>
            <a:off x="2141141" y="4652645"/>
            <a:ext cx="162044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卷柏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29075" y="488315"/>
            <a:ext cx="134810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lvl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defRPr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（3）药用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67765" y="1012190"/>
            <a:ext cx="67627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例：海金沙可治尿路感染、尿道结石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用卷柏可治水肿、血症</a:t>
            </a:r>
            <a:endParaRPr lang="zh-CN" altLang="en-US"/>
          </a:p>
        </p:txBody>
      </p:sp>
      <p:sp>
        <p:nvSpPr>
          <p:cNvPr id="7" name="流程图: 可选过程 6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．没有根、茎、叶分化的植物类群是__________植物，由类似茎、叶的分化，但茎叶中没有输导组织的植物类群是__________植物。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5198" y="1611948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藻类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95278" y="1980248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苔藓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．下列属于藻类植物的是（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A．玉米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B．肾蕨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C．海带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D．葫芦藓</a:t>
            </a: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3660775" y="1109980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51205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．葫芦藓生活在阴湿的环境中，但在工业污染严重地区的阴湿地带却不容易找到葫芦藓，这是因为（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A．葫芦藓没有真正的根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B．葫芦藓不适应工厂的噪声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C．葫芦藓叶薄，容易受到有毒物质的侵害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D．葫芦藓茎中没有输导组织</a:t>
            </a:r>
          </a:p>
        </p:txBody>
      </p:sp>
      <p:sp>
        <p:nvSpPr>
          <p:cNvPr id="23556" name="TextBox 5"/>
          <p:cNvSpPr/>
          <p:nvPr/>
        </p:nvSpPr>
        <p:spPr>
          <a:xfrm>
            <a:off x="3899853" y="159829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696595" y="1116330"/>
            <a:ext cx="731710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．藻类植物、苔藓植物和蕨类植物都不具有的器官是（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A．根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B．茎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C．叶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D．种子</a:t>
            </a:r>
          </a:p>
        </p:txBody>
      </p:sp>
      <p:sp>
        <p:nvSpPr>
          <p:cNvPr id="24580" name="TextBox 6"/>
          <p:cNvSpPr/>
          <p:nvPr/>
        </p:nvSpPr>
        <p:spPr>
          <a:xfrm>
            <a:off x="6220778" y="1196023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596265" y="1325880"/>
            <a:ext cx="77241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．利用孢子进行繁殖，并且有根、茎、叶分化的植物类群是（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A．被子植物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B．裸子植物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C．蕨类植物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D．藻类植物</a:t>
            </a:r>
          </a:p>
        </p:txBody>
      </p:sp>
      <p:sp>
        <p:nvSpPr>
          <p:cNvPr id="25604" name="TextBox 4"/>
          <p:cNvSpPr/>
          <p:nvPr/>
        </p:nvSpPr>
        <p:spPr>
          <a:xfrm>
            <a:off x="6915785" y="13255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1、藻类、苔藓和蕨类植物的主要特征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、藻类、苔藓和蕨类植物与人类的关系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210" y="623570"/>
            <a:ext cx="7615555" cy="4384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一、藻类植物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特征：无根、茎、叶的分化</a:t>
            </a:r>
          </a:p>
          <a:p>
            <a:pPr>
              <a:lnSpc>
                <a:spcPct val="150000"/>
              </a:lnSpc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与人类的关系：食用、制造氧气、药用、鱼类的饵料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二、苔藓植物</a:t>
            </a:r>
          </a:p>
          <a:p>
            <a:pPr algn="l">
              <a:lnSpc>
                <a:spcPct val="150000"/>
              </a:lnSpc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特征：有类似茎和叶的分化，没有输导组织，根为假根。</a:t>
            </a:r>
          </a:p>
          <a:p>
            <a:pPr algn="l">
              <a:lnSpc>
                <a:spcPct val="150000"/>
              </a:lnSpc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与人类的关系：作为检测空气污染程度的指示植物；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有助于形成土壤，防止水土流失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三、蕨类植物</a:t>
            </a:r>
          </a:p>
          <a:p>
            <a:pPr algn="l">
              <a:lnSpc>
                <a:spcPct val="150000"/>
              </a:lnSpc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特征：有根、茎、叶的分化，有输导组织</a:t>
            </a:r>
          </a:p>
          <a:p>
            <a:pPr algn="l">
              <a:lnSpc>
                <a:spcPct val="150000"/>
              </a:lnSpc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与人类的关系：食用、药用、形成煤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354330" y="3300095"/>
            <a:ext cx="712787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45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47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绿色植物的主要类群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裸子植物的特征</a:t>
            </a: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被子植物的特征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703580"/>
            <a:ext cx="78200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观察图中的植物，结合所学知识回答问题：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（1）海带属于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植物，该类植物结构最简单，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的分化．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（2）图中可作为监测空气污染的指示植物是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（3）肾蕨不仅有真正的根、茎、叶，而且体内具有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组织，能较好适应陆地生活．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00555" y="1050925"/>
            <a:ext cx="6978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藻类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85800" y="1419225"/>
            <a:ext cx="146367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根、茎、叶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406265" y="1787525"/>
            <a:ext cx="9442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葫芦藓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26990" y="2084070"/>
            <a:ext cx="74231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输导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815330" y="912495"/>
            <a:ext cx="1666875" cy="11703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82205" y="912495"/>
            <a:ext cx="790575" cy="1171575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626110" y="1461453"/>
            <a:ext cx="7637463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___________植物能当作监测空气污染程度的指示植物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1097280" y="153098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苔藓</a:t>
            </a: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64210" y="1143635"/>
            <a:ext cx="738060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我们经常食用的紫菜属于藻类植物，其特征是（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A．有进行光合作用的器官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B．能通过产生种子繁殖后代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C．没有根、茎、叶的分化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D．只有茎、叶的分化</a:t>
            </a:r>
          </a:p>
        </p:txBody>
      </p:sp>
      <p:sp>
        <p:nvSpPr>
          <p:cNvPr id="8196" name="TextBox 10"/>
          <p:cNvSpPr/>
          <p:nvPr/>
        </p:nvSpPr>
        <p:spPr>
          <a:xfrm>
            <a:off x="5616893" y="1143318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569595" y="1199515"/>
            <a:ext cx="76377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．“应怜屐齿印苍苔，小扣柴扉久不开．春色满园关不住，一枝红杏出墙 来”．诗句中描写的植物分别属于（　　）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A．藻类植物裸子植物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B．藻类植物被子植物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C．苔醉植物裸子植物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D．苔鲜植物被子植物</a:t>
            </a:r>
          </a:p>
        </p:txBody>
      </p:sp>
      <p:sp>
        <p:nvSpPr>
          <p:cNvPr id="9220" name="TextBox 10"/>
          <p:cNvSpPr/>
          <p:nvPr/>
        </p:nvSpPr>
        <p:spPr>
          <a:xfrm>
            <a:off x="4319588" y="1611313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</a:t>
            </a: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440055" y="1897380"/>
            <a:ext cx="5669280" cy="112458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探究：藻类、苔藓和蕨类植物的主要特征</a:t>
            </a: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及与人类的关系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Picture 4" descr="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553" y="635001"/>
            <a:ext cx="2119312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矩形 114689"/>
          <p:cNvSpPr>
            <a:spLocks noChangeArrowheads="1" noChangeShapeType="1" noTextEdit="1"/>
          </p:cNvSpPr>
          <p:nvPr/>
        </p:nvSpPr>
        <p:spPr bwMode="auto">
          <a:xfrm>
            <a:off x="3059906" y="951310"/>
            <a:ext cx="2969419" cy="485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000" kern="10">
                <a:ln w="9525">
                  <a:solidFill>
                    <a:srgbClr val="FF00FF"/>
                  </a:solidFill>
                  <a:round/>
                </a:ln>
                <a:solidFill>
                  <a:srgbClr val="339966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西湖春色归，春水绿于染</a:t>
            </a:r>
          </a:p>
        </p:txBody>
      </p:sp>
      <p:pic>
        <p:nvPicPr>
          <p:cNvPr id="31746" name="图片 114690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303860" y="1762125"/>
            <a:ext cx="4429125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4693" name="文本框 114692"/>
          <p:cNvSpPr txBox="1"/>
          <p:nvPr/>
        </p:nvSpPr>
        <p:spPr>
          <a:xfrm>
            <a:off x="4625340" y="3921760"/>
            <a:ext cx="31921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水中含有大量的藻类植物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25015" y="3881120"/>
            <a:ext cx="21869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江水变绿的原因？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8" name="Group 4"/>
          <p:cNvGrpSpPr/>
          <p:nvPr/>
        </p:nvGrpSpPr>
        <p:grpSpPr>
          <a:xfrm>
            <a:off x="1600200" y="2100104"/>
            <a:ext cx="5664994" cy="3037008"/>
            <a:chOff x="231" y="829"/>
            <a:chExt cx="5334" cy="3439"/>
          </a:xfrm>
        </p:grpSpPr>
        <p:pic>
          <p:nvPicPr>
            <p:cNvPr id="16389" name="Picture 5" descr="衣藻-绿藻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40" y="864"/>
              <a:ext cx="1206" cy="159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0" name="Picture 6" descr="石莼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88" y="864"/>
              <a:ext cx="1728" cy="158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1" name="Picture 7" descr="水绵外形-绿藻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360" y="864"/>
              <a:ext cx="2112" cy="1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2" name="Text Box 8"/>
            <p:cNvSpPr txBox="1"/>
            <p:nvPr/>
          </p:nvSpPr>
          <p:spPr>
            <a:xfrm>
              <a:off x="278" y="878"/>
              <a:ext cx="603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衣藻</a:t>
              </a:r>
            </a:p>
          </p:txBody>
        </p:sp>
        <p:sp>
          <p:nvSpPr>
            <p:cNvPr id="16393" name="Text Box 9"/>
            <p:cNvSpPr txBox="1"/>
            <p:nvPr/>
          </p:nvSpPr>
          <p:spPr>
            <a:xfrm>
              <a:off x="1526" y="829"/>
              <a:ext cx="603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石莼</a:t>
              </a:r>
            </a:p>
          </p:txBody>
        </p:sp>
        <p:sp>
          <p:nvSpPr>
            <p:cNvPr id="16394" name="Text Box 10"/>
            <p:cNvSpPr txBox="1"/>
            <p:nvPr/>
          </p:nvSpPr>
          <p:spPr>
            <a:xfrm>
              <a:off x="3398" y="925"/>
              <a:ext cx="603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水绵</a:t>
              </a:r>
            </a:p>
          </p:txBody>
        </p:sp>
        <p:pic>
          <p:nvPicPr>
            <p:cNvPr id="16395" name="Picture 11" descr="海带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31" y="2496"/>
              <a:ext cx="1065" cy="16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6" name="Picture 12" descr="海带-褐藻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48" y="2544"/>
              <a:ext cx="380" cy="1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7" name="Text Box 13"/>
            <p:cNvSpPr txBox="1"/>
            <p:nvPr/>
          </p:nvSpPr>
          <p:spPr>
            <a:xfrm>
              <a:off x="806" y="2448"/>
              <a:ext cx="603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海带</a:t>
              </a:r>
              <a:endParaRPr lang="zh-CN" altLang="en-US" b="1" dirty="0">
                <a:solidFill>
                  <a:schemeClr val="bg1"/>
                </a:solidFill>
                <a:latin typeface="Tahoma" panose="020B0604030504040204" pitchFamily="34" charset="0"/>
              </a:endParaRPr>
            </a:p>
          </p:txBody>
        </p:sp>
        <p:pic>
          <p:nvPicPr>
            <p:cNvPr id="16398" name="Picture 14" descr="马尾藻1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120" y="3408"/>
              <a:ext cx="1152" cy="76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9" name="Text Box 15"/>
            <p:cNvSpPr txBox="1"/>
            <p:nvPr/>
          </p:nvSpPr>
          <p:spPr>
            <a:xfrm>
              <a:off x="3120" y="3408"/>
              <a:ext cx="822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Tahoma" panose="020B0604030504040204" pitchFamily="34" charset="0"/>
                </a:rPr>
                <a:t>马尾藻</a:t>
              </a:r>
            </a:p>
          </p:txBody>
        </p:sp>
        <p:pic>
          <p:nvPicPr>
            <p:cNvPr id="16400" name="Picture 16" descr="鹿角菜2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3120" y="2532"/>
              <a:ext cx="1152" cy="86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1" name="Picture 17" descr="裙带菜-褐藻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1776" y="2544"/>
              <a:ext cx="1264" cy="158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2" name="Text Box 18"/>
            <p:cNvSpPr txBox="1"/>
            <p:nvPr/>
          </p:nvSpPr>
          <p:spPr>
            <a:xfrm>
              <a:off x="1766" y="2509"/>
              <a:ext cx="818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裙带菜</a:t>
              </a:r>
            </a:p>
          </p:txBody>
        </p:sp>
        <p:sp>
          <p:nvSpPr>
            <p:cNvPr id="16403" name="Text Box 19"/>
            <p:cNvSpPr txBox="1"/>
            <p:nvPr/>
          </p:nvSpPr>
          <p:spPr>
            <a:xfrm>
              <a:off x="3158" y="2509"/>
              <a:ext cx="818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l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鹿角菜</a:t>
              </a:r>
            </a:p>
          </p:txBody>
        </p:sp>
        <p:pic>
          <p:nvPicPr>
            <p:cNvPr id="16404" name="Picture 20" descr="墨角藻-褐藻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4357" y="2496"/>
              <a:ext cx="1208" cy="1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405" name="Text Box 21"/>
            <p:cNvSpPr txBox="1"/>
            <p:nvPr/>
          </p:nvSpPr>
          <p:spPr>
            <a:xfrm>
              <a:off x="4406" y="3851"/>
              <a:ext cx="818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墨角藻</a:t>
              </a: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695700" y="380365"/>
            <a:ext cx="28765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藻类植物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27100" y="1043305"/>
            <a:ext cx="7289800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>
              <a:lnSpc>
                <a:spcPct val="120000"/>
              </a:lnSpc>
              <a:buNone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有单细胞的（衣藻），有多细胞的（水绵）。藻类在自然界中几乎到处都有分布，主要是生长在水中(淡水或海水)。在潮湿的岩石上、墙壁和树干上、土壤，养面和下层，也都有它们的分布。</a:t>
            </a:r>
            <a:endParaRPr lang="zh-CN" altLang="en-US"/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02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1856</Words>
  <Paragraphs>165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七年级上册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