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3"/>
    <p:sldId id="765" r:id="rId4"/>
    <p:sldId id="289" r:id="rId5"/>
    <p:sldId id="320" r:id="rId6"/>
    <p:sldId id="321" r:id="rId7"/>
    <p:sldId id="322" r:id="rId8"/>
    <p:sldId id="293" r:id="rId9"/>
    <p:sldId id="768" r:id="rId10"/>
    <p:sldId id="767" r:id="rId11"/>
    <p:sldId id="769" r:id="rId12"/>
    <p:sldId id="770" r:id="rId14"/>
    <p:sldId id="771" r:id="rId15"/>
    <p:sldId id="766" r:id="rId16"/>
    <p:sldId id="774" r:id="rId17"/>
    <p:sldId id="775" r:id="rId18"/>
    <p:sldId id="776" r:id="rId19"/>
    <p:sldId id="777" r:id="rId20"/>
    <p:sldId id="325" r:id="rId21"/>
    <p:sldId id="326" r:id="rId22"/>
    <p:sldId id="327" r:id="rId23"/>
    <p:sldId id="328" r:id="rId24"/>
    <p:sldId id="329" r:id="rId25"/>
    <p:sldId id="773" r:id="rId26"/>
    <p:sldId id="330" r:id="rId27"/>
    <p:sldId id="261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288"/>
      </p:cViewPr>
      <p:guideLst>
        <p:guide orient="horz" pos="417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1443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1444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59395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9396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7346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789552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/>
          <p:cNvSpPr/>
          <p:nvPr userDrawn="1"/>
        </p:nvSpPr>
        <p:spPr>
          <a:xfrm>
            <a:off x="0" y="4748724"/>
            <a:ext cx="9144000" cy="394776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/>
          </a:p>
        </p:txBody>
      </p:sp>
      <p:sp>
        <p:nvSpPr>
          <p:cNvPr id="9" name="椭圆 8"/>
          <p:cNvSpPr/>
          <p:nvPr userDrawn="1"/>
        </p:nvSpPr>
        <p:spPr>
          <a:xfrm>
            <a:off x="3490793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0" name="椭圆 9"/>
          <p:cNvSpPr/>
          <p:nvPr userDrawn="1"/>
        </p:nvSpPr>
        <p:spPr>
          <a:xfrm>
            <a:off x="3706619" y="4892112"/>
            <a:ext cx="107972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1" name="椭圆 10"/>
          <p:cNvSpPr/>
          <p:nvPr userDrawn="1"/>
        </p:nvSpPr>
        <p:spPr>
          <a:xfrm>
            <a:off x="3922444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4246303" y="4796071"/>
            <a:ext cx="2701343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栖息地的概述</a:t>
            </a:r>
            <a:endParaRPr lang="zh-CN" altLang="en-US" sz="15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98653" y="465516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144661" y="141480"/>
            <a:ext cx="672156" cy="50673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350" kern="1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LOGO</a:t>
            </a:r>
            <a:endParaRPr lang="zh-CN" altLang="en-US" sz="1350" kern="1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816817" y="181754"/>
            <a:ext cx="0" cy="1964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08825" y="164846"/>
            <a:ext cx="2237922" cy="27559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正文 </a:t>
            </a:r>
            <a:r>
              <a:rPr lang="en-US" altLang="zh-CN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</a:t>
            </a:r>
            <a:endParaRPr lang="zh-CN" altLang="en-US" sz="12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404537" y="512553"/>
            <a:ext cx="819962" cy="276999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200" dirty="0">
                <a:solidFill>
                  <a:schemeClr val="bg1"/>
                </a:solidFill>
              </a:rPr>
              <a:t> 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543800" cy="107394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6800" y="1485900"/>
            <a:ext cx="36957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14900" y="1485900"/>
            <a:ext cx="36957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1066800" y="4686300"/>
            <a:ext cx="1905000" cy="3429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4290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705600" y="4686300"/>
            <a:ext cx="1905000" cy="342900"/>
          </a:xfrm>
          <a:prstGeom prst="rect">
            <a:avLst/>
          </a:prstGeom>
        </p:spPr>
        <p:txBody>
          <a:bodyPr vert="horz" anchor="b"/>
          <a:lstStyle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543800" cy="107394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6800" y="1485900"/>
            <a:ext cx="36957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914900" y="1485900"/>
            <a:ext cx="36957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914900" y="3086100"/>
            <a:ext cx="36957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日期占位符 5"/>
          <p:cNvSpPr>
            <a:spLocks noGrp="1"/>
          </p:cNvSpPr>
          <p:nvPr>
            <p:ph type="dt" sz="half" idx="12"/>
          </p:nvPr>
        </p:nvSpPr>
        <p:spPr>
          <a:xfrm>
            <a:off x="1066800" y="4686300"/>
            <a:ext cx="1905000" cy="3429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4290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6705600" y="4686300"/>
            <a:ext cx="1905000" cy="342900"/>
          </a:xfrm>
          <a:prstGeom prst="rect">
            <a:avLst/>
          </a:prstGeom>
        </p:spPr>
        <p:txBody>
          <a:bodyPr vert="horz" anchor="b"/>
          <a:lstStyle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297305"/>
            <a:ext cx="7102475" cy="42799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2.1.1.2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绿色植物的主要类群</a:t>
            </a:r>
            <a:endParaRPr lang="zh-CN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1" name="Picture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32275" y="1143635"/>
            <a:ext cx="3780155" cy="3325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Picture 10" descr="pic_40867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62050" y="1315085"/>
            <a:ext cx="2910205" cy="2982595"/>
          </a:xfrm>
        </p:spPr>
      </p:pic>
      <p:sp>
        <p:nvSpPr>
          <p:cNvPr id="2" name="文本框 1"/>
          <p:cNvSpPr txBox="1"/>
          <p:nvPr/>
        </p:nvSpPr>
        <p:spPr>
          <a:xfrm>
            <a:off x="3706495" y="316230"/>
            <a:ext cx="15690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被子植物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4" descr="pic_44793"/>
          <p:cNvPicPr>
            <a:picLocks noGrp="1" noChangeAspect="1"/>
          </p:cNvPicPr>
          <p:nvPr>
            <p:ph idx="4294967295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1498997" y="839391"/>
            <a:ext cx="6146006" cy="3804047"/>
          </a:xfrm>
        </p:spPr>
      </p:pic>
      <p:sp>
        <p:nvSpPr>
          <p:cNvPr id="2" name="文本框 1"/>
          <p:cNvSpPr txBox="1"/>
          <p:nvPr/>
        </p:nvSpPr>
        <p:spPr>
          <a:xfrm>
            <a:off x="4142105" y="287655"/>
            <a:ext cx="1516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珙桐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5"/>
          <p:cNvSpPr>
            <a:spLocks noChangeArrowheads="1"/>
          </p:cNvSpPr>
          <p:nvPr/>
        </p:nvSpPr>
        <p:spPr bwMode="auto"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　</a:t>
            </a:r>
            <a:endParaRPr lang="zh-CN" altLang="en-US" sz="15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矩形 211971"/>
          <p:cNvSpPr>
            <a:spLocks noChangeArrowheads="1" noChangeShapeType="1" noTextEdit="1"/>
          </p:cNvSpPr>
          <p:nvPr/>
        </p:nvSpPr>
        <p:spPr bwMode="auto">
          <a:xfrm>
            <a:off x="1601391" y="1004888"/>
            <a:ext cx="12001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27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299" name="文本框 2"/>
          <p:cNvSpPr txBox="1">
            <a:spLocks noChangeArrowheads="1"/>
          </p:cNvSpPr>
          <p:nvPr/>
        </p:nvSpPr>
        <p:spPr bwMode="auto">
          <a:xfrm>
            <a:off x="1439545" y="1519555"/>
            <a:ext cx="6556375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被子植物有＿＿、＿＿、＿＿、＿＿、＿＿、＿＿六个器官，种子外面有＿＿包被，又叫做＿＿＿＿＿＿＿，是生物圈中最高等的类群，适应性最强，种类最多，分布极为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广泛。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801858" y="1519794"/>
            <a:ext cx="11430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521075" y="1519794"/>
            <a:ext cx="11430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茎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315619" y="1519794"/>
            <a:ext cx="11430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叶</a:t>
            </a:r>
            <a:endParaRPr lang="zh-CN" altLang="en-US" sz="21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982210" y="1519396"/>
            <a:ext cx="907256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</a:t>
            </a:r>
            <a:endParaRPr lang="zh-CN" altLang="en-US" sz="21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5749131" y="1519794"/>
            <a:ext cx="9144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果实</a:t>
            </a:r>
            <a:endParaRPr lang="zh-CN" altLang="en-US" sz="21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6663611" y="1519794"/>
            <a:ext cx="9144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种子</a:t>
            </a:r>
            <a:endParaRPr lang="zh-CN" altLang="en-US" sz="21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210322" y="2098675"/>
            <a:ext cx="9144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果皮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5362258" y="2098834"/>
            <a:ext cx="24003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绿色开花植物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nimBg="1"/>
      <p:bldP spid="23558" grpId="0"/>
      <p:bldP spid="23559" grpId="0"/>
      <p:bldP spid="23560" grpId="0"/>
      <p:bldP spid="25606" grpId="0"/>
      <p:bldP spid="25607" grpId="0"/>
      <p:bldP spid="25608" grpId="0"/>
      <p:bldP spid="25609" grpId="0"/>
      <p:bldP spid="256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4869180" y="1943100"/>
            <a:ext cx="26212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探究二：裸子植物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1" name="Picture 5" descr="7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720" y="829310"/>
            <a:ext cx="2569845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7" name="Picture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56995" y="887730"/>
            <a:ext cx="6429375" cy="3683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49980" y="379095"/>
            <a:ext cx="1471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裸子植物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4" descr="pic_44792"/>
          <p:cNvPicPr>
            <a:picLocks noGrp="1" noChangeAspect="1"/>
          </p:cNvPicPr>
          <p:nvPr>
            <p:ph idx="4294967295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1214755" y="835025"/>
            <a:ext cx="3625850" cy="3724275"/>
          </a:xfrm>
        </p:spPr>
      </p:pic>
      <p:sp>
        <p:nvSpPr>
          <p:cNvPr id="2" name="文本框 1"/>
          <p:cNvSpPr txBox="1"/>
          <p:nvPr/>
        </p:nvSpPr>
        <p:spPr>
          <a:xfrm>
            <a:off x="5447030" y="1993265"/>
            <a:ext cx="15011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银杉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/>
          <p:nvPr/>
        </p:nvSpPr>
        <p:spPr>
          <a:xfrm>
            <a:off x="4546600" y="1474470"/>
            <a:ext cx="1281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输导组织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6076315" y="1474470"/>
            <a:ext cx="6172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endParaRPr lang="zh-CN" altLang="en-US" sz="2700" dirty="0">
              <a:latin typeface="Tahoma" panose="020B0604030504040204" pitchFamily="34" charset="0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6812915" y="1576705"/>
            <a:ext cx="1143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茎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1057275" y="2028825"/>
            <a:ext cx="1143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叶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1" name="Text Box 9"/>
          <p:cNvSpPr txBox="1"/>
          <p:nvPr/>
        </p:nvSpPr>
        <p:spPr>
          <a:xfrm>
            <a:off x="1685925" y="2028825"/>
            <a:ext cx="1143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种子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2" name="Text Box 10"/>
          <p:cNvSpPr txBox="1"/>
          <p:nvPr/>
        </p:nvSpPr>
        <p:spPr>
          <a:xfrm>
            <a:off x="4356735" y="2028190"/>
            <a:ext cx="1143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裸露</a:t>
            </a:r>
            <a:endParaRPr lang="zh-CN" altLang="en-US" sz="2700" dirty="0">
              <a:latin typeface="Tahoma" panose="020B0604030504040204" pitchFamily="34" charset="0"/>
            </a:endParaRPr>
          </a:p>
        </p:txBody>
      </p:sp>
      <p:sp>
        <p:nvSpPr>
          <p:cNvPr id="23563" name="Text Box 11"/>
          <p:cNvSpPr txBox="1"/>
          <p:nvPr/>
        </p:nvSpPr>
        <p:spPr>
          <a:xfrm>
            <a:off x="6527165" y="1945005"/>
            <a:ext cx="1143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干旱</a:t>
            </a:r>
            <a:endParaRPr lang="zh-CN" altLang="en-US" sz="2700" dirty="0">
              <a:latin typeface="Tahoma" panose="020B060403050404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7260" y="1474470"/>
            <a:ext cx="70186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裸子植物个体比较大，有发达的＿＿       ，有＿＿、＿＿、＿＿、＿＿四个器官，种子是＿＿＿的，生活在＿＿＿环境中。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  <p:bldP spid="23560" grpId="0"/>
      <p:bldP spid="23561" grpId="0"/>
      <p:bldP spid="23562" grpId="0"/>
      <p:bldP spid="235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绿色植物的主要类群视频：裸子植物和被子植物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83768" y="915566"/>
            <a:ext cx="3701008" cy="283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．种子外面有果皮包被着的植物称为__________。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5198" y="1611948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被子植物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．裸子植物和被子植物的相同之处是（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①有性生殖   ②都有种子   ③种子外无果皮包被   ④有根、茎、叶的分化．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A．①②④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B．①③④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C．②③④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D．①②③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4954270" y="1064260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12390" y="986394"/>
            <a:ext cx="3484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你知道图中的松树会开花吗？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49780" y="2261235"/>
            <a:ext cx="4609465" cy="20859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85495" y="1163320"/>
            <a:ext cx="751205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．马尾松属于裸子植物，其不同于被子植物的特征是（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A．种子裸露，无果皮包被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B．种子外果皮较薄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C．受精过程脱离了水的限制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D．体内有输导组织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TextBox 5"/>
          <p:cNvSpPr/>
          <p:nvPr/>
        </p:nvSpPr>
        <p:spPr>
          <a:xfrm>
            <a:off x="6509068" y="116332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696595" y="1116330"/>
            <a:ext cx="731710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．“杏树”与“银杏树”只是一个字不同，但却不是一类植物，它们最主要的区别是（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A．花有没有鲜艳的颜色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B．果实有没有酸甜的味道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C．雄性植株结不结果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D．种子有没有果皮的包被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TextBox 6"/>
          <p:cNvSpPr/>
          <p:nvPr/>
        </p:nvSpPr>
        <p:spPr>
          <a:xfrm>
            <a:off x="2673033" y="156241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596265" y="1325880"/>
            <a:ext cx="772414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．裸子植物和被子植物种子的主要区别是（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A．有无果皮包被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B．胚的大小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C．胚乳来源不同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D．胚乳有无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04" name="TextBox 4"/>
          <p:cNvSpPr/>
          <p:nvPr/>
        </p:nvSpPr>
        <p:spPr>
          <a:xfrm>
            <a:off x="5222240" y="140557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/>
          <p:nvPr/>
        </p:nvSpPr>
        <p:spPr bwMode="auto">
          <a:xfrm>
            <a:off x="2416969" y="3028950"/>
            <a:ext cx="57150" cy="1462088"/>
          </a:xfrm>
          <a:prstGeom prst="leftBrace">
            <a:avLst>
              <a:gd name="adj1" fmla="val 21319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 sz="1350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657600" y="3028950"/>
            <a:ext cx="41148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只有种子没有果实，即种子裸露，无果皮包被（杉、松、柏、银杏等）。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218724" y="1069181"/>
            <a:ext cx="1600200" cy="2984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生活环境</a:t>
            </a:r>
            <a:r>
              <a:rPr lang="zh-CN" altLang="zh-CN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200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40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结构特点：</a:t>
            </a:r>
            <a:endParaRPr lang="zh-CN" altLang="en-US" sz="200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繁殖方式</a:t>
            </a:r>
            <a:r>
              <a:rPr lang="zh-CN" altLang="zh-CN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200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40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20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     类</a:t>
            </a:r>
            <a:r>
              <a:rPr lang="zh-CN" altLang="zh-CN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200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571750" y="1069181"/>
            <a:ext cx="9715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陆地上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2571750" y="1721644"/>
            <a:ext cx="52578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有根、茎、叶的分化，且其内有非常发达的输导组       织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2571750" y="2457450"/>
            <a:ext cx="10972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种子繁殖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2564606" y="3028950"/>
            <a:ext cx="1200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裸子植物：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2564606" y="4065985"/>
            <a:ext cx="1140619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被子植物：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657600" y="4065985"/>
            <a:ext cx="387905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具有真正的花和果实，种子外面有果皮包被（又叫绿色开花物）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nimBg="1"/>
      <p:bldP spid="26627" grpId="0"/>
      <p:bldP spid="26629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354330" y="3010535"/>
            <a:ext cx="71278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48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51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植物的蒸腾作用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植物的蒸腾现象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蒸腾作用的意义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703580"/>
            <a:ext cx="78200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如图所示，多肉植物是指植物营养器官肥大的高等植物，通常具根、茎、叶三种营养器官和花、果实、种子三种繁殖器官．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（1）根据多肉植物的器官构成，可知多肉植物属于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植物；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（2）多肉植物上掰下的完整叶片在合适的环境中会长出芽，并发育成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新的植物体，这种繁殖的方式属于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（选填序号）．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①出芽生殖  ②营养生殖  ③无性生殖  ④有性生殖．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26990" y="1419225"/>
            <a:ext cx="6978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被子</a:t>
            </a:r>
            <a:endParaRPr lang="zh-CN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8550" y="2175510"/>
            <a:ext cx="789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②③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72300" y="1419225"/>
            <a:ext cx="1104900" cy="704850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1、了解种子植物的特征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626110" y="1461453"/>
            <a:ext cx="7637463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被子植物的种子比裸子植物的种子得到更好的保护___________（判断对错）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6144260" y="1461770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√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664210" y="1143635"/>
            <a:ext cx="738060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诗句中蕴含丰富的生物学知识，彰显出自然之美、生命之美．下列诗句中描写的植物属于裸子植物的是（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A．西湖春色归，春水绿于染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B．应怜屐齿印苍苔，小扣柴扉久不开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C．大雪压青松，青松挺且直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D．墙角数枝梅，凌寒独自开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4426903" y="1601153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569595" y="1199515"/>
            <a:ext cx="76377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．国槐和侧柏是北京市的市树，月季和菊花是北京市的市花．其中属于裸子植物的是（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A．国槐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B．侧柏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C．月季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D．菊花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2133918" y="1657033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4480560" y="2000885"/>
            <a:ext cx="26212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探究一：被子植物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9" name="Picture 3" descr="0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398" y="1564641"/>
            <a:ext cx="22479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/>
          <p:nvPr/>
        </p:nvSpPr>
        <p:spPr>
          <a:xfrm>
            <a:off x="2250281" y="2571750"/>
            <a:ext cx="1403747" cy="3371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苹果树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2" name="Text Box 4"/>
          <p:cNvSpPr txBox="1"/>
          <p:nvPr/>
        </p:nvSpPr>
        <p:spPr>
          <a:xfrm>
            <a:off x="5489972" y="2518172"/>
            <a:ext cx="1039415" cy="3371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油松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013" name="Picture 5" descr="u=3673680891,3700049721&amp;gp=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25579" y="789385"/>
            <a:ext cx="2878931" cy="17275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Picture 6" descr="苹果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813" y="844154"/>
            <a:ext cx="2700338" cy="1687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Picture 7" descr="大豆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813" y="3112294"/>
            <a:ext cx="2591991" cy="14585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6" name="Text Box 8"/>
          <p:cNvSpPr txBox="1"/>
          <p:nvPr/>
        </p:nvSpPr>
        <p:spPr>
          <a:xfrm>
            <a:off x="2465785" y="4569619"/>
            <a:ext cx="809625" cy="3371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大豆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017" name="Picture 9" descr="u=1516403140,1437008372&amp;fm=0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95850" y="3017044"/>
            <a:ext cx="1997869" cy="14989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8" name="Text Box 10"/>
          <p:cNvSpPr txBox="1"/>
          <p:nvPr/>
        </p:nvSpPr>
        <p:spPr>
          <a:xfrm>
            <a:off x="5489972" y="4516041"/>
            <a:ext cx="1134665" cy="3371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向日葵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4425" y="328930"/>
            <a:ext cx="1948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种子植物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1439466" y="3982641"/>
            <a:ext cx="2676525" cy="70675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种子</a:t>
            </a:r>
            <a:r>
              <a:rPr lang="zh-CN" altLang="en-US" sz="200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无果皮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包被的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植物称为</a:t>
            </a:r>
            <a:r>
              <a:rPr lang="zh-CN" altLang="en-US" sz="200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裸子植物</a:t>
            </a:r>
            <a:endParaRPr lang="zh-CN" altLang="en-US" sz="2000">
              <a:solidFill>
                <a:srgbClr val="3399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154" name="Picture 5" descr="tao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18422" y="1095375"/>
            <a:ext cx="3186113" cy="2737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4366022" y="1976438"/>
            <a:ext cx="107989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果皮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4768453" y="2886075"/>
            <a:ext cx="102512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种子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7" name="Line 8"/>
          <p:cNvSpPr>
            <a:spLocks noChangeShapeType="1"/>
          </p:cNvSpPr>
          <p:nvPr/>
        </p:nvSpPr>
        <p:spPr bwMode="auto">
          <a:xfrm flipV="1">
            <a:off x="2350294" y="1922860"/>
            <a:ext cx="1703785" cy="48815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3868579" y="1608217"/>
            <a:ext cx="810816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种子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4987052" y="3982561"/>
            <a:ext cx="2487215" cy="70675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种子</a:t>
            </a:r>
            <a:r>
              <a:rPr lang="zh-CN" altLang="en-US" sz="200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有果皮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包被的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植物称为</a:t>
            </a:r>
            <a:r>
              <a:rPr lang="zh-CN" altLang="en-US" sz="200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被子植物</a:t>
            </a:r>
            <a:endParaRPr lang="zh-CN" altLang="en-US" sz="2000">
              <a:solidFill>
                <a:srgbClr val="3399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160" name="Picture 6" descr="rbf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9545" y="1310640"/>
            <a:ext cx="1863090" cy="1943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566160" y="465455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种子植物分类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bldLvl="0" animBg="1"/>
      <p:bldP spid="102406" grpId="0"/>
      <p:bldP spid="102407" grpId="0"/>
      <p:bldP spid="102409" grpId="0" bldLvl="0" animBg="1"/>
      <p:bldP spid="102403" grpId="0" bldLvl="0" animBg="1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020"/>
</p:tagLst>
</file>

<file path=ppt/tags/tag2.xml><?xml version="1.0" encoding="utf-8"?>
<p:tagLst xmlns:p="http://schemas.openxmlformats.org/presentationml/2006/main">
  <p:tag name="KSO_WM_TEMPLATE_CATEGORY" val="custom"/>
  <p:tag name="KSO_WM_TEMPLATE_INDEX" val="160020"/>
</p:tagLst>
</file>

<file path=ppt/tags/tag3.xml><?xml version="1.0" encoding="utf-8"?>
<p:tagLst xmlns:p="http://schemas.openxmlformats.org/presentationml/2006/main">
  <p:tag name="KSO_WM_TEMPLATE_CATEGORY" val="custom"/>
  <p:tag name="KSO_WM_TEMPLATE_INDEX" val="160020"/>
</p:tagLst>
</file>

<file path=ppt/tags/tag4.xml><?xml version="1.0" encoding="utf-8"?>
<p:tagLst xmlns:p="http://schemas.openxmlformats.org/presentationml/2006/main">
  <p:tag name="KSO_WM_TEMPLATE_CATEGORY" val="custom"/>
  <p:tag name="KSO_WM_TEMPLATE_INDEX" val="160020"/>
</p:tagLst>
</file>

<file path=ppt/tags/tag5.xml><?xml version="1.0" encoding="utf-8"?>
<p:tagLst xmlns:p="http://schemas.openxmlformats.org/presentationml/2006/main">
  <p:tag name="KSO_WM_TEMPLATE_CATEGORY" val="custom"/>
  <p:tag name="KSO_WM_TEMPLATE_INDEX" val="1600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1279</Words>
  <Paragraphs>219</Paragraphs>
  <Slides>25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Broadway</vt:lpstr>
      <vt:lpstr>楷体</vt:lpstr>
      <vt:lpstr>经典繁仿黑</vt:lpstr>
      <vt:lpstr>Tahoma</vt:lpstr>
      <vt:lpstr>Arial Unicode MS</vt:lpstr>
      <vt:lpstr>Calibri</vt:lpstr>
      <vt:lpstr>黑体</vt:lpstr>
      <vt:lpstr>Office 主题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