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</p:sldMasterIdLst>
  <p:notesMasterIdLst>
    <p:notesMasterId r:id="rId36"/>
  </p:notesMasterIdLst>
  <p:sldIdLst>
    <p:sldId id="411" r:id="rId3"/>
    <p:sldId id="263" r:id="rId4"/>
    <p:sldId id="345" r:id="rId5"/>
    <p:sldId id="264" r:id="rId6"/>
    <p:sldId id="265" r:id="rId7"/>
    <p:sldId id="266" r:id="rId8"/>
    <p:sldId id="346" r:id="rId9"/>
    <p:sldId id="305" r:id="rId10"/>
    <p:sldId id="267" r:id="rId11"/>
    <p:sldId id="268" r:id="rId12"/>
    <p:sldId id="301" r:id="rId13"/>
    <p:sldId id="302" r:id="rId14"/>
    <p:sldId id="303" r:id="rId15"/>
    <p:sldId id="304" r:id="rId16"/>
    <p:sldId id="269" r:id="rId17"/>
    <p:sldId id="270" r:id="rId18"/>
    <p:sldId id="271" r:id="rId19"/>
    <p:sldId id="272" r:id="rId20"/>
    <p:sldId id="306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347" r:id="rId30"/>
    <p:sldId id="281" r:id="rId31"/>
    <p:sldId id="282" r:id="rId32"/>
    <p:sldId id="294" r:id="rId33"/>
    <p:sldId id="297" r:id="rId34"/>
    <p:sldId id="299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38" y="-90"/>
      </p:cViewPr>
      <p:guideLst>
        <p:guide orient="horz" pos="209"/>
        <p:guide pos="2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9C4FF45-8FB9-4994-B8B1-99D91E2EC047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71D6DB1-F26B-4736-A06A-E943AD33E7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049" descr="green1"/>
          <p:cNvPicPr>
            <a:picLocks noChangeAspect="1"/>
          </p:cNvPicPr>
          <p:nvPr/>
        </p:nvPicPr>
        <p:blipFill>
          <a:blip r:embed="rId2"/>
          <a:srcRect l="3510"/>
          <a:stretch>
            <a:fillRect/>
          </a:stretch>
        </p:blipFill>
        <p:spPr bwMode="auto">
          <a:xfrm>
            <a:off x="9525" y="0"/>
            <a:ext cx="9183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1116013" y="2133600"/>
            <a:ext cx="6621462" cy="9779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2413000" y="3141663"/>
            <a:ext cx="5321300" cy="7191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5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fld id="{CA439254-1A17-489D-990D-FE2BC7A240F3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732F2-3D6E-417C-8AEA-9EB81543FE68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30219" y="274638"/>
            <a:ext cx="185658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60475" y="274638"/>
            <a:ext cx="5462116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1FFDF-3C4E-4757-B907-3092AF705672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CB34940-6F39-4AAD-A726-B6269A83F61D}" type="datetimeFigureOut">
              <a:rPr lang="zh-CN" altLang="en-US"/>
              <a:pPr/>
              <a:t>2017/8/5</a:t>
            </a:fld>
            <a:endParaRPr lang="en-US" altLang="zh-CN"/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626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1CC30B4-3697-4EC7-98FC-16F2E080943E}" type="slidenum">
              <a:rPr lang="zh-CN" altLang="en-US"/>
              <a:pPr/>
              <a:t>‹#›</a:t>
            </a:fld>
            <a:endParaRPr lang="en-US" altLang="zh-CN"/>
          </a:p>
        </p:txBody>
      </p:sp>
      <p:grpSp>
        <p:nvGrpSpPr>
          <p:cNvPr id="96264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96265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66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67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6268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9626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27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27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27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27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6274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96275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76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77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6278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9627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28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28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28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28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6284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6285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F8B8AB-00F3-4221-B995-FEA0D0F21D1A}" type="datetimeFigureOut">
              <a:rPr lang="zh-CN" altLang="en-US"/>
              <a:pPr/>
              <a:t>2017/8/5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66678-5F67-4C85-BF38-AD2162CCD9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E4AEF7-4CDE-4BB5-A42E-9EB75418B386}" type="datetimeFigureOut">
              <a:rPr lang="zh-CN" altLang="en-US"/>
              <a:pPr/>
              <a:t>2017/8/5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E4363-EB4C-4C92-9CB8-F5ADE97F344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34C9A5-4416-4972-BF36-6905DBBF584F}" type="datetimeFigureOut">
              <a:rPr lang="zh-CN" altLang="en-US"/>
              <a:pPr/>
              <a:t>2017/8/5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635FC7-93D9-4494-8EB9-2995A012B4C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8DD561-54B6-4DD1-9642-F943FB614F09}" type="datetimeFigureOut">
              <a:rPr lang="zh-CN" altLang="en-US"/>
              <a:pPr/>
              <a:t>2017/8/5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0F583-5464-4B44-8F33-BC578ADB342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4EB652-745C-42ED-83F3-2DA87E3D937A}" type="datetimeFigureOut">
              <a:rPr lang="zh-CN" altLang="en-US"/>
              <a:pPr/>
              <a:t>2017/8/5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5B917-1788-413C-B4D2-17777FA6F54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C210F5-C696-47ED-A78B-71FF97DBA9FF}" type="datetimeFigureOut">
              <a:rPr lang="zh-CN" altLang="en-US"/>
              <a:pPr/>
              <a:t>2017/8/5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E3B4B-AC63-4636-B972-8B89BD16A8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105DA4-C46F-4430-B464-DEFB39EAAC32}" type="datetimeFigureOut">
              <a:rPr lang="zh-CN" altLang="en-US"/>
              <a:pPr/>
              <a:t>2017/8/5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E4AC1-F5B6-4341-B63C-5A00BAE0CBB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9103A-9AED-40DD-9E74-FB78FE190A47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63BD58-6DBC-4126-9402-C6732798EE28}" type="datetimeFigureOut">
              <a:rPr lang="zh-CN" altLang="en-US"/>
              <a:pPr/>
              <a:t>2017/8/5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FBC991-05C8-4AE4-B02F-A87FAE3D2ED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4AF55E-323D-4D8A-970D-1DE1C00CD1DC}" type="datetimeFigureOut">
              <a:rPr lang="zh-CN" altLang="en-US"/>
              <a:pPr/>
              <a:t>2017/8/5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BD458F-21C9-4BF3-B4EE-6A82B373E7C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407930-36A4-470F-8B12-4A3093E3E23D}" type="datetimeFigureOut">
              <a:rPr lang="zh-CN" altLang="en-US"/>
              <a:pPr/>
              <a:t>2017/8/5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FB9198-0F58-4ADB-B86A-3540CFC6A16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AFB69-6663-4BD8-BD29-63DEC742F7A2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60475" y="1600200"/>
            <a:ext cx="3638899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47901" y="1600200"/>
            <a:ext cx="3638899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EAC60-2E7B-4022-80CF-ABBB7C9711CB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DB189-2A5E-45DA-B9F3-63C9B72AAF72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B3857-C58A-41A6-BE1F-9C96ECD9D304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C8AB9-260E-44E9-95A5-00D096012AC5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FEDBD-41BB-4BEC-BE78-32E7AE70F747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253D7-3BE0-45E9-A9C6-7E536730B049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green"/>
          <p:cNvPicPr>
            <a:picLocks noChangeAspect="1"/>
          </p:cNvPicPr>
          <p:nvPr/>
        </p:nvPicPr>
        <p:blipFill>
          <a:blip r:embed="rId13"/>
          <a:srcRect l="26314"/>
          <a:stretch>
            <a:fillRect/>
          </a:stretch>
        </p:blipFill>
        <p:spPr bwMode="auto">
          <a:xfrm>
            <a:off x="0" y="0"/>
            <a:ext cx="704056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 bwMode="auto">
          <a:xfrm>
            <a:off x="1260475" y="274638"/>
            <a:ext cx="74263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 bwMode="auto">
          <a:xfrm>
            <a:off x="1260475" y="1600200"/>
            <a:ext cx="7426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B79BAB9-6FC6-48FF-B9A6-F1079F336F6A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6" r:id="rId2"/>
    <p:sldLayoutId id="2147483685" r:id="rId3"/>
    <p:sldLayoutId id="2147483684" r:id="rId4"/>
    <p:sldLayoutId id="2147483683" r:id="rId5"/>
    <p:sldLayoutId id="2147483682" r:id="rId6"/>
    <p:sldLayoutId id="2147483681" r:id="rId7"/>
    <p:sldLayoutId id="2147483680" r:id="rId8"/>
    <p:sldLayoutId id="2147483679" r:id="rId9"/>
    <p:sldLayoutId id="2147483678" r:id="rId10"/>
    <p:sldLayoutId id="2147483677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Clr>
          <a:srgbClr val="000000"/>
        </a:buClr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BC226BB7-55AA-4AD5-9B05-0931EC78004C}" type="datetimeFigureOut">
              <a:rPr lang="zh-CN" altLang="en-US"/>
              <a:pPr/>
              <a:t>2017/8/5</a:t>
            </a:fld>
            <a:endParaRPr lang="en-US" altLang="zh-CN"/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0B9FF65C-28B4-48C4-B748-E4E3FE37FC9B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95240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41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524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95243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44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45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46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47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48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49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50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51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5252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95253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9525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5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5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5257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258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259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5260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95261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62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63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64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65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66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67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68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526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9527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7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5272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95273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95274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5275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95276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77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78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79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80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81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82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283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5284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3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7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baike.baidu.com/view/506818.htm" TargetMode="External"/><Relationship Id="rId5" Type="http://schemas.openxmlformats.org/officeDocument/2006/relationships/hyperlink" Target="http://baike.baidu.com/view/62567.htm" TargetMode="External"/><Relationship Id="rId4" Type="http://schemas.openxmlformats.org/officeDocument/2006/relationships/hyperlink" Target="http://baike.baidu.com/view/24499.htm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558925" y="1143000"/>
            <a:ext cx="6010275" cy="2517775"/>
            <a:chOff x="2552" y="1661"/>
            <a:chExt cx="9251" cy="2350"/>
          </a:xfrm>
        </p:grpSpPr>
        <p:sp>
          <p:nvSpPr>
            <p:cNvPr id="28676" name="文本框 1"/>
            <p:cNvSpPr txBox="1">
              <a:spLocks noChangeArrowheads="1"/>
            </p:cNvSpPr>
            <p:nvPr/>
          </p:nvSpPr>
          <p:spPr bwMode="auto">
            <a:xfrm>
              <a:off x="3916" y="3374"/>
              <a:ext cx="6544" cy="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绿色植物的主要类群</a:t>
              </a:r>
            </a:p>
          </p:txBody>
        </p:sp>
        <p:sp>
          <p:nvSpPr>
            <p:cNvPr id="15373" name="文本框 3"/>
            <p:cNvSpPr txBox="1"/>
            <p:nvPr/>
          </p:nvSpPr>
          <p:spPr>
            <a:xfrm>
              <a:off x="2552" y="1661"/>
              <a:ext cx="9251" cy="22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第二单元 多彩的生物世界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第一章 生物圈中的绿色植物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latin typeface="+mj-ea"/>
                  <a:ea typeface="+mj-ea"/>
                  <a:sym typeface="+mn-ea"/>
                </a:rPr>
                <a:t>第一节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3000">
                <a:solidFill>
                  <a:srgbClr val="ECEEE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AutoShape 6"/>
          <p:cNvSpPr>
            <a:spLocks noChangeArrowheads="1"/>
          </p:cNvSpPr>
          <p:nvPr/>
        </p:nvSpPr>
        <p:spPr bwMode="auto">
          <a:xfrm>
            <a:off x="468313" y="836613"/>
            <a:ext cx="3267075" cy="914400"/>
          </a:xfrm>
          <a:prstGeom prst="horizontalScroll">
            <a:avLst>
              <a:gd name="adj" fmla="val 125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solidFill>
                  <a:srgbClr val="66FF99"/>
                </a:solidFill>
                <a:latin typeface="Times New Roman" pitchFamily="18" charset="0"/>
              </a:rPr>
              <a:t>苔 藓 植  物</a:t>
            </a:r>
          </a:p>
        </p:txBody>
      </p:sp>
      <p:sp>
        <p:nvSpPr>
          <p:cNvPr id="122883" name="WordArt 7"/>
          <p:cNvSpPr>
            <a:spLocks noTextEdit="1"/>
          </p:cNvSpPr>
          <p:nvPr/>
        </p:nvSpPr>
        <p:spPr>
          <a:xfrm rot="5400000">
            <a:off x="71438" y="3105150"/>
            <a:ext cx="2303462" cy="792163"/>
          </a:xfrm>
          <a:prstGeom prst="rect">
            <a:avLst/>
          </a:prstGeom>
        </p:spPr>
        <p:txBody>
          <a:bodyPr vert="eaVert" wrap="none" fromWordArt="1">
            <a:prstTxWarp prst="textWave1">
              <a:avLst>
                <a:gd name="adj1" fmla="val 13005"/>
                <a:gd name="adj2" fmla="val -60"/>
              </a:avLst>
            </a:prstTxWarp>
            <a:normAutofit/>
          </a:bodyPr>
          <a:lstStyle/>
          <a:p>
            <a:pPr algn="ctr">
              <a:defRPr/>
            </a:pPr>
            <a:r>
              <a:rPr lang="zh-CN" altLang="en-US" sz="3600">
                <a:ln w="25400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常见苔藓植物</a:t>
            </a:r>
          </a:p>
        </p:txBody>
      </p:sp>
      <p:grpSp>
        <p:nvGrpSpPr>
          <p:cNvPr id="122884" name="组合 122883"/>
          <p:cNvGrpSpPr>
            <a:grpSpLocks/>
          </p:cNvGrpSpPr>
          <p:nvPr/>
        </p:nvGrpSpPr>
        <p:grpSpPr bwMode="auto">
          <a:xfrm>
            <a:off x="5580063" y="1916113"/>
            <a:ext cx="2951162" cy="1657350"/>
            <a:chOff x="3515" y="1207"/>
            <a:chExt cx="1859" cy="1215"/>
          </a:xfrm>
        </p:grpSpPr>
        <p:pic>
          <p:nvPicPr>
            <p:cNvPr id="37898" name="图片 122884" descr="7823222_142652273000_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15" y="1207"/>
              <a:ext cx="1859" cy="1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886" name="文本框 122885"/>
            <p:cNvSpPr txBox="1"/>
            <p:nvPr/>
          </p:nvSpPr>
          <p:spPr>
            <a:xfrm>
              <a:off x="3606" y="1254"/>
              <a:ext cx="771" cy="33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</a:rPr>
                <a:t>葫芦藓</a:t>
              </a:r>
            </a:p>
          </p:txBody>
        </p:sp>
      </p:grpSp>
      <p:grpSp>
        <p:nvGrpSpPr>
          <p:cNvPr id="122887" name="组合 122886"/>
          <p:cNvGrpSpPr>
            <a:grpSpLocks/>
          </p:cNvGrpSpPr>
          <p:nvPr/>
        </p:nvGrpSpPr>
        <p:grpSpPr bwMode="auto">
          <a:xfrm>
            <a:off x="1835150" y="1916113"/>
            <a:ext cx="3305175" cy="1685925"/>
            <a:chOff x="1156" y="1207"/>
            <a:chExt cx="2082" cy="1062"/>
          </a:xfrm>
        </p:grpSpPr>
        <p:pic>
          <p:nvPicPr>
            <p:cNvPr id="37896" name="图片 122887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56" y="1207"/>
              <a:ext cx="2082" cy="1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889" name="文本框 122888"/>
            <p:cNvSpPr txBox="1"/>
            <p:nvPr/>
          </p:nvSpPr>
          <p:spPr>
            <a:xfrm>
              <a:off x="1247" y="1298"/>
              <a:ext cx="544" cy="28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</a:rPr>
                <a:t>墙藓</a:t>
              </a:r>
            </a:p>
          </p:txBody>
        </p:sp>
      </p:grpSp>
      <p:grpSp>
        <p:nvGrpSpPr>
          <p:cNvPr id="122890" name="组合 122889"/>
          <p:cNvGrpSpPr>
            <a:grpSpLocks/>
          </p:cNvGrpSpPr>
          <p:nvPr/>
        </p:nvGrpSpPr>
        <p:grpSpPr bwMode="auto">
          <a:xfrm>
            <a:off x="2916238" y="3860800"/>
            <a:ext cx="3457575" cy="1676400"/>
            <a:chOff x="1791" y="2523"/>
            <a:chExt cx="2178" cy="1056"/>
          </a:xfrm>
        </p:grpSpPr>
        <p:pic>
          <p:nvPicPr>
            <p:cNvPr id="37894" name="图片 12289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91" y="2523"/>
              <a:ext cx="2178" cy="1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892" name="文本框 122891"/>
            <p:cNvSpPr txBox="1"/>
            <p:nvPr/>
          </p:nvSpPr>
          <p:spPr>
            <a:xfrm>
              <a:off x="1837" y="2614"/>
              <a:ext cx="77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</a:rPr>
                <a:t>地衣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矩形 124929"/>
          <p:cNvSpPr/>
          <p:nvPr/>
        </p:nvSpPr>
        <p:spPr>
          <a:xfrm>
            <a:off x="1184275" y="1341438"/>
            <a:ext cx="1555750" cy="6413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葫芦藓</a:t>
            </a:r>
          </a:p>
        </p:txBody>
      </p:sp>
      <p:pic>
        <p:nvPicPr>
          <p:cNvPr id="38914" name="图片 124930" descr="u=3432927062,1457291590&amp;fm=52&amp;gp=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0763" y="908050"/>
            <a:ext cx="1131887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2" name="直接连接符 124931"/>
          <p:cNvSpPr>
            <a:spLocks noChangeShapeType="1"/>
          </p:cNvSpPr>
          <p:nvPr/>
        </p:nvSpPr>
        <p:spPr bwMode="auto">
          <a:xfrm>
            <a:off x="4137025" y="4652963"/>
            <a:ext cx="15113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33" name="文本框 124932"/>
          <p:cNvSpPr txBox="1"/>
          <p:nvPr/>
        </p:nvSpPr>
        <p:spPr>
          <a:xfrm>
            <a:off x="5648325" y="4437063"/>
            <a:ext cx="5048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茎</a:t>
            </a:r>
          </a:p>
        </p:txBody>
      </p:sp>
      <p:sp>
        <p:nvSpPr>
          <p:cNvPr id="124934" name="直接连接符 124933"/>
          <p:cNvSpPr>
            <a:spLocks noChangeShapeType="1"/>
          </p:cNvSpPr>
          <p:nvPr/>
        </p:nvSpPr>
        <p:spPr bwMode="auto">
          <a:xfrm>
            <a:off x="4352925" y="3644900"/>
            <a:ext cx="15113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35" name="文本框 124934"/>
          <p:cNvSpPr txBox="1"/>
          <p:nvPr/>
        </p:nvSpPr>
        <p:spPr>
          <a:xfrm>
            <a:off x="5865813" y="3429000"/>
            <a:ext cx="5048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叶</a:t>
            </a:r>
          </a:p>
        </p:txBody>
      </p:sp>
      <p:sp>
        <p:nvSpPr>
          <p:cNvPr id="124936" name="直接连接符 124935"/>
          <p:cNvSpPr>
            <a:spLocks noChangeShapeType="1"/>
          </p:cNvSpPr>
          <p:nvPr/>
        </p:nvSpPr>
        <p:spPr bwMode="auto">
          <a:xfrm>
            <a:off x="4208463" y="5157788"/>
            <a:ext cx="15113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37" name="文本框 124936"/>
          <p:cNvSpPr txBox="1"/>
          <p:nvPr/>
        </p:nvSpPr>
        <p:spPr>
          <a:xfrm>
            <a:off x="5721350" y="4941888"/>
            <a:ext cx="863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假根</a:t>
            </a:r>
          </a:p>
        </p:txBody>
      </p:sp>
      <p:sp>
        <p:nvSpPr>
          <p:cNvPr id="124938" name="直接连接符 124937"/>
          <p:cNvSpPr>
            <a:spLocks noChangeShapeType="1"/>
          </p:cNvSpPr>
          <p:nvPr/>
        </p:nvSpPr>
        <p:spPr bwMode="auto">
          <a:xfrm>
            <a:off x="4497388" y="1196975"/>
            <a:ext cx="15113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39" name="文本框 124938"/>
          <p:cNvSpPr txBox="1"/>
          <p:nvPr/>
        </p:nvSpPr>
        <p:spPr>
          <a:xfrm>
            <a:off x="6008688" y="981075"/>
            <a:ext cx="720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孢蒴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 animBg="1"/>
      <p:bldP spid="124933" grpId="0"/>
      <p:bldP spid="124934" grpId="0" animBg="1"/>
      <p:bldP spid="124935" grpId="0"/>
      <p:bldP spid="124936" grpId="0" animBg="1"/>
      <p:bldP spid="124937" grpId="0"/>
      <p:bldP spid="124938" grpId="0" animBg="1"/>
      <p:bldP spid="1249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横卷形 125954"/>
          <p:cNvSpPr>
            <a:spLocks noChangeArrowheads="1"/>
          </p:cNvSpPr>
          <p:nvPr/>
        </p:nvSpPr>
        <p:spPr bwMode="auto">
          <a:xfrm>
            <a:off x="457200" y="822325"/>
            <a:ext cx="3168650" cy="863600"/>
          </a:xfrm>
          <a:prstGeom prst="horizontalScroll">
            <a:avLst>
              <a:gd name="adj" fmla="val 125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</a:pPr>
            <a:r>
              <a:rPr lang="zh-CN" altLang="en-US" sz="3600" b="1">
                <a:solidFill>
                  <a:srgbClr val="26E9FE"/>
                </a:solidFill>
                <a:latin typeface="Times New Roman" pitchFamily="18" charset="0"/>
              </a:rPr>
              <a:t>苔  藓  植  物</a:t>
            </a:r>
          </a:p>
        </p:txBody>
      </p:sp>
      <p:sp>
        <p:nvSpPr>
          <p:cNvPr id="125956" name="文本框 125955"/>
          <p:cNvSpPr txBox="1">
            <a:spLocks noChangeArrowheads="1"/>
          </p:cNvSpPr>
          <p:nvPr/>
        </p:nvSpPr>
        <p:spPr bwMode="auto">
          <a:xfrm>
            <a:off x="609600" y="2286000"/>
            <a:ext cx="20574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生活环境：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结构特点：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繁殖方式：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代表植物：</a:t>
            </a:r>
          </a:p>
        </p:txBody>
      </p:sp>
      <p:sp>
        <p:nvSpPr>
          <p:cNvPr id="125957" name="文本框 125956"/>
          <p:cNvSpPr txBox="1">
            <a:spLocks noChangeArrowheads="1"/>
          </p:cNvSpPr>
          <p:nvPr/>
        </p:nvSpPr>
        <p:spPr bwMode="auto">
          <a:xfrm>
            <a:off x="3059113" y="2276475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陆地阴湿环境</a:t>
            </a:r>
          </a:p>
        </p:txBody>
      </p:sp>
      <p:sp>
        <p:nvSpPr>
          <p:cNvPr id="125958" name="文本框 125957"/>
          <p:cNvSpPr txBox="1">
            <a:spLocks noChangeArrowheads="1"/>
          </p:cNvSpPr>
          <p:nvPr/>
        </p:nvSpPr>
        <p:spPr bwMode="auto">
          <a:xfrm>
            <a:off x="2916238" y="3068638"/>
            <a:ext cx="5791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有茎、叶、假根，无输导组织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125959" name="文本框 125958"/>
          <p:cNvSpPr txBox="1">
            <a:spLocks noChangeArrowheads="1"/>
          </p:cNvSpPr>
          <p:nvPr/>
        </p:nvSpPr>
        <p:spPr bwMode="auto">
          <a:xfrm>
            <a:off x="3059113" y="3789363"/>
            <a:ext cx="2057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孢子繁殖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51175" y="4538663"/>
            <a:ext cx="30400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葫芦藓、地钱等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/>
      <p:bldP spid="125957" grpId="0"/>
      <p:bldP spid="125958" grpId="0"/>
      <p:bldP spid="125959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128001"/>
          <p:cNvSpPr>
            <a:spLocks noChangeArrowheads="1" noChangeShapeType="1" noTextEdit="1"/>
          </p:cNvSpPr>
          <p:nvPr/>
        </p:nvSpPr>
        <p:spPr bwMode="auto">
          <a:xfrm>
            <a:off x="681038" y="1071563"/>
            <a:ext cx="778351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宋体"/>
                <a:ea typeface="宋体"/>
              </a:rPr>
              <a:t>箭茁脆甘欺雪菌，蕨芽珍嫩压春蔬。</a:t>
            </a:r>
          </a:p>
        </p:txBody>
      </p:sp>
      <p:pic>
        <p:nvPicPr>
          <p:cNvPr id="40962" name="图片 12800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038" y="2155825"/>
            <a:ext cx="3749675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4" name="图片 128003" descr="1325662015918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9825" y="2155825"/>
            <a:ext cx="3514725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图片 129025" descr="04727736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052513"/>
            <a:ext cx="3455987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27" name="图片 129026" descr="product_2129389_o_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3644900"/>
            <a:ext cx="331311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8" name="文本框 129027"/>
          <p:cNvSpPr txBox="1">
            <a:spLocks noChangeArrowheads="1"/>
          </p:cNvSpPr>
          <p:nvPr/>
        </p:nvSpPr>
        <p:spPr bwMode="auto">
          <a:xfrm>
            <a:off x="3132138" y="3141663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蕨</a:t>
            </a:r>
          </a:p>
        </p:txBody>
      </p:sp>
      <p:sp>
        <p:nvSpPr>
          <p:cNvPr id="129029" name="文本框 129028"/>
          <p:cNvSpPr txBox="1">
            <a:spLocks noChangeArrowheads="1"/>
          </p:cNvSpPr>
          <p:nvPr/>
        </p:nvSpPr>
        <p:spPr bwMode="auto">
          <a:xfrm>
            <a:off x="2843213" y="573405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满江红</a:t>
            </a:r>
          </a:p>
        </p:txBody>
      </p:sp>
      <p:sp>
        <p:nvSpPr>
          <p:cNvPr id="129030" name="文本框 129029"/>
          <p:cNvSpPr txBox="1">
            <a:spLocks noChangeArrowheads="1"/>
          </p:cNvSpPr>
          <p:nvPr/>
        </p:nvSpPr>
        <p:spPr bwMode="auto">
          <a:xfrm>
            <a:off x="6588125" y="4652963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卷柏</a:t>
            </a:r>
          </a:p>
        </p:txBody>
      </p:sp>
      <p:sp>
        <p:nvSpPr>
          <p:cNvPr id="129031" name="WordArt 7"/>
          <p:cNvSpPr>
            <a:spLocks noTextEdit="1"/>
          </p:cNvSpPr>
          <p:nvPr/>
        </p:nvSpPr>
        <p:spPr>
          <a:xfrm rot="5400000">
            <a:off x="0" y="2816225"/>
            <a:ext cx="2303463" cy="792163"/>
          </a:xfrm>
          <a:prstGeom prst="rect">
            <a:avLst/>
          </a:prstGeom>
        </p:spPr>
        <p:txBody>
          <a:bodyPr vert="eaVert" wrap="none" fromWordArt="1">
            <a:prstTxWarp prst="textWave1">
              <a:avLst>
                <a:gd name="adj1" fmla="val 13005"/>
                <a:gd name="adj2" fmla="val -60"/>
              </a:avLst>
            </a:prstTxWarp>
            <a:normAutofit/>
          </a:bodyPr>
          <a:lstStyle/>
          <a:p>
            <a:pPr algn="ctr">
              <a:defRPr/>
            </a:pPr>
            <a:r>
              <a:rPr lang="zh-CN" altLang="en-US" sz="3600">
                <a:ln w="25400" cap="flat" cmpd="sng">
                  <a:solidFill>
                    <a:srgbClr val="FF00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常见蕨类植物</a:t>
            </a:r>
          </a:p>
        </p:txBody>
      </p:sp>
      <p:pic>
        <p:nvPicPr>
          <p:cNvPr id="129032" name="图片 12903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1773238"/>
            <a:ext cx="2881313" cy="272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/>
      <p:bldP spid="129029" grpId="0"/>
      <p:bldP spid="1290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/>
          <p:nvPr/>
        </p:nvSpPr>
        <p:spPr>
          <a:xfrm>
            <a:off x="1189038" y="838200"/>
            <a:ext cx="6945312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010" name="图片 130049" descr="图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5500" y="574675"/>
            <a:ext cx="7705725" cy="529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图片 131073" descr="20100407131302-13839964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1141413"/>
            <a:ext cx="8356600" cy="51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矩形 131074"/>
          <p:cNvSpPr>
            <a:spLocks noChangeArrowheads="1" noChangeShapeType="1" noTextEdit="1"/>
          </p:cNvSpPr>
          <p:nvPr/>
        </p:nvSpPr>
        <p:spPr bwMode="auto">
          <a:xfrm>
            <a:off x="2771775" y="431800"/>
            <a:ext cx="360045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宋体"/>
                <a:ea typeface="宋体"/>
              </a:rPr>
              <a:t>世界之最</a:t>
            </a:r>
            <a:r>
              <a:rPr lang="en-US" altLang="zh-CN" sz="3600" b="1" kern="1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宋体"/>
                <a:ea typeface="宋体"/>
              </a:rPr>
              <a:t>----</a:t>
            </a:r>
            <a:r>
              <a:rPr lang="zh-CN" altLang="en-US" sz="3600" b="1" kern="1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宋体"/>
                <a:ea typeface="宋体"/>
              </a:rPr>
              <a:t>桫椤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横卷形 132098"/>
          <p:cNvSpPr/>
          <p:nvPr/>
        </p:nvSpPr>
        <p:spPr>
          <a:xfrm>
            <a:off x="395288" y="1052513"/>
            <a:ext cx="3168650" cy="863600"/>
          </a:xfrm>
          <a:prstGeom prst="horizontalScroll">
            <a:avLst>
              <a:gd name="adj" fmla="val 12500"/>
            </a:avLst>
          </a:prstGeom>
          <a:solidFill>
            <a:schemeClr val="accent6">
              <a:lumMod val="7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defRPr/>
            </a:pPr>
            <a:r>
              <a:rPr lang="zh-CN" altLang="en-US" sz="3600" b="1" dirty="0">
                <a:solidFill>
                  <a:srgbClr val="26E9F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蕨 类  植  物</a:t>
            </a:r>
          </a:p>
        </p:txBody>
      </p:sp>
      <p:sp>
        <p:nvSpPr>
          <p:cNvPr id="132100" name="文本框 132099"/>
          <p:cNvSpPr txBox="1">
            <a:spLocks noChangeArrowheads="1"/>
          </p:cNvSpPr>
          <p:nvPr/>
        </p:nvSpPr>
        <p:spPr bwMode="auto">
          <a:xfrm>
            <a:off x="609600" y="2286000"/>
            <a:ext cx="20574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生活环境：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结构特点：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繁殖方式：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代表植物：</a:t>
            </a:r>
          </a:p>
        </p:txBody>
      </p:sp>
      <p:sp>
        <p:nvSpPr>
          <p:cNvPr id="132101" name="文本框 132100"/>
          <p:cNvSpPr txBox="1">
            <a:spLocks noChangeArrowheads="1"/>
          </p:cNvSpPr>
          <p:nvPr/>
        </p:nvSpPr>
        <p:spPr bwMode="auto">
          <a:xfrm>
            <a:off x="3059113" y="2286000"/>
            <a:ext cx="47069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0000"/>
                </a:solidFill>
                <a:latin typeface="Tahoma" pitchFamily="34" charset="0"/>
              </a:rPr>
              <a:t>大多生活在阴湿的环境中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32102" name="文本框 132101"/>
          <p:cNvSpPr txBox="1">
            <a:spLocks noChangeArrowheads="1"/>
          </p:cNvSpPr>
          <p:nvPr/>
        </p:nvSpPr>
        <p:spPr bwMode="auto">
          <a:xfrm>
            <a:off x="2741613" y="2986088"/>
            <a:ext cx="63166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有</a:t>
            </a:r>
            <a:r>
              <a:rPr lang="zh-CN" altLang="en-US" sz="2800" b="1">
                <a:solidFill>
                  <a:srgbClr val="000000"/>
                </a:solidFill>
                <a:latin typeface="Tahoma" pitchFamily="34" charset="0"/>
              </a:rPr>
              <a:t>根、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茎、叶的分化，出现输导组织</a:t>
            </a:r>
          </a:p>
        </p:txBody>
      </p:sp>
      <p:sp>
        <p:nvSpPr>
          <p:cNvPr id="132103" name="文本框 132102"/>
          <p:cNvSpPr txBox="1">
            <a:spLocks noChangeArrowheads="1"/>
          </p:cNvSpPr>
          <p:nvPr/>
        </p:nvSpPr>
        <p:spPr bwMode="auto">
          <a:xfrm>
            <a:off x="3059113" y="3789363"/>
            <a:ext cx="23526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孢子繁殖</a:t>
            </a:r>
          </a:p>
        </p:txBody>
      </p:sp>
      <p:sp>
        <p:nvSpPr>
          <p:cNvPr id="132104" name="文本框 132103"/>
          <p:cNvSpPr txBox="1">
            <a:spLocks noChangeArrowheads="1"/>
          </p:cNvSpPr>
          <p:nvPr/>
        </p:nvSpPr>
        <p:spPr bwMode="auto">
          <a:xfrm>
            <a:off x="3059113" y="4603750"/>
            <a:ext cx="3362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铁线蕨、满江红等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/>
      <p:bldP spid="132101" grpId="0"/>
      <p:bldP spid="132102" grpId="0"/>
      <p:bldP spid="132103" grpId="0"/>
      <p:bldP spid="1321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34146" name="表格 134145"/>
          <p:cNvGraphicFramePr/>
          <p:nvPr/>
        </p:nvGraphicFramePr>
        <p:xfrm>
          <a:off x="300038" y="908050"/>
          <a:ext cx="8758237" cy="5184775"/>
        </p:xfrm>
        <a:graphic>
          <a:graphicData uri="http://schemas.openxmlformats.org/drawingml/2006/table">
            <a:tbl>
              <a:tblPr/>
              <a:tblGrid>
                <a:gridCol w="1062990"/>
                <a:gridCol w="1257935"/>
                <a:gridCol w="2478405"/>
                <a:gridCol w="1713865"/>
                <a:gridCol w="1122045"/>
                <a:gridCol w="1123950"/>
              </a:tblGrid>
              <a:tr h="99695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生活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环境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结构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特点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与人类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关系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常见植物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生殖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方式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2082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藻类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植物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fol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0332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fol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6367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4181" name="文本框 134180"/>
          <p:cNvSpPr txBox="1">
            <a:spLocks noChangeArrowheads="1"/>
          </p:cNvSpPr>
          <p:nvPr/>
        </p:nvSpPr>
        <p:spPr bwMode="auto">
          <a:xfrm>
            <a:off x="2743200" y="1984375"/>
            <a:ext cx="2286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大多为单细胞，均</a:t>
            </a:r>
            <a:r>
              <a:rPr lang="zh-CN" altLang="en-US" sz="2400" b="1">
                <a:solidFill>
                  <a:srgbClr val="FF3300"/>
                </a:solidFill>
              </a:rPr>
              <a:t>没有根、茎、叶</a:t>
            </a:r>
            <a:r>
              <a:rPr lang="zh-CN" altLang="en-US" sz="2400" b="1">
                <a:solidFill>
                  <a:srgbClr val="00B0F0"/>
                </a:solidFill>
              </a:rPr>
              <a:t>的分化</a:t>
            </a:r>
          </a:p>
        </p:txBody>
      </p:sp>
      <p:sp>
        <p:nvSpPr>
          <p:cNvPr id="134182" name="文本框 134181"/>
          <p:cNvSpPr txBox="1">
            <a:spLocks noChangeArrowheads="1"/>
          </p:cNvSpPr>
          <p:nvPr/>
        </p:nvSpPr>
        <p:spPr bwMode="auto">
          <a:xfrm>
            <a:off x="2514600" y="4724400"/>
            <a:ext cx="2819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有</a:t>
            </a:r>
            <a:r>
              <a:rPr lang="zh-CN" altLang="en-US" sz="2400" b="1">
                <a:solidFill>
                  <a:srgbClr val="FF3300"/>
                </a:solidFill>
              </a:rPr>
              <a:t>根茎叶</a:t>
            </a:r>
            <a:r>
              <a:rPr lang="zh-CN" altLang="en-US" sz="2400" b="1">
                <a:solidFill>
                  <a:srgbClr val="00B0F0"/>
                </a:solidFill>
              </a:rPr>
              <a:t>，有</a:t>
            </a:r>
            <a:r>
              <a:rPr lang="zh-CN" altLang="en-US" sz="2400" b="1">
                <a:solidFill>
                  <a:srgbClr val="FF3300"/>
                </a:solidFill>
              </a:rPr>
              <a:t>输导组织</a:t>
            </a:r>
            <a:r>
              <a:rPr lang="zh-CN" altLang="en-US" sz="2400" b="1">
                <a:solidFill>
                  <a:srgbClr val="00B0F0"/>
                </a:solidFill>
              </a:rPr>
              <a:t>，体形较大，适应陆地能力强</a:t>
            </a:r>
          </a:p>
        </p:txBody>
      </p:sp>
      <p:sp>
        <p:nvSpPr>
          <p:cNvPr id="134183" name="文本框 134182"/>
          <p:cNvSpPr txBox="1">
            <a:spLocks noChangeArrowheads="1"/>
          </p:cNvSpPr>
          <p:nvPr/>
        </p:nvSpPr>
        <p:spPr bwMode="auto">
          <a:xfrm>
            <a:off x="1331913" y="4941888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阴湿的陆地</a:t>
            </a:r>
          </a:p>
        </p:txBody>
      </p:sp>
      <p:sp>
        <p:nvSpPr>
          <p:cNvPr id="46120" name="矩形 134183"/>
          <p:cNvSpPr>
            <a:spLocks noChangeArrowheads="1"/>
          </p:cNvSpPr>
          <p:nvPr/>
        </p:nvSpPr>
        <p:spPr bwMode="auto">
          <a:xfrm>
            <a:off x="304800" y="3581400"/>
            <a:ext cx="10080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苔藓植物</a:t>
            </a:r>
          </a:p>
        </p:txBody>
      </p:sp>
      <p:sp>
        <p:nvSpPr>
          <p:cNvPr id="134185" name="文本框 134184"/>
          <p:cNvSpPr txBox="1">
            <a:spLocks noChangeArrowheads="1"/>
          </p:cNvSpPr>
          <p:nvPr/>
        </p:nvSpPr>
        <p:spPr bwMode="auto">
          <a:xfrm>
            <a:off x="1331913" y="23495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水中</a:t>
            </a:r>
          </a:p>
        </p:txBody>
      </p:sp>
      <p:sp>
        <p:nvSpPr>
          <p:cNvPr id="134186" name="文本框 134185"/>
          <p:cNvSpPr txBox="1">
            <a:spLocks noChangeArrowheads="1"/>
          </p:cNvSpPr>
          <p:nvPr/>
        </p:nvSpPr>
        <p:spPr bwMode="auto">
          <a:xfrm>
            <a:off x="5105400" y="2133600"/>
            <a:ext cx="1800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提供大气中</a:t>
            </a:r>
            <a:r>
              <a:rPr lang="en-US" altLang="zh-CN" sz="2400" b="1">
                <a:solidFill>
                  <a:srgbClr val="00B0F0"/>
                </a:solidFill>
              </a:rPr>
              <a:t>90</a:t>
            </a:r>
            <a:r>
              <a:rPr lang="zh-CN" altLang="en-US" sz="2400" b="1">
                <a:solidFill>
                  <a:srgbClr val="00B0F0"/>
                </a:solidFill>
              </a:rPr>
              <a:t>％的氧气</a:t>
            </a:r>
          </a:p>
        </p:txBody>
      </p:sp>
      <p:sp>
        <p:nvSpPr>
          <p:cNvPr id="134187" name="文本框 13418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105400" y="4805363"/>
            <a:ext cx="17192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煤炭的来源等</a:t>
            </a:r>
          </a:p>
        </p:txBody>
      </p:sp>
      <p:sp>
        <p:nvSpPr>
          <p:cNvPr id="46124" name="文本框 134187"/>
          <p:cNvSpPr txBox="1">
            <a:spLocks noChangeArrowheads="1"/>
          </p:cNvSpPr>
          <p:nvPr/>
        </p:nvSpPr>
        <p:spPr bwMode="auto">
          <a:xfrm>
            <a:off x="7935913" y="512445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3200" b="1">
              <a:solidFill>
                <a:schemeClr val="accent1"/>
              </a:solidFill>
            </a:endParaRPr>
          </a:p>
        </p:txBody>
      </p:sp>
      <p:sp>
        <p:nvSpPr>
          <p:cNvPr id="46125" name="文本框 134188"/>
          <p:cNvSpPr txBox="1">
            <a:spLocks noChangeArrowheads="1"/>
          </p:cNvSpPr>
          <p:nvPr/>
        </p:nvSpPr>
        <p:spPr bwMode="auto">
          <a:xfrm>
            <a:off x="228600" y="4953000"/>
            <a:ext cx="10795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蕨类植物</a:t>
            </a:r>
          </a:p>
        </p:txBody>
      </p:sp>
      <p:sp>
        <p:nvSpPr>
          <p:cNvPr id="134190" name="文本框 134189"/>
          <p:cNvSpPr txBox="1">
            <a:spLocks noChangeArrowheads="1"/>
          </p:cNvSpPr>
          <p:nvPr/>
        </p:nvSpPr>
        <p:spPr bwMode="auto">
          <a:xfrm>
            <a:off x="1331913" y="3644900"/>
            <a:ext cx="12652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2400" b="1">
                <a:solidFill>
                  <a:srgbClr val="00B0F0"/>
                </a:solidFill>
              </a:rPr>
              <a:t>阴湿的陆地</a:t>
            </a:r>
          </a:p>
        </p:txBody>
      </p:sp>
      <p:sp>
        <p:nvSpPr>
          <p:cNvPr id="134191" name="文本框 134190"/>
          <p:cNvSpPr txBox="1">
            <a:spLocks noChangeArrowheads="1"/>
          </p:cNvSpPr>
          <p:nvPr/>
        </p:nvSpPr>
        <p:spPr bwMode="auto">
          <a:xfrm>
            <a:off x="2590800" y="3581400"/>
            <a:ext cx="2438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2400" b="1">
                <a:solidFill>
                  <a:srgbClr val="00B0F0"/>
                </a:solidFill>
              </a:rPr>
              <a:t>有</a:t>
            </a:r>
            <a:r>
              <a:rPr lang="zh-CN" altLang="en-US" sz="2400" b="1">
                <a:solidFill>
                  <a:srgbClr val="FF3300"/>
                </a:solidFill>
              </a:rPr>
              <a:t>茎 叶</a:t>
            </a:r>
            <a:r>
              <a:rPr lang="zh-CN" altLang="en-US" sz="2400" b="1">
                <a:solidFill>
                  <a:srgbClr val="00B0F0"/>
                </a:solidFill>
              </a:rPr>
              <a:t>的分化，没有真正的根</a:t>
            </a:r>
          </a:p>
        </p:txBody>
      </p:sp>
      <p:sp>
        <p:nvSpPr>
          <p:cNvPr id="134192" name="文本框 134191"/>
          <p:cNvSpPr txBox="1">
            <a:spLocks noChangeArrowheads="1"/>
          </p:cNvSpPr>
          <p:nvPr/>
        </p:nvSpPr>
        <p:spPr bwMode="auto">
          <a:xfrm>
            <a:off x="5029200" y="3429000"/>
            <a:ext cx="1828800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2400" b="1">
                <a:solidFill>
                  <a:srgbClr val="00B0F0"/>
                </a:solidFill>
              </a:rPr>
              <a:t>检测二氧化硫的指示植物</a:t>
            </a:r>
          </a:p>
        </p:txBody>
      </p:sp>
      <p:sp>
        <p:nvSpPr>
          <p:cNvPr id="134193" name="文本框 134192"/>
          <p:cNvSpPr txBox="1">
            <a:spLocks noChangeArrowheads="1"/>
          </p:cNvSpPr>
          <p:nvPr/>
        </p:nvSpPr>
        <p:spPr bwMode="auto">
          <a:xfrm>
            <a:off x="8001000" y="2971800"/>
            <a:ext cx="1143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孢子生殖</a:t>
            </a:r>
          </a:p>
        </p:txBody>
      </p:sp>
      <p:sp>
        <p:nvSpPr>
          <p:cNvPr id="134194" name="文本框 134193"/>
          <p:cNvSpPr txBox="1">
            <a:spLocks noChangeArrowheads="1"/>
          </p:cNvSpPr>
          <p:nvPr/>
        </p:nvSpPr>
        <p:spPr bwMode="auto">
          <a:xfrm>
            <a:off x="6826250" y="1981200"/>
            <a:ext cx="1174750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endParaRPr lang="en-US" altLang="zh-CN" sz="2400" b="1"/>
          </a:p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石花菜</a:t>
            </a:r>
          </a:p>
        </p:txBody>
      </p:sp>
      <p:sp>
        <p:nvSpPr>
          <p:cNvPr id="134195" name="文本框 134194"/>
          <p:cNvSpPr txBox="1">
            <a:spLocks noChangeArrowheads="1"/>
          </p:cNvSpPr>
          <p:nvPr/>
        </p:nvSpPr>
        <p:spPr bwMode="auto">
          <a:xfrm>
            <a:off x="6824663" y="3724275"/>
            <a:ext cx="1195387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地钱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134196" name="文本框 134195"/>
          <p:cNvSpPr txBox="1">
            <a:spLocks noChangeArrowheads="1"/>
          </p:cNvSpPr>
          <p:nvPr/>
        </p:nvSpPr>
        <p:spPr bwMode="auto">
          <a:xfrm>
            <a:off x="6824663" y="4648200"/>
            <a:ext cx="1252537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桫椤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卷柏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满江红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4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4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4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4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4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4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4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4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4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4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34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81" grpId="0"/>
      <p:bldP spid="134182" grpId="0"/>
      <p:bldP spid="134183" grpId="0"/>
      <p:bldP spid="134186" grpId="0"/>
      <p:bldP spid="134187" grpId="0"/>
      <p:bldP spid="134190" grpId="0"/>
      <p:bldP spid="134191" grpId="0"/>
      <p:bldP spid="134192" grpId="0"/>
      <p:bldP spid="134193" grpId="0"/>
      <p:bldP spid="134194" grpId="0"/>
      <p:bldP spid="134195" grpId="0"/>
      <p:bldP spid="13419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135169"/>
          <p:cNvSpPr txBox="1">
            <a:spLocks noChangeArrowheads="1"/>
          </p:cNvSpPr>
          <p:nvPr/>
        </p:nvSpPr>
        <p:spPr bwMode="auto">
          <a:xfrm>
            <a:off x="682625" y="1955800"/>
            <a:ext cx="7937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marL="469900" indent="-4699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4000" b="1">
                <a:solidFill>
                  <a:srgbClr val="000099"/>
                </a:solidFill>
                <a:latin typeface="Verdana" pitchFamily="34" charset="0"/>
              </a:rPr>
              <a:t>孢子植物</a:t>
            </a:r>
          </a:p>
        </p:txBody>
      </p:sp>
      <p:sp>
        <p:nvSpPr>
          <p:cNvPr id="47106" name="左大括号 135170"/>
          <p:cNvSpPr>
            <a:spLocks/>
          </p:cNvSpPr>
          <p:nvPr/>
        </p:nvSpPr>
        <p:spPr bwMode="auto">
          <a:xfrm>
            <a:off x="1476375" y="1055688"/>
            <a:ext cx="576263" cy="3960812"/>
          </a:xfrm>
          <a:prstGeom prst="leftBrace">
            <a:avLst>
              <a:gd name="adj1" fmla="val 57277"/>
              <a:gd name="adj2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72" name="文本框 135171"/>
          <p:cNvSpPr txBox="1">
            <a:spLocks noChangeArrowheads="1"/>
          </p:cNvSpPr>
          <p:nvPr/>
        </p:nvSpPr>
        <p:spPr bwMode="auto">
          <a:xfrm>
            <a:off x="2197100" y="1200150"/>
            <a:ext cx="1871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69900" indent="-4699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99"/>
                </a:solidFill>
                <a:latin typeface="Verdana" pitchFamily="34" charset="0"/>
              </a:rPr>
              <a:t>藻类植物</a:t>
            </a:r>
          </a:p>
        </p:txBody>
      </p:sp>
      <p:sp>
        <p:nvSpPr>
          <p:cNvPr id="135173" name="文本框 135172"/>
          <p:cNvSpPr txBox="1">
            <a:spLocks noChangeArrowheads="1"/>
          </p:cNvSpPr>
          <p:nvPr/>
        </p:nvSpPr>
        <p:spPr bwMode="auto">
          <a:xfrm>
            <a:off x="2197100" y="2784475"/>
            <a:ext cx="2087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69900" indent="-4699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99"/>
                </a:solidFill>
                <a:latin typeface="Verdana" pitchFamily="34" charset="0"/>
              </a:rPr>
              <a:t>苔藓植物</a:t>
            </a:r>
          </a:p>
        </p:txBody>
      </p:sp>
      <p:sp>
        <p:nvSpPr>
          <p:cNvPr id="135174" name="文本框 135173"/>
          <p:cNvSpPr txBox="1">
            <a:spLocks noChangeArrowheads="1"/>
          </p:cNvSpPr>
          <p:nvPr/>
        </p:nvSpPr>
        <p:spPr bwMode="auto">
          <a:xfrm>
            <a:off x="2197100" y="4295775"/>
            <a:ext cx="2016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69900" indent="-4699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99"/>
                </a:solidFill>
                <a:latin typeface="Verdana" pitchFamily="34" charset="0"/>
              </a:rPr>
              <a:t>蕨类植物</a:t>
            </a:r>
          </a:p>
        </p:txBody>
      </p:sp>
      <p:sp>
        <p:nvSpPr>
          <p:cNvPr id="135175" name="文本框 135174"/>
          <p:cNvSpPr txBox="1">
            <a:spLocks noChangeArrowheads="1"/>
          </p:cNvSpPr>
          <p:nvPr/>
        </p:nvSpPr>
        <p:spPr bwMode="auto">
          <a:xfrm>
            <a:off x="4500563" y="1200150"/>
            <a:ext cx="4032250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69900" indent="-4699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2600" b="1">
                <a:solidFill>
                  <a:srgbClr val="000000"/>
                </a:solidFill>
                <a:latin typeface="Verdana" pitchFamily="34" charset="0"/>
              </a:rPr>
              <a:t>多数水中，多为单细胞，</a:t>
            </a:r>
          </a:p>
          <a:p>
            <a:pPr marL="469900" indent="-4699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2600" b="1">
                <a:solidFill>
                  <a:srgbClr val="000000"/>
                </a:solidFill>
                <a:latin typeface="Verdana" pitchFamily="34" charset="0"/>
              </a:rPr>
              <a:t>无根、茎、叶分化，供氧</a:t>
            </a:r>
          </a:p>
        </p:txBody>
      </p:sp>
      <p:sp>
        <p:nvSpPr>
          <p:cNvPr id="135176" name="文本框 135175"/>
          <p:cNvSpPr txBox="1">
            <a:spLocks noChangeArrowheads="1"/>
          </p:cNvSpPr>
          <p:nvPr/>
        </p:nvSpPr>
        <p:spPr bwMode="auto">
          <a:xfrm>
            <a:off x="4500563" y="2711450"/>
            <a:ext cx="3889375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69900" indent="-4699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2600" b="1">
                <a:solidFill>
                  <a:srgbClr val="000000"/>
                </a:solidFill>
                <a:latin typeface="Verdana" pitchFamily="34" charset="0"/>
              </a:rPr>
              <a:t>阴湿陆地，有茎、叶分</a:t>
            </a:r>
          </a:p>
          <a:p>
            <a:pPr marL="469900" indent="-4699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2600" b="1">
                <a:solidFill>
                  <a:srgbClr val="000000"/>
                </a:solidFill>
                <a:latin typeface="Verdana" pitchFamily="34" charset="0"/>
              </a:rPr>
              <a:t>化，空气污染指示植物</a:t>
            </a:r>
          </a:p>
        </p:txBody>
      </p:sp>
      <p:sp>
        <p:nvSpPr>
          <p:cNvPr id="135177" name="文本框 135176"/>
          <p:cNvSpPr txBox="1">
            <a:spLocks noChangeArrowheads="1"/>
          </p:cNvSpPr>
          <p:nvPr/>
        </p:nvSpPr>
        <p:spPr bwMode="auto">
          <a:xfrm>
            <a:off x="4573588" y="4152900"/>
            <a:ext cx="3959225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69900" indent="-4699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2600" b="1">
                <a:solidFill>
                  <a:srgbClr val="000000"/>
                </a:solidFill>
                <a:latin typeface="Verdana" pitchFamily="34" charset="0"/>
              </a:rPr>
              <a:t>阴湿陆地，有根、茎、叶</a:t>
            </a:r>
          </a:p>
          <a:p>
            <a:pPr marL="469900" indent="-4699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2600" b="1">
                <a:solidFill>
                  <a:srgbClr val="000000"/>
                </a:solidFill>
                <a:latin typeface="Verdana" pitchFamily="34" charset="0"/>
              </a:rPr>
              <a:t>的分化，古代成煤植物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351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351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351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351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351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351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/>
      <p:bldP spid="135173" grpId="0"/>
      <p:bldP spid="135174" grpId="0"/>
      <p:bldP spid="135175" grpId="0"/>
      <p:bldP spid="135176" grpId="0"/>
      <p:bldP spid="1351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5"/>
          <p:cNvSpPr>
            <a:spLocks noChangeArrowheads="1"/>
          </p:cNvSpPr>
          <p:nvPr/>
        </p:nvSpPr>
        <p:spPr bwMode="auto">
          <a:xfrm>
            <a:off x="558800" y="3235325"/>
            <a:ext cx="7672388" cy="487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　</a:t>
            </a:r>
          </a:p>
        </p:txBody>
      </p:sp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2182813" y="877888"/>
            <a:ext cx="4778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</a:pPr>
            <a:r>
              <a:rPr lang="zh-CN" altLang="en-US" sz="4000" b="1">
                <a:solidFill>
                  <a:srgbClr val="FF0000"/>
                </a:solidFill>
                <a:sym typeface="+mn-ea"/>
              </a:rPr>
              <a:t>这是动物还是植物？</a:t>
            </a:r>
            <a:endParaRPr lang="zh-CN" altLang="en-US" sz="4000"/>
          </a:p>
        </p:txBody>
      </p:sp>
      <p:pic>
        <p:nvPicPr>
          <p:cNvPr id="29699" name="Picture 3" descr="hlb2020101b_pic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1713" y="2236788"/>
            <a:ext cx="4600575" cy="372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850" y="1063625"/>
            <a:ext cx="8242300" cy="500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247900" y="261938"/>
            <a:ext cx="4830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你知道图中的松树会开花吗？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395288" y="5310188"/>
            <a:ext cx="3568700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种子</a:t>
            </a:r>
            <a:r>
              <a:rPr lang="zh-CN" altLang="en-US" sz="2800">
                <a:solidFill>
                  <a:srgbClr val="339966"/>
                </a:solidFill>
              </a:rPr>
              <a:t>无果皮</a:t>
            </a:r>
            <a:r>
              <a:rPr lang="zh-CN" altLang="en-US" sz="2800"/>
              <a:t>包被的</a:t>
            </a:r>
          </a:p>
          <a:p>
            <a:r>
              <a:rPr lang="zh-CN" altLang="en-US" sz="2800"/>
              <a:t>植物称为</a:t>
            </a:r>
            <a:r>
              <a:rPr lang="zh-CN" altLang="en-US" sz="2800">
                <a:solidFill>
                  <a:srgbClr val="339966"/>
                </a:solidFill>
              </a:rPr>
              <a:t>裸子植物</a:t>
            </a:r>
          </a:p>
        </p:txBody>
      </p:sp>
      <p:pic>
        <p:nvPicPr>
          <p:cNvPr id="49154" name="Picture 5" descr="tao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460500"/>
            <a:ext cx="4248150" cy="364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4297363" y="2635250"/>
            <a:ext cx="1439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果皮</a:t>
            </a: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4833938" y="3848100"/>
            <a:ext cx="1366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种子</a:t>
            </a:r>
          </a:p>
        </p:txBody>
      </p:sp>
      <p:sp>
        <p:nvSpPr>
          <p:cNvPr id="49157" name="Line 8"/>
          <p:cNvSpPr>
            <a:spLocks noChangeShapeType="1"/>
          </p:cNvSpPr>
          <p:nvPr/>
        </p:nvSpPr>
        <p:spPr bwMode="auto">
          <a:xfrm flipV="1">
            <a:off x="1609725" y="2563813"/>
            <a:ext cx="2271713" cy="650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3679825" y="2176463"/>
            <a:ext cx="1081088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种子</a:t>
            </a:r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5262563" y="5311775"/>
            <a:ext cx="3316287" cy="952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种子</a:t>
            </a:r>
            <a:r>
              <a:rPr lang="zh-CN" altLang="en-US" sz="2800">
                <a:solidFill>
                  <a:srgbClr val="339966"/>
                </a:solidFill>
              </a:rPr>
              <a:t>有果皮</a:t>
            </a:r>
            <a:r>
              <a:rPr lang="zh-CN" altLang="en-US" sz="2800"/>
              <a:t>包被的</a:t>
            </a:r>
          </a:p>
          <a:p>
            <a:r>
              <a:rPr lang="zh-CN" altLang="en-US" sz="2800"/>
              <a:t>植物称为</a:t>
            </a:r>
            <a:r>
              <a:rPr lang="zh-CN" altLang="en-US" sz="2800">
                <a:solidFill>
                  <a:srgbClr val="339966"/>
                </a:solidFill>
              </a:rPr>
              <a:t>被子植物</a:t>
            </a:r>
          </a:p>
        </p:txBody>
      </p:sp>
      <p:pic>
        <p:nvPicPr>
          <p:cNvPr id="49160" name="Picture 6" descr="rbfs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1608138"/>
            <a:ext cx="2484437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2" name="AutoShape 6"/>
          <p:cNvSpPr/>
          <p:nvPr/>
        </p:nvSpPr>
        <p:spPr>
          <a:xfrm>
            <a:off x="413068" y="314643"/>
            <a:ext cx="3267075" cy="914400"/>
          </a:xfrm>
          <a:prstGeom prst="horizontalScroll">
            <a:avLst>
              <a:gd name="adj" fmla="val 12500"/>
            </a:avLst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defRPr/>
            </a:pP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14CD68">
                        <a:lumMod val="0"/>
                        <a:lumOff val="100000"/>
                      </a:srgbClr>
                    </a:gs>
                    <a:gs pos="100000">
                      <a:srgbClr val="035C7D"/>
                    </a:gs>
                  </a:gsLst>
                  <a:lin ang="5400000"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种子植物分类</a:t>
            </a:r>
            <a:endParaRPr lang="zh-CN" altLang="en-US" sz="4000" b="1" dirty="0">
              <a:ln w="22225">
                <a:solidFill>
                  <a:schemeClr val="accent2"/>
                </a:solidFill>
                <a:prstDash val="solid"/>
              </a:ln>
              <a:gradFill>
                <a:gsLst>
                  <a:gs pos="0">
                    <a:srgbClr val="14CD68">
                      <a:lumMod val="0"/>
                      <a:lumOff val="100000"/>
                    </a:srgbClr>
                  </a:gs>
                  <a:gs pos="100000">
                    <a:srgbClr val="035C7D"/>
                  </a:gs>
                </a:gsLst>
                <a:lin ang="5400000" scaled="0"/>
              </a:gra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bldLvl="0" animBg="1"/>
      <p:bldP spid="102406" grpId="0"/>
      <p:bldP spid="102407" grpId="0"/>
      <p:bldP spid="102409" grpId="0" bldLvl="0" animBg="1"/>
      <p:bldP spid="10240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6" name="AutoShape 8"/>
          <p:cNvSpPr/>
          <p:nvPr/>
        </p:nvSpPr>
        <p:spPr>
          <a:xfrm>
            <a:off x="304800" y="500063"/>
            <a:ext cx="3886200" cy="1066800"/>
          </a:xfrm>
          <a:prstGeom prst="horizontalScroll">
            <a:avLst>
              <a:gd name="adj" fmla="val 12500"/>
            </a:avLst>
          </a:prstGeom>
          <a:solidFill>
            <a:schemeClr val="accent6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裸 子  植  物</a:t>
            </a:r>
          </a:p>
        </p:txBody>
      </p:sp>
      <p:pic>
        <p:nvPicPr>
          <p:cNvPr id="1741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425" y="1719263"/>
            <a:ext cx="8489950" cy="465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4" descr="pic_44792"/>
          <p:cNvPicPr>
            <a:picLocks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20688" y="1319213"/>
            <a:ext cx="8312150" cy="4965700"/>
          </a:xfrm>
        </p:spPr>
      </p:pic>
      <p:sp>
        <p:nvSpPr>
          <p:cNvPr id="20485" name="WordArt 5"/>
          <p:cNvSpPr>
            <a:spLocks noChangeArrowheads="1" noChangeShapeType="1" noTextEdit="1"/>
          </p:cNvSpPr>
          <p:nvPr/>
        </p:nvSpPr>
        <p:spPr bwMode="auto">
          <a:xfrm>
            <a:off x="2447925" y="255905"/>
            <a:ext cx="4248150" cy="97917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>
              <a:defRPr/>
            </a:pPr>
            <a:r>
              <a:rPr lang="zh-CN" altLang="en-US" b="1" kern="10" dirty="0">
                <a:ln w="25400">
                  <a:solidFill>
                    <a:srgbClr val="FF6600"/>
                  </a:solidFill>
                  <a:rou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银杉</a:t>
            </a:r>
            <a:r>
              <a:rPr lang="en-US" altLang="zh-CN" b="1" kern="10" dirty="0">
                <a:ln w="25400">
                  <a:solidFill>
                    <a:srgbClr val="FF6600"/>
                  </a:solidFill>
                  <a:rou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b="1" kern="10" dirty="0">
                <a:ln w="25400">
                  <a:solidFill>
                    <a:srgbClr val="FF6600"/>
                  </a:solidFill>
                  <a:rou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裸子植物</a:t>
            </a:r>
            <a:r>
              <a:rPr lang="en-US" altLang="zh-CN" kern="10" dirty="0">
                <a:ln w="25400">
                  <a:solidFill>
                    <a:srgbClr val="FF6600"/>
                  </a:solidFill>
                  <a:round/>
                </a:ln>
                <a:solidFill>
                  <a:srgbClr val="0099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kern="10" dirty="0">
              <a:ln w="25400">
                <a:solidFill>
                  <a:srgbClr val="FF6600"/>
                </a:solidFill>
                <a:round/>
              </a:ln>
              <a:solidFill>
                <a:srgbClr val="00990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5"/>
          <p:cNvSpPr>
            <a:spLocks noChangeArrowheads="1"/>
          </p:cNvSpPr>
          <p:nvPr/>
        </p:nvSpPr>
        <p:spPr bwMode="auto">
          <a:xfrm>
            <a:off x="558800" y="3235325"/>
            <a:ext cx="7672388" cy="487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　</a:t>
            </a:r>
          </a:p>
        </p:txBody>
      </p:sp>
      <p:sp>
        <p:nvSpPr>
          <p:cNvPr id="52226" name="文本框 3"/>
          <p:cNvSpPr txBox="1">
            <a:spLocks noChangeArrowheads="1"/>
          </p:cNvSpPr>
          <p:nvPr/>
        </p:nvSpPr>
        <p:spPr bwMode="auto">
          <a:xfrm>
            <a:off x="558800" y="2181225"/>
            <a:ext cx="756443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ym typeface="+mn-ea"/>
              </a:rPr>
              <a:t>   </a:t>
            </a:r>
            <a:r>
              <a:rPr lang="zh-CN" altLang="en-US" sz="2800" b="1">
                <a:sym typeface="+mn-ea"/>
              </a:rPr>
              <a:t>裸子植物个体比较大，有发达的＿＿＿＿＿，</a:t>
            </a:r>
            <a:endParaRPr lang="zh-CN" altLang="en-US" sz="2800" b="1"/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sym typeface="+mn-ea"/>
              </a:rPr>
              <a:t>有＿＿、＿＿、＿＿、＿＿ 四个器官，种子是＿＿＿的，生活在＿＿＿环境中。</a:t>
            </a:r>
            <a:endParaRPr lang="zh-CN" altLang="en-US" sz="2800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927100" y="2549525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根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5989638" y="2092325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ahoma" pitchFamily="34" charset="0"/>
              </a:rPr>
              <a:t>输导组织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111375" y="2546350"/>
            <a:ext cx="152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茎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3090863" y="2546350"/>
            <a:ext cx="152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叶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4103688" y="2543175"/>
            <a:ext cx="15240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种子 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758825" y="3011488"/>
            <a:ext cx="152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裸露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429000" y="3011488"/>
            <a:ext cx="152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干旱</a:t>
            </a:r>
          </a:p>
        </p:txBody>
      </p:sp>
      <p:sp>
        <p:nvSpPr>
          <p:cNvPr id="2" name="AutoShape 8"/>
          <p:cNvSpPr/>
          <p:nvPr/>
        </p:nvSpPr>
        <p:spPr>
          <a:xfrm>
            <a:off x="304800" y="500063"/>
            <a:ext cx="3886200" cy="1066800"/>
          </a:xfrm>
          <a:prstGeom prst="horizontalScroll">
            <a:avLst>
              <a:gd name="adj" fmla="val 12500"/>
            </a:avLst>
          </a:prstGeom>
          <a:solidFill>
            <a:schemeClr val="accent6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裸 子  植  物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57" grpId="0"/>
      <p:bldP spid="23559" grpId="0"/>
      <p:bldP spid="23560" grpId="0"/>
      <p:bldP spid="23561" grpId="0"/>
      <p:bldP spid="23562" grpId="0"/>
      <p:bldP spid="235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5"/>
          <p:cNvSpPr>
            <a:spLocks noChangeArrowheads="1"/>
          </p:cNvSpPr>
          <p:nvPr/>
        </p:nvSpPr>
        <p:spPr bwMode="auto">
          <a:xfrm>
            <a:off x="558800" y="3235325"/>
            <a:ext cx="7672388" cy="487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　</a:t>
            </a:r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558800" y="211138"/>
            <a:ext cx="3886200" cy="1066800"/>
          </a:xfrm>
          <a:prstGeom prst="horizontalScroll">
            <a:avLst>
              <a:gd name="adj" fmla="val 12500"/>
            </a:avLst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Tahoma" pitchFamily="34" charset="0"/>
              </a:rPr>
              <a:t>被  子  植   物</a:t>
            </a:r>
          </a:p>
        </p:txBody>
      </p:sp>
      <p:pic>
        <p:nvPicPr>
          <p:cNvPr id="18441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800" y="1352550"/>
            <a:ext cx="848677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0" descr="pic_40867"/>
          <p:cNvPicPr>
            <a:picLocks noChangeAspect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3636963" y="4130675"/>
            <a:ext cx="1217612" cy="1322388"/>
          </a:xfr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4" descr="pic_44793"/>
          <p:cNvPicPr>
            <a:picLocks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74663" y="1119188"/>
            <a:ext cx="8194675" cy="5072062"/>
          </a:xfrm>
        </p:spPr>
      </p:pic>
      <p:sp>
        <p:nvSpPr>
          <p:cNvPr id="30725" name="WordArt 5"/>
          <p:cNvSpPr>
            <a:spLocks noChangeArrowheads="1" noChangeShapeType="1" noTextEdit="1"/>
          </p:cNvSpPr>
          <p:nvPr/>
        </p:nvSpPr>
        <p:spPr bwMode="auto">
          <a:xfrm>
            <a:off x="2488565" y="114300"/>
            <a:ext cx="4203065" cy="7531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珙桐</a:t>
            </a:r>
            <a:r>
              <a:rPr lang="en-US" altLang="zh-CN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被子植物</a:t>
            </a:r>
            <a:r>
              <a:rPr lang="en-US" altLang="zh-CN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5"/>
          <p:cNvSpPr>
            <a:spLocks noChangeArrowheads="1"/>
          </p:cNvSpPr>
          <p:nvPr/>
        </p:nvSpPr>
        <p:spPr bwMode="auto">
          <a:xfrm>
            <a:off x="558800" y="3235325"/>
            <a:ext cx="7672388" cy="487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　</a:t>
            </a:r>
          </a:p>
        </p:txBody>
      </p:sp>
      <p:sp>
        <p:nvSpPr>
          <p:cNvPr id="31749" name="矩形 211971"/>
          <p:cNvSpPr>
            <a:spLocks noChangeArrowheads="1" noChangeShapeType="1" noTextEdit="1"/>
          </p:cNvSpPr>
          <p:nvPr/>
        </p:nvSpPr>
        <p:spPr bwMode="auto">
          <a:xfrm>
            <a:off x="611188" y="1339850"/>
            <a:ext cx="1600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55299" name="文本框 2"/>
          <p:cNvSpPr txBox="1">
            <a:spLocks noChangeArrowheads="1"/>
          </p:cNvSpPr>
          <p:nvPr/>
        </p:nvSpPr>
        <p:spPr bwMode="auto">
          <a:xfrm>
            <a:off x="1112838" y="2025650"/>
            <a:ext cx="7332662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ym typeface="+mn-ea"/>
              </a:rPr>
              <a:t>被子植物有＿＿、＿＿、＿＿、＿＿、</a:t>
            </a:r>
          </a:p>
          <a:p>
            <a:r>
              <a:rPr lang="zh-CN" altLang="en-US" sz="2800" b="1">
                <a:sym typeface="+mn-ea"/>
              </a:rPr>
              <a:t>＿＿、＿＿六个器官，种子外面有＿＿包被，</a:t>
            </a:r>
          </a:p>
          <a:p>
            <a:r>
              <a:rPr lang="zh-CN" altLang="en-US" sz="2800" b="1">
                <a:sym typeface="+mn-ea"/>
              </a:rPr>
              <a:t>又叫做＿＿＿＿＿＿＿，是生物圈中最高</a:t>
            </a:r>
          </a:p>
          <a:p>
            <a:r>
              <a:rPr lang="zh-CN" altLang="en-US" sz="2800" b="1">
                <a:sym typeface="+mn-ea"/>
              </a:rPr>
              <a:t>等的类群，适应性最强，种类最多，分布极为</a:t>
            </a:r>
          </a:p>
          <a:p>
            <a:r>
              <a:rPr lang="zh-CN" altLang="en-US" sz="2800" b="1">
                <a:sym typeface="+mn-ea"/>
              </a:rPr>
              <a:t>广泛。</a:t>
            </a:r>
            <a:endParaRPr lang="zh-CN" altLang="en-US" sz="2800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954338" y="1976438"/>
            <a:ext cx="152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根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102100" y="1976438"/>
            <a:ext cx="152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茎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5191125" y="1976438"/>
            <a:ext cx="152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叶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6248400" y="1971675"/>
            <a:ext cx="1209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花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120775" y="2433638"/>
            <a:ext cx="1219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果实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211388" y="2433638"/>
            <a:ext cx="1219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种子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6418263" y="2438400"/>
            <a:ext cx="121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果皮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2559050" y="2828925"/>
            <a:ext cx="3200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ahoma" pitchFamily="34" charset="0"/>
              </a:rPr>
              <a:t>绿色开花植物</a:t>
            </a:r>
          </a:p>
        </p:txBody>
      </p:sp>
      <p:sp>
        <p:nvSpPr>
          <p:cNvPr id="55308" name="AutoShape 8"/>
          <p:cNvSpPr>
            <a:spLocks noChangeArrowheads="1"/>
          </p:cNvSpPr>
          <p:nvPr/>
        </p:nvSpPr>
        <p:spPr bwMode="auto">
          <a:xfrm>
            <a:off x="877888" y="374650"/>
            <a:ext cx="3886200" cy="1066800"/>
          </a:xfrm>
          <a:prstGeom prst="horizontalScroll">
            <a:avLst>
              <a:gd name="adj" fmla="val 12500"/>
            </a:avLst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Tahoma" pitchFamily="34" charset="0"/>
              </a:rPr>
              <a:t>被  子  植   物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nimBg="1"/>
      <p:bldP spid="23558" grpId="0"/>
      <p:bldP spid="23559" grpId="0"/>
      <p:bldP spid="23560" grpId="0"/>
      <p:bldP spid="25606" grpId="0"/>
      <p:bldP spid="25607" grpId="0"/>
      <p:bldP spid="25608" grpId="0"/>
      <p:bldP spid="25609" grpId="0"/>
      <p:bldP spid="256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AutoShape 8"/>
          <p:cNvSpPr/>
          <p:nvPr/>
        </p:nvSpPr>
        <p:spPr>
          <a:xfrm>
            <a:off x="314325" y="331788"/>
            <a:ext cx="3886200" cy="1066800"/>
          </a:xfrm>
          <a:prstGeom prst="horizontalScroll">
            <a:avLst>
              <a:gd name="adj" fmla="val 12500"/>
            </a:avLst>
          </a:prstGeom>
          <a:solidFill>
            <a:schemeClr val="accent6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种  子  植   物</a:t>
            </a:r>
          </a:p>
        </p:txBody>
      </p:sp>
      <p:sp>
        <p:nvSpPr>
          <p:cNvPr id="26626" name="AutoShape 2"/>
          <p:cNvSpPr>
            <a:spLocks/>
          </p:cNvSpPr>
          <p:nvPr/>
        </p:nvSpPr>
        <p:spPr bwMode="auto">
          <a:xfrm>
            <a:off x="1698625" y="4038600"/>
            <a:ext cx="76200" cy="1949450"/>
          </a:xfrm>
          <a:prstGeom prst="leftBrace">
            <a:avLst>
              <a:gd name="adj1" fmla="val 21319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352800" y="4038600"/>
            <a:ext cx="5486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只有种子没有果实，即种子裸露，无果皮包被（杉、松、柏、银杏等）。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314325" y="1425575"/>
            <a:ext cx="21336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  <a:latin typeface="Tahoma" pitchFamily="34" charset="0"/>
              </a:rPr>
              <a:t>生活环境</a:t>
            </a:r>
            <a:r>
              <a:rPr lang="zh-CN" altLang="zh-CN" sz="2400" b="1">
                <a:solidFill>
                  <a:srgbClr val="FF3300"/>
                </a:solidFill>
                <a:latin typeface="Tahoma" pitchFamily="34" charset="0"/>
              </a:rPr>
              <a:t>:</a:t>
            </a:r>
          </a:p>
          <a:p>
            <a:endParaRPr lang="zh-CN" altLang="zh-CN" sz="2400" b="1">
              <a:solidFill>
                <a:srgbClr val="FF3300"/>
              </a:solidFill>
              <a:latin typeface="Tahoma" pitchFamily="34" charset="0"/>
            </a:endParaRPr>
          </a:p>
          <a:p>
            <a:r>
              <a:rPr lang="zh-CN" altLang="en-US" sz="2400" b="1">
                <a:solidFill>
                  <a:srgbClr val="FF3300"/>
                </a:solidFill>
                <a:latin typeface="Tahoma" pitchFamily="34" charset="0"/>
              </a:rPr>
              <a:t>结构特点：</a:t>
            </a:r>
          </a:p>
          <a:p>
            <a:endParaRPr lang="zh-CN" altLang="en-US" sz="2400" b="1">
              <a:solidFill>
                <a:srgbClr val="FF3300"/>
              </a:solidFill>
              <a:latin typeface="Tahoma" pitchFamily="34" charset="0"/>
            </a:endParaRPr>
          </a:p>
          <a:p>
            <a:endParaRPr lang="zh-CN" altLang="en-US" sz="2400" b="1">
              <a:solidFill>
                <a:srgbClr val="FF3300"/>
              </a:solidFill>
              <a:latin typeface="Tahoma" pitchFamily="34" charset="0"/>
            </a:endParaRPr>
          </a:p>
          <a:p>
            <a:r>
              <a:rPr lang="zh-CN" altLang="en-US" sz="2400" b="1">
                <a:solidFill>
                  <a:srgbClr val="FF3300"/>
                </a:solidFill>
                <a:latin typeface="Tahoma" pitchFamily="34" charset="0"/>
              </a:rPr>
              <a:t>繁殖方式</a:t>
            </a:r>
            <a:r>
              <a:rPr lang="zh-CN" altLang="zh-CN" sz="2400" b="1">
                <a:solidFill>
                  <a:srgbClr val="FF3300"/>
                </a:solidFill>
                <a:latin typeface="Tahoma" pitchFamily="34" charset="0"/>
              </a:rPr>
              <a:t>:</a:t>
            </a:r>
          </a:p>
          <a:p>
            <a:endParaRPr lang="zh-CN" altLang="zh-CN" sz="2400" b="1">
              <a:solidFill>
                <a:srgbClr val="FF3300"/>
              </a:solidFill>
              <a:latin typeface="Tahoma" pitchFamily="34" charset="0"/>
            </a:endParaRPr>
          </a:p>
          <a:p>
            <a:endParaRPr lang="zh-CN" altLang="zh-CN" sz="2400" b="1">
              <a:solidFill>
                <a:srgbClr val="FF3300"/>
              </a:solidFill>
              <a:latin typeface="Tahoma" pitchFamily="34" charset="0"/>
            </a:endParaRPr>
          </a:p>
          <a:p>
            <a:endParaRPr lang="zh-CN" altLang="zh-CN" sz="2400" b="1">
              <a:solidFill>
                <a:srgbClr val="FF3300"/>
              </a:solidFill>
              <a:latin typeface="Tahoma" pitchFamily="34" charset="0"/>
            </a:endParaRPr>
          </a:p>
          <a:p>
            <a:r>
              <a:rPr lang="zh-CN" altLang="en-US" sz="2400" b="1">
                <a:solidFill>
                  <a:srgbClr val="FF3300"/>
                </a:solidFill>
                <a:latin typeface="Tahoma" pitchFamily="34" charset="0"/>
              </a:rPr>
              <a:t>分     类</a:t>
            </a:r>
            <a:r>
              <a:rPr lang="zh-CN" altLang="zh-CN" sz="2400" b="1">
                <a:solidFill>
                  <a:srgbClr val="FF3300"/>
                </a:solidFill>
                <a:latin typeface="Tahoma" pitchFamily="34" charset="0"/>
              </a:rPr>
              <a:t>: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905000" y="14255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ahoma" pitchFamily="34" charset="0"/>
              </a:rPr>
              <a:t>陆地上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1905000" y="2143125"/>
            <a:ext cx="70104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ahoma" pitchFamily="34" charset="0"/>
              </a:rPr>
              <a:t>有根、茎、叶的分化，且其内有非常发达的输导组       织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1905000" y="3276600"/>
            <a:ext cx="1406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ahoma" pitchFamily="34" charset="0"/>
              </a:rPr>
              <a:t>种子繁殖</a:t>
            </a: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1895475" y="4038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ahoma" pitchFamily="34" charset="0"/>
              </a:rPr>
              <a:t>裸子植物：</a:t>
            </a: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1895475" y="5421313"/>
            <a:ext cx="15208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ahoma" pitchFamily="34" charset="0"/>
              </a:rPr>
              <a:t>被子植物：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352800" y="5421313"/>
            <a:ext cx="51720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ahoma" pitchFamily="34" charset="0"/>
                <a:sym typeface="+mn-ea"/>
              </a:rPr>
              <a:t>具有真正的花和果实，种子外面有果皮包被（又叫绿色开花物）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3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bldLvl="0" animBg="1"/>
      <p:bldP spid="26626" grpId="0" bldLvl="0" animBg="1"/>
      <p:bldP spid="26627" grpId="0"/>
      <p:bldP spid="26629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idx="4294967295"/>
          </p:nvPr>
        </p:nvSpPr>
        <p:spPr>
          <a:xfrm>
            <a:off x="457200" y="774700"/>
            <a:ext cx="8229600" cy="53514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800" b="1">
                <a:solidFill>
                  <a:srgbClr val="FF33CC"/>
                </a:solidFill>
              </a:rPr>
              <a:t>　</a:t>
            </a:r>
            <a:r>
              <a:rPr lang="en-US" altLang="zh-CN" sz="2800" b="1">
                <a:solidFill>
                  <a:srgbClr val="FF33CC"/>
                </a:solidFill>
              </a:rPr>
              <a:t>       </a:t>
            </a:r>
            <a:r>
              <a:rPr lang="zh-CN" altLang="en-US" b="1"/>
              <a:t>种子植物比蕨类植物高等的表现 </a:t>
            </a:r>
            <a:r>
              <a:rPr lang="zh-CN" altLang="zh-CN" b="1"/>
              <a:t>:</a:t>
            </a:r>
          </a:p>
          <a:p>
            <a:pPr>
              <a:buFont typeface="Wingdings" pitchFamily="2" charset="2"/>
              <a:buNone/>
            </a:pPr>
            <a:endParaRPr lang="zh-CN" altLang="zh-CN" b="1">
              <a:solidFill>
                <a:srgbClr val="FF33CC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生活环境</a:t>
            </a:r>
            <a:r>
              <a:rPr lang="zh-CN" altLang="en-US" sz="2800"/>
              <a:t> </a:t>
            </a:r>
            <a:r>
              <a:rPr lang="zh-CN" altLang="zh-CN" sz="2800" b="1">
                <a:solidFill>
                  <a:srgbClr val="FF3300"/>
                </a:solidFill>
              </a:rPr>
              <a:t>:</a:t>
            </a:r>
            <a:endParaRPr lang="zh-CN" altLang="zh-CN" sz="2800"/>
          </a:p>
          <a:p>
            <a:pPr>
              <a:buFont typeface="Wingdings" pitchFamily="2" charset="2"/>
              <a:buNone/>
            </a:pPr>
            <a:endParaRPr lang="zh-CN" altLang="zh-CN" sz="2800" b="1">
              <a:solidFill>
                <a:srgbClr val="FF3300"/>
              </a:solidFill>
            </a:endParaRPr>
          </a:p>
          <a:p>
            <a:pPr>
              <a:buFont typeface="Wingdings" pitchFamily="2" charset="2"/>
              <a:buNone/>
            </a:pPr>
            <a:endParaRPr lang="zh-CN" altLang="zh-CN" sz="2800" b="1">
              <a:solidFill>
                <a:srgbClr val="FF33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结构方面</a:t>
            </a:r>
            <a:r>
              <a:rPr lang="zh-CN" altLang="en-US" sz="2800"/>
              <a:t> </a:t>
            </a:r>
            <a:r>
              <a:rPr lang="zh-CN" altLang="en-US" sz="2800" b="1">
                <a:solidFill>
                  <a:srgbClr val="FF3300"/>
                </a:solidFill>
              </a:rPr>
              <a:t> </a:t>
            </a:r>
            <a:r>
              <a:rPr lang="zh-CN" altLang="zh-CN" sz="2800" b="1">
                <a:solidFill>
                  <a:srgbClr val="FF3300"/>
                </a:solidFill>
              </a:rPr>
              <a:t>:</a:t>
            </a:r>
            <a:endParaRPr lang="zh-CN" altLang="zh-CN" sz="2800"/>
          </a:p>
          <a:p>
            <a:pPr>
              <a:buFont typeface="Wingdings" pitchFamily="2" charset="2"/>
              <a:buNone/>
            </a:pPr>
            <a:endParaRPr lang="zh-CN" altLang="zh-CN" sz="2800" b="1">
              <a:solidFill>
                <a:srgbClr val="FF3300"/>
              </a:solidFill>
            </a:endParaRPr>
          </a:p>
          <a:p>
            <a:pPr>
              <a:buFont typeface="Wingdings" pitchFamily="2" charset="2"/>
              <a:buNone/>
            </a:pPr>
            <a:endParaRPr lang="zh-CN" altLang="zh-CN" sz="2800" b="1">
              <a:solidFill>
                <a:srgbClr val="FF33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生殖和发育</a:t>
            </a:r>
            <a:r>
              <a:rPr lang="zh-CN" altLang="en-US" sz="2800"/>
              <a:t> </a:t>
            </a:r>
            <a:r>
              <a:rPr lang="zh-CN" altLang="zh-CN" sz="2800" b="1">
                <a:solidFill>
                  <a:srgbClr val="FF3300"/>
                </a:solidFill>
              </a:rPr>
              <a:t>:</a:t>
            </a:r>
            <a:endParaRPr lang="zh-CN" altLang="zh-CN" sz="2800"/>
          </a:p>
          <a:p>
            <a:endParaRPr lang="zh-CN" altLang="zh-CN" sz="2800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2574925" y="1943100"/>
            <a:ext cx="6111875" cy="107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lang="zh-CN" altLang="en-US" sz="3200">
                <a:latin typeface="Tahoma" pitchFamily="34" charset="0"/>
              </a:rPr>
              <a:t>种子植物生活在陆地，而蕨类植 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lang="zh-CN" altLang="en-US" sz="3200">
                <a:latin typeface="Tahoma" pitchFamily="34" charset="0"/>
              </a:rPr>
              <a:t>物生活在阴暗潮湿的地方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2574925" y="3411538"/>
            <a:ext cx="5872163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lang="zh-CN" altLang="en-US" sz="3200">
                <a:latin typeface="Tahoma" pitchFamily="34" charset="0"/>
              </a:rPr>
              <a:t>有种子，结构更复杂</a:t>
            </a:r>
            <a:r>
              <a:rPr lang="zh-CN" altLang="zh-CN" sz="3200">
                <a:latin typeface="Tahoma" pitchFamily="34" charset="0"/>
              </a:rPr>
              <a:t>，</a:t>
            </a:r>
            <a:r>
              <a:rPr lang="zh-CN" altLang="en-US" sz="3200">
                <a:latin typeface="Tahoma" pitchFamily="34" charset="0"/>
              </a:rPr>
              <a:t>根、茎、</a:t>
            </a:r>
            <a:endParaRPr lang="zh-CN" altLang="zh-CN" sz="3200">
              <a:latin typeface="Tahoma" pitchFamily="34" charset="0"/>
            </a:endParaRPr>
          </a:p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lang="zh-CN" altLang="en-US" sz="3200">
                <a:latin typeface="Tahoma" pitchFamily="34" charset="0"/>
              </a:rPr>
              <a:t>叶内有发达的输导组织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574925" y="4968875"/>
            <a:ext cx="5060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Tahoma" pitchFamily="34" charset="0"/>
              </a:rPr>
              <a:t>生殖和发育脱离了水的限制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圆角矩形 112641"/>
          <p:cNvSpPr>
            <a:spLocks noChangeArrowheads="1"/>
          </p:cNvSpPr>
          <p:nvPr/>
        </p:nvSpPr>
        <p:spPr bwMode="auto">
          <a:xfrm>
            <a:off x="5146675" y="3214688"/>
            <a:ext cx="1066800" cy="2786062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anchor="ctr">
            <a:flatTx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9900"/>
                </a:solidFill>
                <a:latin typeface="Times New Roman" pitchFamily="18" charset="0"/>
              </a:rPr>
              <a:t>蕨类植物</a:t>
            </a:r>
          </a:p>
        </p:txBody>
      </p:sp>
      <p:sp>
        <p:nvSpPr>
          <p:cNvPr id="112643" name="圆角矩形 112642"/>
          <p:cNvSpPr/>
          <p:nvPr/>
        </p:nvSpPr>
        <p:spPr>
          <a:xfrm>
            <a:off x="7235825" y="3214688"/>
            <a:ext cx="1066800" cy="2786062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CC"/>
            </a:extrusionClr>
          </a:sp3d>
        </p:spPr>
        <p:txBody>
          <a:bodyPr anchor="ctr"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000" b="1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种子植物</a:t>
            </a:r>
          </a:p>
        </p:txBody>
      </p:sp>
      <p:sp>
        <p:nvSpPr>
          <p:cNvPr id="112644" name="圆角矩形 112643"/>
          <p:cNvSpPr>
            <a:spLocks noChangeArrowheads="1"/>
          </p:cNvSpPr>
          <p:nvPr/>
        </p:nvSpPr>
        <p:spPr bwMode="auto">
          <a:xfrm>
            <a:off x="3130550" y="3214688"/>
            <a:ext cx="1066800" cy="2786062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anchor="ctr">
            <a:flatTx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9900"/>
                </a:solidFill>
                <a:latin typeface="Times New Roman" pitchFamily="18" charset="0"/>
              </a:rPr>
              <a:t>苔藓植物</a:t>
            </a:r>
          </a:p>
        </p:txBody>
      </p:sp>
      <p:sp>
        <p:nvSpPr>
          <p:cNvPr id="30724" name="椭圆 112644"/>
          <p:cNvSpPr>
            <a:spLocks noChangeArrowheads="1"/>
          </p:cNvSpPr>
          <p:nvPr/>
        </p:nvSpPr>
        <p:spPr bwMode="auto">
          <a:xfrm>
            <a:off x="2914650" y="839788"/>
            <a:ext cx="3657600" cy="130492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5" name="文本框 112645"/>
          <p:cNvSpPr txBox="1">
            <a:spLocks noChangeArrowheads="1"/>
          </p:cNvSpPr>
          <p:nvPr/>
        </p:nvSpPr>
        <p:spPr bwMode="auto">
          <a:xfrm>
            <a:off x="3232150" y="1076325"/>
            <a:ext cx="3048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绿色植物</a:t>
            </a:r>
          </a:p>
        </p:txBody>
      </p:sp>
      <p:sp>
        <p:nvSpPr>
          <p:cNvPr id="112647" name="圆角矩形 112646"/>
          <p:cNvSpPr/>
          <p:nvPr/>
        </p:nvSpPr>
        <p:spPr>
          <a:xfrm>
            <a:off x="969963" y="3214688"/>
            <a:ext cx="1066800" cy="2786062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CC"/>
            </a:extrusionClr>
          </a:sp3d>
        </p:spPr>
        <p:txBody>
          <a:bodyPr anchor="ctr"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000" b="1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藻类植物</a:t>
            </a:r>
          </a:p>
        </p:txBody>
      </p:sp>
      <p:sp>
        <p:nvSpPr>
          <p:cNvPr id="112648" name="下箭头 112647"/>
          <p:cNvSpPr/>
          <p:nvPr/>
        </p:nvSpPr>
        <p:spPr>
          <a:xfrm>
            <a:off x="4427538" y="2351088"/>
            <a:ext cx="792162" cy="576262"/>
          </a:xfrm>
          <a:prstGeom prst="downArrow">
            <a:avLst>
              <a:gd name="adj1" fmla="val 50000"/>
              <a:gd name="adj2" fmla="val 25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bldLvl="0" animBg="1"/>
      <p:bldP spid="112643" grpId="0" bldLvl="0" animBg="1"/>
      <p:bldP spid="112644" grpId="0" bldLvl="0" animBg="1"/>
      <p:bldP spid="11264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49"/>
          <p:cNvGraphicFramePr>
            <a:graphicFrameLocks noGrp="1"/>
          </p:cNvGraphicFramePr>
          <p:nvPr>
            <p:ph idx="4294967295"/>
          </p:nvPr>
        </p:nvGraphicFramePr>
        <p:xfrm>
          <a:off x="457200" y="488950"/>
          <a:ext cx="8229600" cy="5378450"/>
        </p:xfrm>
        <a:graphic>
          <a:graphicData uri="http://schemas.openxmlformats.org/drawingml/2006/table">
            <a:tbl>
              <a:tblPr/>
              <a:tblGrid>
                <a:gridCol w="563880"/>
                <a:gridCol w="646430"/>
                <a:gridCol w="1174115"/>
                <a:gridCol w="5845175"/>
              </a:tblGrid>
              <a:tr h="12001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植物类群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  主要特征描述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3125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孢子植物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1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楷体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0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1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楷体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1" lang="zh-CN" altLang="zh-CN" sz="20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1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楷体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1" lang="zh-CN" altLang="zh-CN" sz="20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种子植物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1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楷体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0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1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楷体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楷体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1" lang="zh-CN" altLang="zh-CN" sz="20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54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楷体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4662" name="Text Box 150"/>
          <p:cNvSpPr txBox="1">
            <a:spLocks noChangeArrowheads="1"/>
          </p:cNvSpPr>
          <p:nvPr/>
        </p:nvSpPr>
        <p:spPr bwMode="auto">
          <a:xfrm>
            <a:off x="1127125" y="1985963"/>
            <a:ext cx="1447800" cy="398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000" b="1" i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000" b="1" i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藻类植物</a:t>
            </a:r>
          </a:p>
        </p:txBody>
      </p:sp>
      <p:sp>
        <p:nvSpPr>
          <p:cNvPr id="64663" name="Text Box 151"/>
          <p:cNvSpPr txBox="1">
            <a:spLocks noChangeArrowheads="1"/>
          </p:cNvSpPr>
          <p:nvPr/>
        </p:nvSpPr>
        <p:spPr bwMode="auto">
          <a:xfrm>
            <a:off x="2857500" y="1739900"/>
            <a:ext cx="54102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u="sng">
                <a:latin typeface="Tahoma" pitchFamily="34" charset="0"/>
              </a:rPr>
              <a:t>结构简单，有单细胞和多细胞</a:t>
            </a:r>
          </a:p>
          <a:p>
            <a:r>
              <a:rPr lang="zh-CN" altLang="en-US" b="1" u="sng">
                <a:solidFill>
                  <a:srgbClr val="FF0000"/>
                </a:solidFill>
                <a:latin typeface="Tahoma" pitchFamily="34" charset="0"/>
              </a:rPr>
              <a:t>没有根、茎、叶</a:t>
            </a:r>
            <a:r>
              <a:rPr lang="zh-CN" altLang="en-US" b="1" u="sng">
                <a:latin typeface="Tahoma" pitchFamily="34" charset="0"/>
              </a:rPr>
              <a:t>的分化</a:t>
            </a:r>
          </a:p>
        </p:txBody>
      </p:sp>
      <p:sp>
        <p:nvSpPr>
          <p:cNvPr id="64664" name="Text Box 152"/>
          <p:cNvSpPr txBox="1">
            <a:spLocks noChangeArrowheads="1"/>
          </p:cNvSpPr>
          <p:nvPr/>
        </p:nvSpPr>
        <p:spPr bwMode="auto">
          <a:xfrm>
            <a:off x="1127125" y="2654300"/>
            <a:ext cx="1447800" cy="3984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000" b="1" i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苔藓植物</a:t>
            </a:r>
          </a:p>
        </p:txBody>
      </p:sp>
      <p:sp>
        <p:nvSpPr>
          <p:cNvPr id="64665" name="Text Box 153"/>
          <p:cNvSpPr txBox="1">
            <a:spLocks noChangeArrowheads="1"/>
          </p:cNvSpPr>
          <p:nvPr/>
        </p:nvSpPr>
        <p:spPr bwMode="auto">
          <a:xfrm>
            <a:off x="2857500" y="2684463"/>
            <a:ext cx="5410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b="1" u="sng">
                <a:latin typeface="Tahoma" pitchFamily="34" charset="0"/>
              </a:rPr>
              <a:t>一般具</a:t>
            </a:r>
            <a:r>
              <a:rPr lang="zh-CN" altLang="en-US" b="1" u="sng">
                <a:solidFill>
                  <a:srgbClr val="FF0000"/>
                </a:solidFill>
                <a:latin typeface="Tahoma" pitchFamily="34" charset="0"/>
              </a:rPr>
              <a:t>有茎和叶，具假根</a:t>
            </a:r>
            <a:r>
              <a:rPr lang="zh-CN" altLang="en-US" b="1" u="sng">
                <a:latin typeface="Tahoma" pitchFamily="34" charset="0"/>
              </a:rPr>
              <a:t>，受精过程离不开水</a:t>
            </a:r>
            <a:endParaRPr lang="zh-CN" altLang="en-US">
              <a:latin typeface="Tahoma" pitchFamily="34" charset="0"/>
            </a:endParaRPr>
          </a:p>
        </p:txBody>
      </p:sp>
      <p:sp>
        <p:nvSpPr>
          <p:cNvPr id="64666" name="Text Box 154"/>
          <p:cNvSpPr txBox="1">
            <a:spLocks noChangeArrowheads="1"/>
          </p:cNvSpPr>
          <p:nvPr/>
        </p:nvSpPr>
        <p:spPr bwMode="auto">
          <a:xfrm>
            <a:off x="1196975" y="3230563"/>
            <a:ext cx="1546225" cy="398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1" i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蕨类植物</a:t>
            </a:r>
          </a:p>
        </p:txBody>
      </p:sp>
      <p:sp>
        <p:nvSpPr>
          <p:cNvPr id="64667" name="Text Box 155"/>
          <p:cNvSpPr txBox="1">
            <a:spLocks noChangeArrowheads="1"/>
          </p:cNvSpPr>
          <p:nvPr/>
        </p:nvSpPr>
        <p:spPr bwMode="auto">
          <a:xfrm>
            <a:off x="2857500" y="3336925"/>
            <a:ext cx="5676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b="1" u="sng">
                <a:latin typeface="Tahoma" pitchFamily="34" charset="0"/>
              </a:rPr>
              <a:t>有了</a:t>
            </a:r>
            <a:r>
              <a:rPr lang="zh-CN" altLang="en-US" b="1" u="sng">
                <a:solidFill>
                  <a:srgbClr val="FF0000"/>
                </a:solidFill>
                <a:latin typeface="Tahoma" pitchFamily="34" charset="0"/>
              </a:rPr>
              <a:t>根、茎、叶</a:t>
            </a:r>
            <a:r>
              <a:rPr lang="zh-CN" altLang="en-US" b="1" u="sng">
                <a:latin typeface="Tahoma" pitchFamily="34" charset="0"/>
              </a:rPr>
              <a:t>的分化，受精仍离不开水</a:t>
            </a:r>
          </a:p>
        </p:txBody>
      </p:sp>
      <p:sp>
        <p:nvSpPr>
          <p:cNvPr id="64668" name="Text Box 156"/>
          <p:cNvSpPr txBox="1">
            <a:spLocks noChangeArrowheads="1"/>
          </p:cNvSpPr>
          <p:nvPr/>
        </p:nvSpPr>
        <p:spPr bwMode="auto">
          <a:xfrm>
            <a:off x="1714500" y="5143500"/>
            <a:ext cx="10668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0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双子叶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0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植物</a:t>
            </a:r>
          </a:p>
        </p:txBody>
      </p:sp>
      <p:sp>
        <p:nvSpPr>
          <p:cNvPr id="64669" name="Rectangle 157"/>
          <p:cNvSpPr>
            <a:spLocks noChangeArrowheads="1"/>
          </p:cNvSpPr>
          <p:nvPr/>
        </p:nvSpPr>
        <p:spPr bwMode="auto">
          <a:xfrm>
            <a:off x="1127125" y="3895725"/>
            <a:ext cx="137160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裸子植物</a:t>
            </a:r>
          </a:p>
        </p:txBody>
      </p:sp>
      <p:sp>
        <p:nvSpPr>
          <p:cNvPr id="64670" name="Text Box 158"/>
          <p:cNvSpPr txBox="1">
            <a:spLocks noChangeArrowheads="1"/>
          </p:cNvSpPr>
          <p:nvPr/>
        </p:nvSpPr>
        <p:spPr bwMode="auto">
          <a:xfrm>
            <a:off x="2857500" y="3895725"/>
            <a:ext cx="5181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u="sng">
                <a:latin typeface="Tahoma" pitchFamily="34" charset="0"/>
              </a:rPr>
              <a:t>种子是裸露的，没有果皮包被着。</a:t>
            </a:r>
          </a:p>
        </p:txBody>
      </p:sp>
      <p:sp>
        <p:nvSpPr>
          <p:cNvPr id="59432" name="Text Box 159"/>
          <p:cNvSpPr txBox="1">
            <a:spLocks noChangeArrowheads="1"/>
          </p:cNvSpPr>
          <p:nvPr/>
        </p:nvSpPr>
        <p:spPr bwMode="auto">
          <a:xfrm>
            <a:off x="379413" y="4038600"/>
            <a:ext cx="45878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ahoma" pitchFamily="34" charset="0"/>
            </a:endParaRPr>
          </a:p>
        </p:txBody>
      </p:sp>
      <p:sp>
        <p:nvSpPr>
          <p:cNvPr id="64674" name="Rectangle 162"/>
          <p:cNvSpPr>
            <a:spLocks noChangeArrowheads="1"/>
          </p:cNvSpPr>
          <p:nvPr/>
        </p:nvSpPr>
        <p:spPr bwMode="auto">
          <a:xfrm>
            <a:off x="1127125" y="4530725"/>
            <a:ext cx="396875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被</a:t>
            </a:r>
          </a:p>
          <a:p>
            <a:pPr>
              <a:defRPr/>
            </a:pPr>
            <a:r>
              <a:rPr lang="zh-CN" alt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子</a:t>
            </a:r>
          </a:p>
          <a:p>
            <a:pPr>
              <a:defRPr/>
            </a:pPr>
            <a:r>
              <a:rPr lang="zh-CN" alt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植</a:t>
            </a:r>
          </a:p>
          <a:p>
            <a:pPr>
              <a:defRPr/>
            </a:pPr>
            <a:r>
              <a:rPr lang="zh-CN" alt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物</a:t>
            </a:r>
          </a:p>
        </p:txBody>
      </p:sp>
      <p:sp>
        <p:nvSpPr>
          <p:cNvPr id="64675" name="Text Box 163"/>
          <p:cNvSpPr txBox="1">
            <a:spLocks noChangeArrowheads="1"/>
          </p:cNvSpPr>
          <p:nvPr/>
        </p:nvSpPr>
        <p:spPr bwMode="auto">
          <a:xfrm>
            <a:off x="1714500" y="4381500"/>
            <a:ext cx="10668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0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单子叶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0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植物</a:t>
            </a:r>
          </a:p>
        </p:txBody>
      </p:sp>
      <p:sp>
        <p:nvSpPr>
          <p:cNvPr id="64677" name="Text Box 165"/>
          <p:cNvSpPr txBox="1">
            <a:spLocks noChangeArrowheads="1"/>
          </p:cNvSpPr>
          <p:nvPr/>
        </p:nvSpPr>
        <p:spPr bwMode="auto">
          <a:xfrm>
            <a:off x="2857500" y="4733925"/>
            <a:ext cx="4010025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u="sng">
                <a:latin typeface="Tahoma" pitchFamily="34" charset="0"/>
              </a:rPr>
              <a:t>能产生种子并繁殖</a:t>
            </a:r>
          </a:p>
          <a:p>
            <a:pPr>
              <a:spcBef>
                <a:spcPct val="50000"/>
              </a:spcBef>
            </a:pPr>
            <a:endParaRPr lang="en-US" altLang="zh-CN">
              <a:latin typeface="Tahoma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6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4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4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4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662" grpId="0" bldLvl="0" animBg="1"/>
      <p:bldP spid="64663" grpId="0"/>
      <p:bldP spid="64664" grpId="0" bldLvl="0" animBg="1"/>
      <p:bldP spid="64665" grpId="0"/>
      <p:bldP spid="64666" grpId="0" bldLvl="0" animBg="1"/>
      <p:bldP spid="64667" grpId="0"/>
      <p:bldP spid="64668" grpId="0" bldLvl="0" animBg="1"/>
      <p:bldP spid="64669" grpId="0" bldLvl="0" animBg="1"/>
      <p:bldP spid="64670" grpId="0"/>
      <p:bldP spid="64674" grpId="0" bldLvl="0" animBg="1"/>
      <p:bldP spid="64675" grpId="0" bldLvl="0" animBg="1"/>
      <p:bldP spid="6467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内容占位符 3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8130" y="-24130"/>
            <a:ext cx="2214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归纳总结</a:t>
            </a:r>
          </a:p>
        </p:txBody>
      </p:sp>
      <p:graphicFrame>
        <p:nvGraphicFramePr>
          <p:cNvPr id="144386" name="表格 144385"/>
          <p:cNvGraphicFramePr>
            <a:graphicFrameLocks noGrp="1"/>
          </p:cNvGraphicFramePr>
          <p:nvPr/>
        </p:nvGraphicFramePr>
        <p:xfrm>
          <a:off x="338138" y="574675"/>
          <a:ext cx="8229600" cy="5487988"/>
        </p:xfrm>
        <a:graphic>
          <a:graphicData uri="http://schemas.openxmlformats.org/drawingml/2006/table">
            <a:tbl>
              <a:tblPr/>
              <a:tblGrid>
                <a:gridCol w="795337"/>
                <a:gridCol w="1128713"/>
                <a:gridCol w="2655887"/>
                <a:gridCol w="2589213"/>
                <a:gridCol w="1060450"/>
              </a:tblGrid>
              <a:tr h="5699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charset="-122"/>
                        </a:rPr>
                        <a:t>植物类群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charset="-122"/>
                        </a:rPr>
                        <a:t>生活环境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charset="-122"/>
                        </a:rPr>
                        <a:t>结构特点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charset="-122"/>
                        </a:rPr>
                        <a:t>生殖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270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  <a:ea typeface="宋体" charset="-122"/>
                        </a:rPr>
                        <a:t>藻类植物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921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  <a:ea typeface="宋体" charset="-122"/>
                        </a:rPr>
                        <a:t>苔藓植物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207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  <a:ea typeface="宋体" charset="-122"/>
                        </a:rPr>
                        <a:t>蕨类植物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890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  <a:ea typeface="宋体" charset="-122"/>
                        </a:rPr>
                        <a:t>种子植物</a:t>
                      </a: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  <a:ea typeface="宋体" charset="-122"/>
                        </a:rPr>
                        <a:t>裸子植物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charset="-122"/>
                        </a:rPr>
                        <a:t>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890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  <a:ea typeface="宋体" charset="-122"/>
                        </a:rPr>
                        <a:t>被子植物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4422" name="Text Box 51"/>
          <p:cNvSpPr txBox="1">
            <a:spLocks noChangeArrowheads="1"/>
          </p:cNvSpPr>
          <p:nvPr/>
        </p:nvSpPr>
        <p:spPr bwMode="auto">
          <a:xfrm>
            <a:off x="2411413" y="1355725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</a:rPr>
              <a:t>水中</a:t>
            </a:r>
          </a:p>
        </p:txBody>
      </p:sp>
      <p:sp>
        <p:nvSpPr>
          <p:cNvPr id="144423" name="Text Box 45"/>
          <p:cNvSpPr txBox="1">
            <a:spLocks noChangeArrowheads="1"/>
          </p:cNvSpPr>
          <p:nvPr/>
        </p:nvSpPr>
        <p:spPr bwMode="auto">
          <a:xfrm>
            <a:off x="4930775" y="1266825"/>
            <a:ext cx="31686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简单，单或多细胞，无根茎叶的分化。</a:t>
            </a:r>
          </a:p>
        </p:txBody>
      </p:sp>
      <p:sp>
        <p:nvSpPr>
          <p:cNvPr id="144424" name="Text Box 49"/>
          <p:cNvSpPr txBox="1">
            <a:spLocks noChangeArrowheads="1"/>
          </p:cNvSpPr>
          <p:nvPr/>
        </p:nvSpPr>
        <p:spPr bwMode="auto">
          <a:xfrm>
            <a:off x="2339975" y="3059113"/>
            <a:ext cx="2952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</a:rPr>
              <a:t>阴暗潮湿的陆地</a:t>
            </a:r>
          </a:p>
        </p:txBody>
      </p:sp>
      <p:sp>
        <p:nvSpPr>
          <p:cNvPr id="144425" name="Text Box 48"/>
          <p:cNvSpPr txBox="1">
            <a:spLocks noChangeArrowheads="1"/>
          </p:cNvSpPr>
          <p:nvPr/>
        </p:nvSpPr>
        <p:spPr bwMode="auto">
          <a:xfrm>
            <a:off x="4932363" y="2908300"/>
            <a:ext cx="29511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有根茎叶的分化，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有输导组织。</a:t>
            </a:r>
          </a:p>
        </p:txBody>
      </p:sp>
      <p:sp>
        <p:nvSpPr>
          <p:cNvPr id="144426" name="Text Box 49"/>
          <p:cNvSpPr txBox="1">
            <a:spLocks noChangeArrowheads="1"/>
          </p:cNvSpPr>
          <p:nvPr/>
        </p:nvSpPr>
        <p:spPr bwMode="auto">
          <a:xfrm>
            <a:off x="2339975" y="2187575"/>
            <a:ext cx="29527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</a:rPr>
              <a:t>阴暗潮湿的地方</a:t>
            </a:r>
          </a:p>
        </p:txBody>
      </p:sp>
      <p:sp>
        <p:nvSpPr>
          <p:cNvPr id="144427" name="Text Box 48"/>
          <p:cNvSpPr txBox="1">
            <a:spLocks noChangeArrowheads="1"/>
          </p:cNvSpPr>
          <p:nvPr/>
        </p:nvSpPr>
        <p:spPr bwMode="auto">
          <a:xfrm>
            <a:off x="4930775" y="2036763"/>
            <a:ext cx="26638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有茎、叶的分化，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出现假根。</a:t>
            </a:r>
          </a:p>
        </p:txBody>
      </p:sp>
      <p:sp>
        <p:nvSpPr>
          <p:cNvPr id="144428" name="文本框 144427"/>
          <p:cNvSpPr txBox="1">
            <a:spLocks noChangeArrowheads="1"/>
          </p:cNvSpPr>
          <p:nvPr/>
        </p:nvSpPr>
        <p:spPr bwMode="auto">
          <a:xfrm>
            <a:off x="7702550" y="1600200"/>
            <a:ext cx="611188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孢子生殖</a:t>
            </a:r>
          </a:p>
        </p:txBody>
      </p:sp>
      <p:sp>
        <p:nvSpPr>
          <p:cNvPr id="42132" name="Text Box 148"/>
          <p:cNvSpPr txBox="1">
            <a:spLocks noChangeArrowheads="1"/>
          </p:cNvSpPr>
          <p:nvPr/>
        </p:nvSpPr>
        <p:spPr bwMode="auto">
          <a:xfrm>
            <a:off x="2339975" y="4148138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适于干旱环境</a:t>
            </a:r>
          </a:p>
        </p:txBody>
      </p:sp>
      <p:sp>
        <p:nvSpPr>
          <p:cNvPr id="42134" name="Text Box 150"/>
          <p:cNvSpPr txBox="1">
            <a:spLocks noChangeArrowheads="1"/>
          </p:cNvSpPr>
          <p:nvPr/>
        </p:nvSpPr>
        <p:spPr bwMode="auto">
          <a:xfrm>
            <a:off x="4930775" y="3844925"/>
            <a:ext cx="27352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有根茎叶、种子，无花和果实。</a:t>
            </a:r>
          </a:p>
        </p:txBody>
      </p:sp>
      <p:sp>
        <p:nvSpPr>
          <p:cNvPr id="42133" name="Rectangle 149"/>
          <p:cNvSpPr>
            <a:spLocks noChangeArrowheads="1"/>
          </p:cNvSpPr>
          <p:nvPr/>
        </p:nvSpPr>
        <p:spPr bwMode="auto">
          <a:xfrm>
            <a:off x="2411413" y="5219700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各种环境</a:t>
            </a:r>
          </a:p>
        </p:txBody>
      </p:sp>
      <p:sp>
        <p:nvSpPr>
          <p:cNvPr id="42135" name="Text Box 151"/>
          <p:cNvSpPr txBox="1">
            <a:spLocks noChangeArrowheads="1"/>
          </p:cNvSpPr>
          <p:nvPr/>
        </p:nvSpPr>
        <p:spPr bwMode="auto">
          <a:xfrm>
            <a:off x="4932363" y="5067300"/>
            <a:ext cx="27352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有根、茎、叶、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花、果实、种子。</a:t>
            </a:r>
          </a:p>
        </p:txBody>
      </p:sp>
      <p:sp>
        <p:nvSpPr>
          <p:cNvPr id="144433" name="文本框 144432"/>
          <p:cNvSpPr txBox="1">
            <a:spLocks noChangeArrowheads="1"/>
          </p:cNvSpPr>
          <p:nvPr/>
        </p:nvSpPr>
        <p:spPr bwMode="auto">
          <a:xfrm>
            <a:off x="7796213" y="4029075"/>
            <a:ext cx="611187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种子生殖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4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4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4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4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4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4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4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4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44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4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4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4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4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4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44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4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4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4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4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4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44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42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42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2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42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42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4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4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44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22" grpId="0"/>
      <p:bldP spid="144423" grpId="0"/>
      <p:bldP spid="144424" grpId="0"/>
      <p:bldP spid="144425" grpId="0"/>
      <p:bldP spid="144426" grpId="0"/>
      <p:bldP spid="144427" grpId="0"/>
      <p:bldP spid="144428" grpId="0"/>
      <p:bldP spid="42132" grpId="0"/>
      <p:bldP spid="42134" grpId="0"/>
      <p:bldP spid="42133" grpId="0"/>
      <p:bldP spid="42135" grpId="0"/>
      <p:bldP spid="1444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2" name="文本框 4"/>
          <p:cNvSpPr txBox="1"/>
          <p:nvPr/>
        </p:nvSpPr>
        <p:spPr>
          <a:xfrm>
            <a:off x="427990" y="85725"/>
            <a:ext cx="3114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课堂练习</a:t>
            </a:r>
          </a:p>
        </p:txBody>
      </p:sp>
      <p:sp>
        <p:nvSpPr>
          <p:cNvPr id="61442" name="Text Box 4"/>
          <p:cNvSpPr txBox="1">
            <a:spLocks noChangeArrowheads="1"/>
          </p:cNvSpPr>
          <p:nvPr/>
        </p:nvSpPr>
        <p:spPr bwMode="auto">
          <a:xfrm>
            <a:off x="719138" y="3119438"/>
            <a:ext cx="7704137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（</a:t>
            </a:r>
            <a:r>
              <a:rPr lang="en-US" altLang="zh-CN" sz="2400" b="1"/>
              <a:t>1</a:t>
            </a:r>
            <a:r>
              <a:rPr lang="zh-CN" altLang="en-US" sz="2400" b="1"/>
              <a:t>）没有根茎叶等器官分化的是［  ］</a:t>
            </a:r>
            <a:r>
              <a:rPr lang="zh-CN" altLang="en-US" sz="2400" b="1" u="sng"/>
              <a:t>             </a:t>
            </a:r>
            <a:r>
              <a:rPr lang="zh-CN" altLang="en-US" sz="2400" b="1"/>
              <a:t>植物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（</a:t>
            </a:r>
            <a:r>
              <a:rPr lang="en-US" altLang="zh-CN" sz="2400" b="1"/>
              <a:t>2</a:t>
            </a:r>
            <a:r>
              <a:rPr lang="zh-CN" altLang="en-US" sz="2400" b="1"/>
              <a:t>）</a:t>
            </a:r>
            <a:r>
              <a:rPr lang="en-US" altLang="zh-CN" sz="2400" b="1"/>
              <a:t>B</a:t>
            </a:r>
            <a:r>
              <a:rPr lang="zh-CN" altLang="en-US" sz="2400" b="1"/>
              <a:t>类已经出现了</a:t>
            </a:r>
            <a:r>
              <a:rPr lang="zh-CN" altLang="en-US" sz="2400" b="1" u="sng"/>
              <a:t>                  </a:t>
            </a:r>
            <a:r>
              <a:rPr lang="zh-CN" altLang="en-US" sz="2400" b="1"/>
              <a:t>等器官，具有真正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         的</a:t>
            </a:r>
            <a:r>
              <a:rPr lang="zh-CN" altLang="en-US" sz="2400" b="1" u="sng"/>
              <a:t>                     </a:t>
            </a:r>
            <a:r>
              <a:rPr lang="zh-CN" altLang="en-US" sz="2400" b="1"/>
              <a:t>，能运输水分无机盐。</a:t>
            </a:r>
            <a:endParaRPr lang="en-US" altLang="zh-CN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（</a:t>
            </a:r>
            <a:r>
              <a:rPr lang="en-US" altLang="zh-CN" sz="2400" b="1"/>
              <a:t>3</a:t>
            </a:r>
            <a:r>
              <a:rPr lang="zh-CN" altLang="en-US" sz="2400" b="1"/>
              <a:t>）</a:t>
            </a:r>
            <a:r>
              <a:rPr lang="en-US" altLang="zh-CN" sz="2400" b="1"/>
              <a:t>C</a:t>
            </a:r>
            <a:r>
              <a:rPr lang="zh-CN" altLang="en-US" sz="2400" b="1"/>
              <a:t>类和</a:t>
            </a:r>
            <a:r>
              <a:rPr lang="en-US" altLang="zh-CN" sz="2400" b="1"/>
              <a:t>D</a:t>
            </a:r>
            <a:r>
              <a:rPr lang="zh-CN" altLang="en-US" sz="2400" b="1"/>
              <a:t>类的共同特点是都能产生</a:t>
            </a:r>
            <a:r>
              <a:rPr lang="zh-CN" altLang="en-US" sz="2400" b="1" u="sng"/>
              <a:t>           </a:t>
            </a:r>
            <a:r>
              <a:rPr lang="zh-CN" altLang="en-US" sz="2400" b="1"/>
              <a:t>，但</a:t>
            </a:r>
            <a:r>
              <a:rPr lang="en-US" altLang="zh-CN" sz="2400" b="1"/>
              <a:t>D</a:t>
            </a:r>
            <a:r>
              <a:rPr lang="zh-CN" altLang="en-US" sz="2400" b="1"/>
              <a:t>类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        植物的种子外面有</a:t>
            </a:r>
            <a:r>
              <a:rPr lang="zh-CN" altLang="en-US" sz="2400" b="1" u="sng"/>
              <a:t>                 </a:t>
            </a:r>
            <a:r>
              <a:rPr lang="zh-CN" altLang="en-US" sz="2400" b="1"/>
              <a:t>包被着。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（</a:t>
            </a:r>
            <a:r>
              <a:rPr lang="en-US" altLang="zh-CN" sz="2400" b="1"/>
              <a:t>4</a:t>
            </a:r>
            <a:r>
              <a:rPr lang="zh-CN" altLang="en-US" sz="2400" b="1"/>
              <a:t>）具有根茎叶的植物有</a:t>
            </a:r>
            <a:r>
              <a:rPr lang="zh-CN" altLang="en-US" sz="2400" b="1" u="sng"/>
              <a:t>                              </a:t>
            </a:r>
            <a:r>
              <a:rPr lang="zh-CN" altLang="en-US" sz="2400" b="1"/>
              <a:t>。</a:t>
            </a:r>
          </a:p>
        </p:txBody>
      </p:sp>
      <p:pic>
        <p:nvPicPr>
          <p:cNvPr id="61443" name="Picture 9" descr="200510241528481576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75" y="847725"/>
            <a:ext cx="1570038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8350" y="847725"/>
            <a:ext cx="15763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Text Box 12"/>
          <p:cNvSpPr txBox="1">
            <a:spLocks noChangeArrowheads="1"/>
          </p:cNvSpPr>
          <p:nvPr/>
        </p:nvSpPr>
        <p:spPr bwMode="auto">
          <a:xfrm>
            <a:off x="1835150" y="2692400"/>
            <a:ext cx="1008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A</a:t>
            </a:r>
          </a:p>
        </p:txBody>
      </p:sp>
      <p:sp>
        <p:nvSpPr>
          <p:cNvPr id="61446" name="Text Box 13"/>
          <p:cNvSpPr txBox="1">
            <a:spLocks noChangeArrowheads="1"/>
          </p:cNvSpPr>
          <p:nvPr/>
        </p:nvSpPr>
        <p:spPr bwMode="auto">
          <a:xfrm>
            <a:off x="3362325" y="2692400"/>
            <a:ext cx="936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B</a:t>
            </a:r>
          </a:p>
        </p:txBody>
      </p:sp>
      <p:sp>
        <p:nvSpPr>
          <p:cNvPr id="61447" name="Text Box 14"/>
          <p:cNvSpPr txBox="1">
            <a:spLocks noChangeArrowheads="1"/>
          </p:cNvSpPr>
          <p:nvPr/>
        </p:nvSpPr>
        <p:spPr bwMode="auto">
          <a:xfrm>
            <a:off x="5038725" y="2692400"/>
            <a:ext cx="1008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C</a:t>
            </a:r>
          </a:p>
        </p:txBody>
      </p:sp>
      <p:sp>
        <p:nvSpPr>
          <p:cNvPr id="61448" name="Text Box 15"/>
          <p:cNvSpPr txBox="1">
            <a:spLocks noChangeArrowheads="1"/>
          </p:cNvSpPr>
          <p:nvPr/>
        </p:nvSpPr>
        <p:spPr bwMode="auto">
          <a:xfrm>
            <a:off x="6719888" y="2692400"/>
            <a:ext cx="8651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D</a:t>
            </a:r>
          </a:p>
        </p:txBody>
      </p:sp>
      <p:sp>
        <p:nvSpPr>
          <p:cNvPr id="73744" name="Text Box 16"/>
          <p:cNvSpPr txBox="1">
            <a:spLocks noChangeArrowheads="1"/>
          </p:cNvSpPr>
          <p:nvPr/>
        </p:nvSpPr>
        <p:spPr bwMode="auto">
          <a:xfrm>
            <a:off x="5505450" y="3121025"/>
            <a:ext cx="172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</a:rPr>
              <a:t>A   </a:t>
            </a:r>
            <a:r>
              <a:rPr lang="zh-CN" altLang="en-US" sz="2400" b="1">
                <a:solidFill>
                  <a:srgbClr val="FF3300"/>
                </a:solidFill>
              </a:rPr>
              <a:t>藻类</a:t>
            </a:r>
          </a:p>
        </p:txBody>
      </p:sp>
      <p:sp>
        <p:nvSpPr>
          <p:cNvPr id="73745" name="Text Box 17"/>
          <p:cNvSpPr txBox="1">
            <a:spLocks noChangeArrowheads="1"/>
          </p:cNvSpPr>
          <p:nvPr/>
        </p:nvSpPr>
        <p:spPr bwMode="auto">
          <a:xfrm>
            <a:off x="3778250" y="3660775"/>
            <a:ext cx="1512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</a:rPr>
              <a:t>根茎叶</a:t>
            </a:r>
          </a:p>
        </p:txBody>
      </p:sp>
      <p:sp>
        <p:nvSpPr>
          <p:cNvPr id="73747" name="Text Box 19"/>
          <p:cNvSpPr txBox="1">
            <a:spLocks noChangeArrowheads="1"/>
          </p:cNvSpPr>
          <p:nvPr/>
        </p:nvSpPr>
        <p:spPr bwMode="auto">
          <a:xfrm>
            <a:off x="2051050" y="4117975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</a:rPr>
              <a:t>输导组织</a:t>
            </a:r>
          </a:p>
        </p:txBody>
      </p:sp>
      <p:sp>
        <p:nvSpPr>
          <p:cNvPr id="73750" name="Text Box 22"/>
          <p:cNvSpPr txBox="1">
            <a:spLocks noChangeArrowheads="1"/>
          </p:cNvSpPr>
          <p:nvPr/>
        </p:nvSpPr>
        <p:spPr bwMode="auto">
          <a:xfrm>
            <a:off x="6046788" y="4654550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</a:rPr>
              <a:t>种子</a:t>
            </a:r>
          </a:p>
        </p:txBody>
      </p:sp>
      <p:sp>
        <p:nvSpPr>
          <p:cNvPr id="73751" name="Text Box 23"/>
          <p:cNvSpPr txBox="1">
            <a:spLocks noChangeArrowheads="1"/>
          </p:cNvSpPr>
          <p:nvPr/>
        </p:nvSpPr>
        <p:spPr bwMode="auto">
          <a:xfrm>
            <a:off x="4103688" y="5213350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</a:rPr>
              <a:t>果皮</a:t>
            </a:r>
          </a:p>
        </p:txBody>
      </p:sp>
      <p:sp>
        <p:nvSpPr>
          <p:cNvPr id="73752" name="Text Box 24"/>
          <p:cNvSpPr txBox="1">
            <a:spLocks noChangeArrowheads="1"/>
          </p:cNvSpPr>
          <p:nvPr/>
        </p:nvSpPr>
        <p:spPr bwMode="auto">
          <a:xfrm>
            <a:off x="4818063" y="5748338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</a:rPr>
              <a:t>BCD</a:t>
            </a:r>
          </a:p>
        </p:txBody>
      </p:sp>
      <p:pic>
        <p:nvPicPr>
          <p:cNvPr id="61455" name="Picture 25" descr="u=1272519225,3780910199&amp;gp=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54338" y="847725"/>
            <a:ext cx="15128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6" name="Picture 26" descr="u=2905417276,2606581174&amp;gp=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58888" y="847725"/>
            <a:ext cx="158432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4" grpId="0"/>
      <p:bldP spid="73745" grpId="0"/>
      <p:bldP spid="73747" grpId="0"/>
      <p:bldP spid="73750" grpId="0"/>
      <p:bldP spid="73751" grpId="0"/>
      <p:bldP spid="7375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WordArt 4"/>
          <p:cNvSpPr>
            <a:spLocks noTextEdit="1"/>
          </p:cNvSpPr>
          <p:nvPr/>
        </p:nvSpPr>
        <p:spPr bwMode="auto">
          <a:xfrm>
            <a:off x="611188" y="549275"/>
            <a:ext cx="3384550" cy="863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课后思考</a:t>
            </a:r>
          </a:p>
        </p:txBody>
      </p:sp>
      <p:sp>
        <p:nvSpPr>
          <p:cNvPr id="62466" name="文本框 1"/>
          <p:cNvSpPr txBox="1">
            <a:spLocks noChangeArrowheads="1"/>
          </p:cNvSpPr>
          <p:nvPr/>
        </p:nvSpPr>
        <p:spPr bwMode="auto">
          <a:xfrm>
            <a:off x="1274763" y="1768475"/>
            <a:ext cx="7386637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00FF"/>
                </a:solidFill>
                <a:latin typeface="宋体" charset="-122"/>
                <a:sym typeface="+mn-ea"/>
              </a:rPr>
              <a:t>古诗词中含有丰富的生物学知识，彰显出自然之美，生命之美。下列诗句中描写的生物分别属于哪个植物类群？请说出它们的主要特征。                       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  <a:sym typeface="+mn-ea"/>
              </a:rPr>
              <a:t>(1)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  <a:sym typeface="+mn-ea"/>
              </a:rPr>
              <a:t>暮色苍茫看劲松，乱云飞渡仍从容。             </a:t>
            </a:r>
            <a:endParaRPr lang="zh-CN" altLang="en-US" sz="2800" b="1">
              <a:solidFill>
                <a:srgbClr val="0000FF"/>
              </a:solidFill>
              <a:latin typeface="宋体" charset="-122"/>
            </a:endParaRP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  <a:sym typeface="+mn-ea"/>
              </a:rPr>
              <a:t>                                                (2)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  <a:sym typeface="+mn-ea"/>
              </a:rPr>
              <a:t>墙角数枝梅，凌寒独自开。</a:t>
            </a:r>
            <a:endParaRPr lang="zh-CN" altLang="en-US" sz="2800" b="1">
              <a:solidFill>
                <a:srgbClr val="0000FF"/>
              </a:solidFill>
              <a:latin typeface="宋体" charset="-122"/>
            </a:endParaRPr>
          </a:p>
          <a:p>
            <a:pPr>
              <a:spcBef>
                <a:spcPct val="50000"/>
              </a:spcBef>
              <a:buClr>
                <a:srgbClr val="000000"/>
              </a:buClr>
            </a:pP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114689"/>
          <p:cNvSpPr>
            <a:spLocks noChangeArrowheads="1" noChangeShapeType="1" noTextEdit="1"/>
          </p:cNvSpPr>
          <p:nvPr/>
        </p:nvSpPr>
        <p:spPr bwMode="auto">
          <a:xfrm>
            <a:off x="2555875" y="1268413"/>
            <a:ext cx="39592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3399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西湖春色归，春水绿于染</a:t>
            </a:r>
          </a:p>
        </p:txBody>
      </p:sp>
      <p:pic>
        <p:nvPicPr>
          <p:cNvPr id="31746" name="图片 11469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2349500"/>
            <a:ext cx="590550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2" name="文本框 114691"/>
          <p:cNvSpPr txBox="1"/>
          <p:nvPr/>
        </p:nvSpPr>
        <p:spPr>
          <a:xfrm>
            <a:off x="1331913" y="5229225"/>
            <a:ext cx="30241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江水变绿的原因是什么？</a:t>
            </a:r>
          </a:p>
        </p:txBody>
      </p:sp>
      <p:sp>
        <p:nvSpPr>
          <p:cNvPr id="114693" name="文本框 114692"/>
          <p:cNvSpPr txBox="1"/>
          <p:nvPr/>
        </p:nvSpPr>
        <p:spPr>
          <a:xfrm>
            <a:off x="4643438" y="5229225"/>
            <a:ext cx="309721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1" dirty="0">
                <a:solidFill>
                  <a:srgbClr val="CC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水中含有大量的藻类植物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/>
      <p:bldP spid="1146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图片 115713" descr="pic_4086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557338"/>
            <a:ext cx="28003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5" name="图片 115714" descr="pic_4087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1412875"/>
            <a:ext cx="27590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6" name="矩形 115715"/>
          <p:cNvSpPr>
            <a:spLocks noChangeArrowheads="1" noChangeShapeType="1" noTextEdit="1"/>
          </p:cNvSpPr>
          <p:nvPr/>
        </p:nvSpPr>
        <p:spPr bwMode="auto">
          <a:xfrm>
            <a:off x="1835150" y="5229225"/>
            <a:ext cx="1905000" cy="614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>
                    <a:alpha val="50195"/>
                  </a:srgbClr>
                </a:solidFill>
                <a:latin typeface="宋体"/>
                <a:ea typeface="宋体"/>
              </a:rPr>
              <a:t>衣藻</a:t>
            </a:r>
          </a:p>
        </p:txBody>
      </p:sp>
      <p:sp>
        <p:nvSpPr>
          <p:cNvPr id="115717" name="矩形 115716"/>
          <p:cNvSpPr/>
          <p:nvPr/>
        </p:nvSpPr>
        <p:spPr>
          <a:xfrm>
            <a:off x="5024755" y="5138738"/>
            <a:ext cx="2286000" cy="682625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>
              <a:defRPr/>
            </a:pPr>
            <a:r>
              <a:rPr lang="zh-CN" altLang="en-US" sz="360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2D05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水绵</a:t>
            </a:r>
          </a:p>
        </p:txBody>
      </p:sp>
      <p:sp>
        <p:nvSpPr>
          <p:cNvPr id="32775" name="AutoShape 6"/>
          <p:cNvSpPr>
            <a:spLocks noChangeArrowheads="1"/>
          </p:cNvSpPr>
          <p:nvPr/>
        </p:nvSpPr>
        <p:spPr bwMode="auto">
          <a:xfrm>
            <a:off x="396875" y="477838"/>
            <a:ext cx="3267075" cy="914400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</a:rPr>
              <a:t>藻  类  植  物</a:t>
            </a:r>
          </a:p>
        </p:txBody>
      </p:sp>
      <p:sp>
        <p:nvSpPr>
          <p:cNvPr id="115719" name="WordArt 7"/>
          <p:cNvSpPr>
            <a:spLocks noTextEdit="1"/>
          </p:cNvSpPr>
          <p:nvPr/>
        </p:nvSpPr>
        <p:spPr>
          <a:xfrm rot="5400000">
            <a:off x="71438" y="3105150"/>
            <a:ext cx="2303462" cy="792163"/>
          </a:xfrm>
          <a:prstGeom prst="rect">
            <a:avLst/>
          </a:prstGeom>
        </p:spPr>
        <p:txBody>
          <a:bodyPr vert="eaVert" wrap="none" fromWordArt="1">
            <a:prstTxWarp prst="textWave1">
              <a:avLst>
                <a:gd name="adj1" fmla="val 13005"/>
                <a:gd name="adj2" fmla="val -60"/>
              </a:avLst>
            </a:prstTxWarp>
            <a:normAutofit/>
          </a:bodyPr>
          <a:lstStyle/>
          <a:p>
            <a:pPr algn="ctr">
              <a:defRPr/>
            </a:pPr>
            <a:r>
              <a:rPr lang="zh-CN" altLang="en-US" sz="3600">
                <a:ln w="25400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常见淡水藻类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2913" y="512763"/>
            <a:ext cx="6027737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7" name="WordArt 7"/>
          <p:cNvSpPr>
            <a:spLocks noTextEdit="1"/>
          </p:cNvSpPr>
          <p:nvPr/>
        </p:nvSpPr>
        <p:spPr>
          <a:xfrm rot="5400000">
            <a:off x="305118" y="2497138"/>
            <a:ext cx="2035175" cy="434975"/>
          </a:xfrm>
          <a:prstGeom prst="rect">
            <a:avLst/>
          </a:prstGeom>
        </p:spPr>
        <p:txBody>
          <a:bodyPr vert="eaVert" wrap="none" fromWordArt="1">
            <a:prstTxWarp prst="textWave1">
              <a:avLst>
                <a:gd name="adj1" fmla="val 13005"/>
                <a:gd name="adj2" fmla="val -60"/>
              </a:avLst>
            </a:prstTxWarp>
            <a:normAutofit/>
          </a:bodyPr>
          <a:lstStyle/>
          <a:p>
            <a:pPr algn="ctr">
              <a:defRPr/>
            </a:pPr>
            <a:r>
              <a:rPr lang="zh-CN" altLang="en-US" sz="3600">
                <a:ln w="25400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常见海洋藻类</a:t>
            </a:r>
          </a:p>
        </p:txBody>
      </p:sp>
      <p:sp>
        <p:nvSpPr>
          <p:cNvPr id="33795" name="文本框 1"/>
          <p:cNvSpPr txBox="1">
            <a:spLocks noChangeArrowheads="1"/>
          </p:cNvSpPr>
          <p:nvPr/>
        </p:nvSpPr>
        <p:spPr bwMode="auto">
          <a:xfrm>
            <a:off x="468313" y="5726113"/>
            <a:ext cx="8205787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华文中宋"/>
                <a:ea typeface="华文中宋"/>
                <a:cs typeface="华文中宋"/>
                <a:sym typeface="+mn-ea"/>
              </a:rPr>
              <a:t>藻类植物一般都具有进行</a:t>
            </a:r>
            <a:r>
              <a:rPr lang="zh-CN" altLang="en-US" b="1">
                <a:solidFill>
                  <a:srgbClr val="FF0000"/>
                </a:solidFill>
                <a:latin typeface="华文中宋"/>
                <a:ea typeface="华文中宋"/>
                <a:cs typeface="华文中宋"/>
                <a:sym typeface="+mn-ea"/>
              </a:rPr>
              <a:t>光合作用</a:t>
            </a:r>
            <a:r>
              <a:rPr lang="zh-CN" altLang="en-US" b="1">
                <a:latin typeface="华文中宋"/>
                <a:ea typeface="华文中宋"/>
                <a:cs typeface="华文中宋"/>
                <a:sym typeface="+mn-ea"/>
              </a:rPr>
              <a:t>的色素（叶绿素，类胡萝卜素）。藻类的光合</a:t>
            </a:r>
          </a:p>
          <a:p>
            <a:r>
              <a:rPr lang="zh-CN" altLang="en-US" b="1">
                <a:latin typeface="华文中宋"/>
                <a:ea typeface="华文中宋"/>
                <a:cs typeface="华文中宋"/>
                <a:sym typeface="+mn-ea"/>
              </a:rPr>
              <a:t>作用效率约占全球绿色植物光合效率的</a:t>
            </a:r>
            <a:r>
              <a:rPr lang="en-US" altLang="zh-CN" b="1">
                <a:solidFill>
                  <a:srgbClr val="FF0000"/>
                </a:solidFill>
                <a:latin typeface="华文中宋"/>
                <a:ea typeface="华文中宋"/>
                <a:cs typeface="华文中宋"/>
                <a:sym typeface="+mn-ea"/>
              </a:rPr>
              <a:t>90%</a:t>
            </a:r>
            <a:r>
              <a:rPr lang="zh-CN" altLang="en-US" b="1">
                <a:solidFill>
                  <a:srgbClr val="FF0000"/>
                </a:solidFill>
                <a:latin typeface="华文中宋"/>
                <a:ea typeface="华文中宋"/>
                <a:cs typeface="华文中宋"/>
                <a:sym typeface="+mn-ea"/>
              </a:rPr>
              <a:t>。</a:t>
            </a:r>
            <a:r>
              <a:rPr lang="zh-CN" altLang="en-US" b="1">
                <a:latin typeface="华文中宋"/>
                <a:ea typeface="华文中宋"/>
                <a:cs typeface="华文中宋"/>
                <a:sym typeface="+mn-ea"/>
              </a:rPr>
              <a:t>它们是最低等的绿色植物。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endParaRPr lang="zh-CN" altLang="en-US"/>
          </a:p>
        </p:txBody>
      </p:sp>
      <p:sp>
        <p:nvSpPr>
          <p:cNvPr id="3481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19" name="Picture 4" descr="12693338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7" descr="f35ea009571c03156b60fb9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文本框 3"/>
          <p:cNvSpPr txBox="1">
            <a:spLocks noChangeArrowheads="1"/>
          </p:cNvSpPr>
          <p:nvPr/>
        </p:nvSpPr>
        <p:spPr bwMode="auto">
          <a:xfrm>
            <a:off x="257175" y="5183188"/>
            <a:ext cx="84058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charset="-122"/>
                <a:sym typeface="+mn-ea"/>
              </a:rPr>
              <a:t>赤潮是由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sym typeface="+mn-ea"/>
                <a:hlinkClick r:id="rId4"/>
              </a:rPr>
              <a:t>海藻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sym typeface="+mn-ea"/>
              </a:rPr>
              <a:t>家族中的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sym typeface="+mn-ea"/>
                <a:hlinkClick r:id="rId5"/>
              </a:rPr>
              <a:t>赤潮藻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sym typeface="+mn-ea"/>
              </a:rPr>
              <a:t>在特定环境条件下爆发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宋体" charset="-122"/>
                <a:sym typeface="+mn-ea"/>
              </a:rPr>
              <a:t>性地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sym typeface="+mn-ea"/>
                <a:hlinkClick r:id="rId6"/>
              </a:rPr>
              <a:t>增殖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sym typeface="+mn-ea"/>
              </a:rPr>
              <a:t>造成的</a:t>
            </a:r>
            <a:r>
              <a:rPr lang="zh-CN" altLang="en-US" sz="2800" b="1">
                <a:latin typeface="宋体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sym typeface="+mn-ea"/>
              </a:rPr>
              <a:t>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15913" y="1660525"/>
            <a:ext cx="2057400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生活环境：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endParaRPr lang="zh-CN" altLang="en-US" sz="3200" b="1">
              <a:solidFill>
                <a:srgbClr val="FF3300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结构特点：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繁殖方式：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代表植物：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73313" y="1660525"/>
            <a:ext cx="5746750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一般生活在水中，少数种类生活在陆地上阴暗潮湿的地方。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endParaRPr lang="zh-CN" altLang="en-US" sz="2800">
              <a:latin typeface="Times New Roman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14600" y="3168650"/>
            <a:ext cx="36576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无根、茎、叶的分化。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590800" y="3832225"/>
            <a:ext cx="4191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孢子（生殖细胞）繁殖。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endParaRPr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" name="横卷形 5"/>
          <p:cNvSpPr>
            <a:spLocks noChangeArrowheads="1"/>
          </p:cNvSpPr>
          <p:nvPr/>
        </p:nvSpPr>
        <p:spPr bwMode="auto">
          <a:xfrm>
            <a:off x="395288" y="404813"/>
            <a:ext cx="3886200" cy="1066800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</a:pPr>
            <a:r>
              <a:rPr lang="zh-CN" altLang="en-US" sz="3600" b="1">
                <a:solidFill>
                  <a:srgbClr val="93115B"/>
                </a:solidFill>
                <a:latin typeface="Times New Roman" pitchFamily="18" charset="0"/>
              </a:rPr>
              <a:t>藻  类  植  物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514600" y="4587875"/>
            <a:ext cx="568483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sym typeface="+mn-ea"/>
              </a:rPr>
              <a:t>水绵、海带、紫菜、发菜、石花菜、</a:t>
            </a:r>
            <a:endParaRPr lang="zh-CN" altLang="en-US" sz="2800" b="1">
              <a:solidFill>
                <a:srgbClr val="000000"/>
              </a:solidFill>
            </a:endParaRPr>
          </a:p>
          <a:p>
            <a:r>
              <a:rPr lang="zh-CN" altLang="en-US" sz="2800" b="1">
                <a:solidFill>
                  <a:srgbClr val="000000"/>
                </a:solidFill>
                <a:sym typeface="+mn-ea"/>
              </a:rPr>
              <a:t>裙带菜、鹿角菜等。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bldLvl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5"/>
          <p:cNvSpPr>
            <a:spLocks noChangeArrowheads="1"/>
          </p:cNvSpPr>
          <p:nvPr/>
        </p:nvSpPr>
        <p:spPr bwMode="auto">
          <a:xfrm>
            <a:off x="558800" y="3235325"/>
            <a:ext cx="7672388" cy="487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　</a:t>
            </a:r>
          </a:p>
        </p:txBody>
      </p:sp>
      <p:sp>
        <p:nvSpPr>
          <p:cNvPr id="36866" name="矩形 121857"/>
          <p:cNvSpPr>
            <a:spLocks noChangeArrowheads="1" noChangeShapeType="1" noTextEdit="1"/>
          </p:cNvSpPr>
          <p:nvPr/>
        </p:nvSpPr>
        <p:spPr bwMode="auto">
          <a:xfrm>
            <a:off x="2051050" y="908050"/>
            <a:ext cx="48958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 cap="sq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solidFill>
                  <a:srgbClr val="FF00FF"/>
                </a:solidFill>
                <a:latin typeface="宋体"/>
                <a:ea typeface="宋体"/>
              </a:rPr>
              <a:t>苔痕上阶绿，草色入帘青</a:t>
            </a:r>
          </a:p>
        </p:txBody>
      </p:sp>
      <p:pic>
        <p:nvPicPr>
          <p:cNvPr id="36867" name="图片 12185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1844675"/>
            <a:ext cx="5184775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B8CC1"/>
      </a:accent1>
      <a:accent2>
        <a:srgbClr val="2A5682"/>
      </a:accent2>
      <a:accent3>
        <a:srgbClr val="FFFFFF"/>
      </a:accent3>
      <a:accent4>
        <a:srgbClr val="000000"/>
      </a:accent4>
      <a:accent5>
        <a:srgbClr val="B6C5DC"/>
      </a:accent5>
      <a:accent6>
        <a:srgbClr val="254C74"/>
      </a:accent6>
      <a:hlink>
        <a:srgbClr val="002850"/>
      </a:hlink>
      <a:folHlink>
        <a:srgbClr val="2A94FE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0000F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E4AAAA"/>
        </a:accent5>
        <a:accent6>
          <a:srgbClr val="AA000B"/>
        </a:accent6>
        <a:hlink>
          <a:srgbClr val="3A0004"/>
        </a:hlink>
        <a:folHlink>
          <a:srgbClr val="D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9E0BE"/>
        </a:accent1>
        <a:accent2>
          <a:srgbClr val="D1D467"/>
        </a:accent2>
        <a:accent3>
          <a:srgbClr val="FFFFFF"/>
        </a:accent3>
        <a:accent4>
          <a:srgbClr val="000000"/>
        </a:accent4>
        <a:accent5>
          <a:srgbClr val="F2EDDB"/>
        </a:accent5>
        <a:accent6>
          <a:srgbClr val="BDC05D"/>
        </a:accent6>
        <a:hlink>
          <a:srgbClr val="3A3B11"/>
        </a:hlink>
        <a:folHlink>
          <a:srgbClr val="C4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3A3B11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FCC00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E2AA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1369</Words>
  <Paragraphs>239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Arial</vt:lpstr>
      <vt:lpstr>宋体</vt:lpstr>
      <vt:lpstr>微软雅黑</vt:lpstr>
      <vt:lpstr>Calibri</vt:lpstr>
      <vt:lpstr>Comic Sans MS</vt:lpstr>
      <vt:lpstr>黑体</vt:lpstr>
      <vt:lpstr>+mn-ea</vt:lpstr>
      <vt:lpstr>Times New Roman</vt:lpstr>
      <vt:lpstr>Tahoma</vt:lpstr>
      <vt:lpstr>华文中宋</vt:lpstr>
      <vt:lpstr>Wingdings</vt:lpstr>
      <vt:lpstr>Verdana</vt:lpstr>
      <vt:lpstr>楷体_GB2312</vt:lpstr>
      <vt:lpstr>默认设计模板</vt:lpstr>
      <vt:lpstr>默认设计模板</vt:lpstr>
      <vt:lpstr>Crayons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2010-08-26T17:14:00Z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