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257" r:id="rId3"/>
    <p:sldId id="258" r:id="rId4"/>
    <p:sldId id="259" r:id="rId5"/>
    <p:sldId id="300" r:id="rId6"/>
    <p:sldId id="289" r:id="rId7"/>
    <p:sldId id="260" r:id="rId8"/>
    <p:sldId id="261" r:id="rId9"/>
    <p:sldId id="267" r:id="rId10"/>
    <p:sldId id="285" r:id="rId11"/>
    <p:sldId id="287" r:id="rId12"/>
    <p:sldId id="288" r:id="rId13"/>
    <p:sldId id="290" r:id="rId14"/>
    <p:sldId id="291" r:id="rId15"/>
    <p:sldId id="292" r:id="rId16"/>
    <p:sldId id="294" r:id="rId17"/>
    <p:sldId id="295" r:id="rId18"/>
    <p:sldId id="296" r:id="rId19"/>
    <p:sldId id="297" r:id="rId20"/>
    <p:sldId id="265" r:id="rId21"/>
    <p:sldId id="299" r:id="rId22"/>
    <p:sldId id="280" r:id="rId23"/>
    <p:sldId id="281" r:id="rId24"/>
    <p:sldId id="282" r:id="rId25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980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192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31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B686F-3465-47B2-8187-2637E2170D49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254FF-ECDC-499E-B04B-4B73BB8A55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A16743-CB93-4CC0-A709-81CD773533C3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15B4A-080F-46F1-94DA-EA059B88D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B2D3B-5393-448C-80D4-4A16E894B02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E1736-F781-409B-BA00-A123568D4C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04F15-2072-436F-8896-DA6BE4FAC94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943E5-904D-4E48-938D-62F6125128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4D5F9-998C-4EE5-B7E5-A369D19F7CF0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789D1-1A64-41FD-BD4D-B1A8288031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FAB58-0059-4676-9CC1-0C7E78023CB8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12CA3-ED51-4733-AC20-04729033CE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10A28-7DBD-473F-B726-A64168211F9E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54A15-9BFD-461D-84DA-E5EAF5E1F6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D608C-0228-4935-966F-B2FA67F37754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A74C5-DE28-4747-BAF1-64C7B7F96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9303A-9E2F-41E0-ADB0-FAD9FF1620BC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5784A-B4CD-4398-B1EA-6B903E4FFF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A384E-128E-405D-A6B2-877783DCDDCF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8C7D6-D1C1-4A14-AF8E-606ADA3861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CB222C-1150-44C8-9026-88671C0752E3}" type="datetimeFigureOut">
              <a:rPr lang="zh-CN" altLang="en-US"/>
              <a:pPr>
                <a:defRPr/>
              </a:pPr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70BD84-6F97-472B-A966-0D6691586D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6" r:id="rId2"/>
    <p:sldLayoutId id="2147483655" r:id="rId3"/>
    <p:sldLayoutId id="2147483654" r:id="rId4"/>
    <p:sldLayoutId id="2147483653" r:id="rId5"/>
    <p:sldLayoutId id="2147483652" r:id="rId6"/>
    <p:sldLayoutId id="2147483651" r:id="rId7"/>
    <p:sldLayoutId id="2147483650" r:id="rId8"/>
    <p:sldLayoutId id="2147483649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7013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013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b="1" smtClean="0">
                <a:effectLst>
                  <a:outerShdw blurRad="38100" dist="38100" dir="2700000" algn="tl">
                    <a:srgbClr val="C0C0C0"/>
                  </a:outerShdw>
                </a:effectLst>
                <a:sym typeface="微软雅黑" pitchFamily="34" charset="-122"/>
              </a:rPr>
              <a:t>绿色植物的蒸腾作用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4413" y="1343025"/>
            <a:ext cx="233838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观察叶片的结构</a:t>
            </a:r>
            <a:endParaRPr lang="zh-CN" altLang="en-US" sz="2400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8363" y="2195513"/>
            <a:ext cx="141605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目的要求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2788" y="2762250"/>
            <a:ext cx="4572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练习徒手切片。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描述叶片各部分的结构特点。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8363" y="3883025"/>
            <a:ext cx="14160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材料器具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82788" y="4448175"/>
            <a:ext cx="6051550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新鲜的植物叶片；双面刀片，镊子，培养皿，毛笔，滴管，载玻片，盖玻片，显微镜，纱布；清水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40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724156">
            <a:off x="6040438" y="1260475"/>
            <a:ext cx="2103437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20700" y="2352675"/>
            <a:ext cx="40513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制作叶片横切面的临时切片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6988175" y="1711325"/>
            <a:ext cx="1346200" cy="49688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7354888" y="1227138"/>
            <a:ext cx="587375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20700" y="3446463"/>
            <a:ext cx="5794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放　</a:t>
            </a:r>
            <a:endParaRPr lang="zh-CN" altLang="en-US" sz="2400" b="1" kern="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1438275" y="3446463"/>
            <a:ext cx="43592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把新鲜的叶片平展在载玻片上</a:t>
            </a:r>
            <a:endParaRPr lang="zh-CN" altLang="en-US" sz="24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>
            <a:off x="1063625" y="3532188"/>
            <a:ext cx="311150" cy="290512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auto">
          <a:xfrm>
            <a:off x="5845175" y="3532188"/>
            <a:ext cx="309563" cy="290512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1330325" y="5083175"/>
            <a:ext cx="4575175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用手捏紧两个并排的双面刀片，沿着图中虚线的方向，迅速切割</a:t>
            </a:r>
            <a:endParaRPr lang="zh-CN" altLang="en-US" sz="24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520700" y="5453063"/>
            <a:ext cx="56356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切　</a:t>
            </a:r>
            <a:endParaRPr lang="zh-CN" altLang="en-US" sz="2400" b="1" kern="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AutoShape 19"/>
          <p:cNvSpPr>
            <a:spLocks noChangeArrowheads="1"/>
          </p:cNvSpPr>
          <p:nvPr/>
        </p:nvSpPr>
        <p:spPr bwMode="auto">
          <a:xfrm>
            <a:off x="1028700" y="5530850"/>
            <a:ext cx="301625" cy="306388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AutoShape 20"/>
          <p:cNvSpPr>
            <a:spLocks noChangeArrowheads="1"/>
          </p:cNvSpPr>
          <p:nvPr/>
        </p:nvSpPr>
        <p:spPr bwMode="auto">
          <a:xfrm>
            <a:off x="5873750" y="5530850"/>
            <a:ext cx="301625" cy="306388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1114425" y="1431925"/>
            <a:ext cx="25034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制作临时切片</a:t>
            </a:r>
            <a:endParaRPr lang="zh-CN" altLang="en-US" sz="2400" b="1" kern="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17310" y="2939372"/>
            <a:ext cx="2302969" cy="1475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17310" y="4923677"/>
            <a:ext cx="2337673" cy="1520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27" grpId="0"/>
      <p:bldP spid="28" grpId="0" animBg="1"/>
      <p:bldP spid="29" grpId="0" animBg="1"/>
      <p:bldP spid="32" grpId="0"/>
      <p:bldP spid="33" grpId="0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3"/>
          <p:cNvSpPr>
            <a:spLocks noChangeArrowheads="1"/>
          </p:cNvSpPr>
          <p:nvPr/>
        </p:nvSpPr>
        <p:spPr bwMode="auto">
          <a:xfrm>
            <a:off x="1339850" y="1962150"/>
            <a:ext cx="4840288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将切下的薄片移入盛有清水的培养皿中，要多切几次（每切一次，刀片要蘸一下水）</a:t>
            </a:r>
            <a:endParaRPr lang="zh-CN" altLang="en-US" sz="24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565150" y="2608263"/>
            <a:ext cx="57943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移　</a:t>
            </a:r>
            <a:endParaRPr lang="zh-CN" altLang="en-US" sz="2400" b="1" ker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AutoShape 25"/>
          <p:cNvSpPr>
            <a:spLocks noChangeArrowheads="1"/>
          </p:cNvSpPr>
          <p:nvPr/>
        </p:nvSpPr>
        <p:spPr bwMode="auto">
          <a:xfrm>
            <a:off x="1028700" y="2684463"/>
            <a:ext cx="311150" cy="307975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AutoShape 26"/>
          <p:cNvSpPr>
            <a:spLocks noChangeArrowheads="1"/>
          </p:cNvSpPr>
          <p:nvPr/>
        </p:nvSpPr>
        <p:spPr bwMode="auto">
          <a:xfrm>
            <a:off x="6051550" y="2684463"/>
            <a:ext cx="309563" cy="307975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1495425" y="4160838"/>
            <a:ext cx="4719638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用毛笔蘸取最薄的一片，将切面展放在滴有清水的载玻片上，盖上盖玻片，吸去多余的水分，制成临时切片</a:t>
            </a:r>
            <a:endParaRPr lang="zh-CN" altLang="en-US" sz="2400" b="1" kern="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Rectangle 30"/>
          <p:cNvSpPr>
            <a:spLocks noChangeArrowheads="1"/>
          </p:cNvSpPr>
          <p:nvPr/>
        </p:nvSpPr>
        <p:spPr bwMode="auto">
          <a:xfrm>
            <a:off x="614363" y="5084763"/>
            <a:ext cx="5826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蘸　</a:t>
            </a:r>
            <a:endParaRPr lang="zh-CN" altLang="en-US" sz="2400" b="1" kern="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1184275" y="5127625"/>
            <a:ext cx="311150" cy="376238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AutoShape 32"/>
          <p:cNvSpPr>
            <a:spLocks noChangeArrowheads="1"/>
          </p:cNvSpPr>
          <p:nvPr/>
        </p:nvSpPr>
        <p:spPr bwMode="auto">
          <a:xfrm>
            <a:off x="6126163" y="5127625"/>
            <a:ext cx="311150" cy="376238"/>
          </a:xfrm>
          <a:prstGeom prst="rightArrow">
            <a:avLst>
              <a:gd name="adj1" fmla="val 50000"/>
              <a:gd name="adj2" fmla="val 33451"/>
            </a:avLst>
          </a:prstGeom>
          <a:solidFill>
            <a:srgbClr val="00B050"/>
          </a:solidFill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603770" y="2366381"/>
            <a:ext cx="2116210" cy="944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603770" y="4804208"/>
            <a:ext cx="2116210" cy="106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27" grpId="0"/>
      <p:bldP spid="28" grpId="0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2149475"/>
            <a:ext cx="6148388" cy="4210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6551613" y="2300288"/>
            <a:ext cx="129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上表皮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8316913" y="3540125"/>
            <a:ext cx="4953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叶肉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551613" y="4243388"/>
            <a:ext cx="844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叶脉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551613" y="5353050"/>
            <a:ext cx="1190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下表皮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551613" y="5897563"/>
            <a:ext cx="793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气孔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Line 8"/>
          <p:cNvSpPr>
            <a:spLocks noChangeShapeType="1"/>
          </p:cNvSpPr>
          <p:nvPr/>
        </p:nvSpPr>
        <p:spPr bwMode="auto">
          <a:xfrm>
            <a:off x="5986463" y="3030538"/>
            <a:ext cx="647700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6551613" y="2800350"/>
            <a:ext cx="14033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栅栏组织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AutoShape 11"/>
          <p:cNvSpPr/>
          <p:nvPr/>
        </p:nvSpPr>
        <p:spPr bwMode="auto">
          <a:xfrm>
            <a:off x="8316913" y="2781300"/>
            <a:ext cx="215900" cy="936625"/>
          </a:xfrm>
          <a:prstGeom prst="rightBrace">
            <a:avLst>
              <a:gd name="adj1" fmla="val 36152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zh-CN" sz="2800" b="1" u="sng" kern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48139" name="Text Box 12"/>
          <p:cNvSpPr txBox="1">
            <a:spLocks noChangeArrowheads="1"/>
          </p:cNvSpPr>
          <p:nvPr/>
        </p:nvSpPr>
        <p:spPr bwMode="auto">
          <a:xfrm>
            <a:off x="819150" y="1408113"/>
            <a:ext cx="2740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观察叶片的结构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右大括号 27"/>
          <p:cNvSpPr/>
          <p:nvPr/>
        </p:nvSpPr>
        <p:spPr bwMode="auto">
          <a:xfrm>
            <a:off x="8086725" y="3030538"/>
            <a:ext cx="230188" cy="2041525"/>
          </a:xfrm>
          <a:prstGeom prst="rightBrace">
            <a:avLst/>
          </a:prstGeom>
          <a:solidFill>
            <a:srgbClr val="00B05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kern="0">
              <a:solidFill>
                <a:srgbClr val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29" name="Line 8"/>
          <p:cNvSpPr>
            <a:spLocks noChangeShapeType="1"/>
          </p:cNvSpPr>
          <p:nvPr/>
        </p:nvSpPr>
        <p:spPr bwMode="auto">
          <a:xfrm>
            <a:off x="6021388" y="4919663"/>
            <a:ext cx="647700" cy="0"/>
          </a:xfrm>
          <a:prstGeom prst="line">
            <a:avLst/>
          </a:prstGeom>
          <a:noFill/>
          <a:ln w="19050" cap="rnd">
            <a:solidFill>
              <a:srgbClr val="000000"/>
            </a:solidFill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6551613" y="4687888"/>
            <a:ext cx="1403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海绵组织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5" grpId="0"/>
      <p:bldP spid="28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723900" y="2049463"/>
            <a:ext cx="783272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用镊子从叶片上分别撕取一小块上表皮和下表皮，分别制成临时装片，用低倍显微镜观察植物的保卫细胞和气孔。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3" descr="pic_4472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11426" y="3425588"/>
            <a:ext cx="3676520" cy="2258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14" name="Picture 4" descr="pic_447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71845" y="3425588"/>
            <a:ext cx="3488203" cy="22588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1620838" y="5859463"/>
            <a:ext cx="15462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上表皮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953125" y="5880100"/>
            <a:ext cx="136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下表皮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150" y="1428750"/>
            <a:ext cx="35687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观察叶片的上、下表皮</a:t>
            </a:r>
            <a:endParaRPr lang="zh-CN" altLang="en-US" sz="2400" b="1" ker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 descr="气孔的开放和闭和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2471738" y="2646363"/>
            <a:ext cx="31448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736600" y="1541463"/>
            <a:ext cx="2330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保卫细胞及气孔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80" name="Oval 4"/>
          <p:cNvSpPr>
            <a:spLocks noChangeArrowheads="1"/>
          </p:cNvSpPr>
          <p:nvPr/>
        </p:nvSpPr>
        <p:spPr bwMode="auto">
          <a:xfrm>
            <a:off x="3479800" y="3149600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1" name="Oval 5"/>
          <p:cNvSpPr>
            <a:spLocks noChangeArrowheads="1"/>
          </p:cNvSpPr>
          <p:nvPr/>
        </p:nvSpPr>
        <p:spPr bwMode="auto">
          <a:xfrm>
            <a:off x="3695700" y="32226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2" name="Oval 6"/>
          <p:cNvSpPr>
            <a:spLocks noChangeArrowheads="1"/>
          </p:cNvSpPr>
          <p:nvPr/>
        </p:nvSpPr>
        <p:spPr bwMode="auto">
          <a:xfrm>
            <a:off x="3911600" y="30781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3" name="Oval 7"/>
          <p:cNvSpPr>
            <a:spLocks noChangeArrowheads="1"/>
          </p:cNvSpPr>
          <p:nvPr/>
        </p:nvSpPr>
        <p:spPr bwMode="auto">
          <a:xfrm>
            <a:off x="4054475" y="28622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4" name="Oval 8"/>
          <p:cNvSpPr>
            <a:spLocks noChangeArrowheads="1"/>
          </p:cNvSpPr>
          <p:nvPr/>
        </p:nvSpPr>
        <p:spPr bwMode="auto">
          <a:xfrm>
            <a:off x="3479800" y="28622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5" name="Oval 9"/>
          <p:cNvSpPr>
            <a:spLocks noChangeArrowheads="1"/>
          </p:cNvSpPr>
          <p:nvPr/>
        </p:nvSpPr>
        <p:spPr bwMode="auto">
          <a:xfrm>
            <a:off x="2830513" y="41576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6" name="Oval 10"/>
          <p:cNvSpPr>
            <a:spLocks noChangeArrowheads="1"/>
          </p:cNvSpPr>
          <p:nvPr/>
        </p:nvSpPr>
        <p:spPr bwMode="auto">
          <a:xfrm>
            <a:off x="2974975" y="44465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7" name="Oval 11"/>
          <p:cNvSpPr>
            <a:spLocks noChangeArrowheads="1"/>
          </p:cNvSpPr>
          <p:nvPr/>
        </p:nvSpPr>
        <p:spPr bwMode="auto">
          <a:xfrm>
            <a:off x="2903538" y="4662488"/>
            <a:ext cx="71437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2614613" y="43021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89" name="Oval 13"/>
          <p:cNvSpPr>
            <a:spLocks noChangeArrowheads="1"/>
          </p:cNvSpPr>
          <p:nvPr/>
        </p:nvSpPr>
        <p:spPr bwMode="auto">
          <a:xfrm>
            <a:off x="4127500" y="36544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0" name="Oval 14"/>
          <p:cNvSpPr>
            <a:spLocks noChangeArrowheads="1"/>
          </p:cNvSpPr>
          <p:nvPr/>
        </p:nvSpPr>
        <p:spPr bwMode="auto">
          <a:xfrm>
            <a:off x="2759075" y="4806950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1" name="Oval 15"/>
          <p:cNvSpPr>
            <a:spLocks noChangeArrowheads="1"/>
          </p:cNvSpPr>
          <p:nvPr/>
        </p:nvSpPr>
        <p:spPr bwMode="auto">
          <a:xfrm>
            <a:off x="4775200" y="2933700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2" name="Oval 16"/>
          <p:cNvSpPr>
            <a:spLocks noChangeArrowheads="1"/>
          </p:cNvSpPr>
          <p:nvPr/>
        </p:nvSpPr>
        <p:spPr bwMode="auto">
          <a:xfrm>
            <a:off x="4775200" y="32226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3" name="Oval 17"/>
          <p:cNvSpPr>
            <a:spLocks noChangeArrowheads="1"/>
          </p:cNvSpPr>
          <p:nvPr/>
        </p:nvSpPr>
        <p:spPr bwMode="auto">
          <a:xfrm>
            <a:off x="4630738" y="3078163"/>
            <a:ext cx="73025" cy="144462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4" name="Oval 18"/>
          <p:cNvSpPr>
            <a:spLocks noChangeArrowheads="1"/>
          </p:cNvSpPr>
          <p:nvPr/>
        </p:nvSpPr>
        <p:spPr bwMode="auto">
          <a:xfrm>
            <a:off x="4919663" y="32226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5" name="Oval 19"/>
          <p:cNvSpPr>
            <a:spLocks noChangeArrowheads="1"/>
          </p:cNvSpPr>
          <p:nvPr/>
        </p:nvSpPr>
        <p:spPr bwMode="auto">
          <a:xfrm>
            <a:off x="4127500" y="38703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6" name="Oval 20"/>
          <p:cNvSpPr>
            <a:spLocks noChangeArrowheads="1"/>
          </p:cNvSpPr>
          <p:nvPr/>
        </p:nvSpPr>
        <p:spPr bwMode="auto">
          <a:xfrm>
            <a:off x="3983038" y="40862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7" name="Oval 21"/>
          <p:cNvSpPr>
            <a:spLocks noChangeArrowheads="1"/>
          </p:cNvSpPr>
          <p:nvPr/>
        </p:nvSpPr>
        <p:spPr bwMode="auto">
          <a:xfrm>
            <a:off x="3551238" y="41576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8" name="Oval 22"/>
          <p:cNvSpPr>
            <a:spLocks noChangeArrowheads="1"/>
          </p:cNvSpPr>
          <p:nvPr/>
        </p:nvSpPr>
        <p:spPr bwMode="auto">
          <a:xfrm>
            <a:off x="3622675" y="39417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199" name="Oval 23"/>
          <p:cNvSpPr>
            <a:spLocks noChangeArrowheads="1"/>
          </p:cNvSpPr>
          <p:nvPr/>
        </p:nvSpPr>
        <p:spPr bwMode="auto">
          <a:xfrm>
            <a:off x="3767138" y="37258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0" name="Oval 24"/>
          <p:cNvSpPr>
            <a:spLocks noChangeArrowheads="1"/>
          </p:cNvSpPr>
          <p:nvPr/>
        </p:nvSpPr>
        <p:spPr bwMode="auto">
          <a:xfrm>
            <a:off x="3767138" y="43021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1" name="Oval 25"/>
          <p:cNvSpPr>
            <a:spLocks noChangeArrowheads="1"/>
          </p:cNvSpPr>
          <p:nvPr/>
        </p:nvSpPr>
        <p:spPr bwMode="auto">
          <a:xfrm>
            <a:off x="4919663" y="37258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2" name="Oval 26"/>
          <p:cNvSpPr>
            <a:spLocks noChangeArrowheads="1"/>
          </p:cNvSpPr>
          <p:nvPr/>
        </p:nvSpPr>
        <p:spPr bwMode="auto">
          <a:xfrm>
            <a:off x="4775200" y="3797300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3" name="Oval 27"/>
          <p:cNvSpPr>
            <a:spLocks noChangeArrowheads="1"/>
          </p:cNvSpPr>
          <p:nvPr/>
        </p:nvSpPr>
        <p:spPr bwMode="auto">
          <a:xfrm>
            <a:off x="4559300" y="40147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4" name="Oval 28"/>
          <p:cNvSpPr>
            <a:spLocks noChangeArrowheads="1"/>
          </p:cNvSpPr>
          <p:nvPr/>
        </p:nvSpPr>
        <p:spPr bwMode="auto">
          <a:xfrm>
            <a:off x="4487863" y="43021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5" name="Oval 29"/>
          <p:cNvSpPr>
            <a:spLocks noChangeArrowheads="1"/>
          </p:cNvSpPr>
          <p:nvPr/>
        </p:nvSpPr>
        <p:spPr bwMode="auto">
          <a:xfrm>
            <a:off x="3046413" y="42306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6" name="Oval 30"/>
          <p:cNvSpPr>
            <a:spLocks noChangeArrowheads="1"/>
          </p:cNvSpPr>
          <p:nvPr/>
        </p:nvSpPr>
        <p:spPr bwMode="auto">
          <a:xfrm>
            <a:off x="4991100" y="40147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7" name="Oval 31"/>
          <p:cNvSpPr>
            <a:spLocks noChangeArrowheads="1"/>
          </p:cNvSpPr>
          <p:nvPr/>
        </p:nvSpPr>
        <p:spPr bwMode="auto">
          <a:xfrm>
            <a:off x="4775200" y="4373563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8" name="Oval 32"/>
          <p:cNvSpPr>
            <a:spLocks noChangeArrowheads="1"/>
          </p:cNvSpPr>
          <p:nvPr/>
        </p:nvSpPr>
        <p:spPr bwMode="auto">
          <a:xfrm>
            <a:off x="4919663" y="42306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09" name="Oval 33"/>
          <p:cNvSpPr>
            <a:spLocks noChangeArrowheads="1"/>
          </p:cNvSpPr>
          <p:nvPr/>
        </p:nvSpPr>
        <p:spPr bwMode="auto">
          <a:xfrm>
            <a:off x="3406775" y="53816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0" name="Oval 34"/>
          <p:cNvSpPr>
            <a:spLocks noChangeArrowheads="1"/>
          </p:cNvSpPr>
          <p:nvPr/>
        </p:nvSpPr>
        <p:spPr bwMode="auto">
          <a:xfrm>
            <a:off x="3406775" y="51657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1" name="Oval 35"/>
          <p:cNvSpPr>
            <a:spLocks noChangeArrowheads="1"/>
          </p:cNvSpPr>
          <p:nvPr/>
        </p:nvSpPr>
        <p:spPr bwMode="auto">
          <a:xfrm>
            <a:off x="3551238" y="49498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2" name="Oval 36"/>
          <p:cNvSpPr>
            <a:spLocks noChangeArrowheads="1"/>
          </p:cNvSpPr>
          <p:nvPr/>
        </p:nvSpPr>
        <p:spPr bwMode="auto">
          <a:xfrm>
            <a:off x="3695700" y="48783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3" name="Oval 37"/>
          <p:cNvSpPr>
            <a:spLocks noChangeArrowheads="1"/>
          </p:cNvSpPr>
          <p:nvPr/>
        </p:nvSpPr>
        <p:spPr bwMode="auto">
          <a:xfrm>
            <a:off x="3622675" y="5454650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4" name="Oval 38"/>
          <p:cNvSpPr>
            <a:spLocks noChangeArrowheads="1"/>
          </p:cNvSpPr>
          <p:nvPr/>
        </p:nvSpPr>
        <p:spPr bwMode="auto">
          <a:xfrm>
            <a:off x="3767138" y="53101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5" name="Oval 39"/>
          <p:cNvSpPr>
            <a:spLocks noChangeArrowheads="1"/>
          </p:cNvSpPr>
          <p:nvPr/>
        </p:nvSpPr>
        <p:spPr bwMode="auto">
          <a:xfrm>
            <a:off x="3911600" y="51657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6" name="Oval 40"/>
          <p:cNvSpPr>
            <a:spLocks noChangeArrowheads="1"/>
          </p:cNvSpPr>
          <p:nvPr/>
        </p:nvSpPr>
        <p:spPr bwMode="auto">
          <a:xfrm>
            <a:off x="3911600" y="49498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7" name="Oval 41"/>
          <p:cNvSpPr>
            <a:spLocks noChangeArrowheads="1"/>
          </p:cNvSpPr>
          <p:nvPr/>
        </p:nvSpPr>
        <p:spPr bwMode="auto">
          <a:xfrm>
            <a:off x="4414838" y="55975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8" name="Oval 42"/>
          <p:cNvSpPr>
            <a:spLocks noChangeArrowheads="1"/>
          </p:cNvSpPr>
          <p:nvPr/>
        </p:nvSpPr>
        <p:spPr bwMode="auto">
          <a:xfrm>
            <a:off x="4559300" y="53816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19" name="Oval 43"/>
          <p:cNvSpPr>
            <a:spLocks noChangeArrowheads="1"/>
          </p:cNvSpPr>
          <p:nvPr/>
        </p:nvSpPr>
        <p:spPr bwMode="auto">
          <a:xfrm>
            <a:off x="4775200" y="5165725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50220" name="Oval 44"/>
          <p:cNvSpPr>
            <a:spLocks noChangeArrowheads="1"/>
          </p:cNvSpPr>
          <p:nvPr/>
        </p:nvSpPr>
        <p:spPr bwMode="auto">
          <a:xfrm>
            <a:off x="4991100" y="5310188"/>
            <a:ext cx="73025" cy="142875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sz="2800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5513388" y="3386138"/>
            <a:ext cx="15287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保卫细胞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Line 46"/>
          <p:cNvSpPr>
            <a:spLocks noChangeShapeType="1"/>
          </p:cNvSpPr>
          <p:nvPr/>
        </p:nvSpPr>
        <p:spPr bwMode="auto">
          <a:xfrm flipH="1">
            <a:off x="3695700" y="5238750"/>
            <a:ext cx="180022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3" name="Group 47"/>
          <p:cNvGrpSpPr>
            <a:grpSpLocks/>
          </p:cNvGrpSpPr>
          <p:nvPr/>
        </p:nvGrpSpPr>
        <p:grpSpPr bwMode="auto">
          <a:xfrm>
            <a:off x="4991100" y="3581400"/>
            <a:ext cx="647700" cy="576263"/>
            <a:chOff x="0" y="0"/>
            <a:chExt cx="408" cy="363"/>
          </a:xfrm>
        </p:grpSpPr>
        <p:sp>
          <p:nvSpPr>
            <p:cNvPr id="50230" name="Line 48"/>
            <p:cNvSpPr>
              <a:spLocks noChangeShapeType="1"/>
            </p:cNvSpPr>
            <p:nvPr/>
          </p:nvSpPr>
          <p:spPr bwMode="auto">
            <a:xfrm flipH="1">
              <a:off x="0" y="0"/>
              <a:ext cx="408" cy="136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1" name="Line 49"/>
            <p:cNvSpPr>
              <a:spLocks noChangeShapeType="1"/>
            </p:cNvSpPr>
            <p:nvPr/>
          </p:nvSpPr>
          <p:spPr bwMode="auto">
            <a:xfrm flipH="1">
              <a:off x="45" y="46"/>
              <a:ext cx="363" cy="317"/>
            </a:xfrm>
            <a:prstGeom prst="line">
              <a:avLst/>
            </a:prstGeom>
            <a:noFill/>
            <a:ln w="38100">
              <a:solidFill>
                <a:srgbClr val="00B0F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" name="Text Box 50"/>
          <p:cNvSpPr txBox="1">
            <a:spLocks noChangeArrowheads="1"/>
          </p:cNvSpPr>
          <p:nvPr/>
        </p:nvSpPr>
        <p:spPr bwMode="auto">
          <a:xfrm>
            <a:off x="5513388" y="5094288"/>
            <a:ext cx="804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气孔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 Box 51"/>
          <p:cNvSpPr txBox="1">
            <a:spLocks noChangeArrowheads="1"/>
          </p:cNvSpPr>
          <p:nvPr/>
        </p:nvSpPr>
        <p:spPr bwMode="auto">
          <a:xfrm>
            <a:off x="5513388" y="4056063"/>
            <a:ext cx="31369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半月形、内含叶绿体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 Box 52"/>
          <p:cNvSpPr txBox="1">
            <a:spLocks noChangeArrowheads="1"/>
          </p:cNvSpPr>
          <p:nvPr/>
        </p:nvSpPr>
        <p:spPr bwMode="auto">
          <a:xfrm>
            <a:off x="584200" y="3494088"/>
            <a:ext cx="1501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表皮细胞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Line 53"/>
          <p:cNvSpPr>
            <a:spLocks noChangeShapeType="1"/>
          </p:cNvSpPr>
          <p:nvPr/>
        </p:nvSpPr>
        <p:spPr bwMode="auto">
          <a:xfrm>
            <a:off x="2038350" y="3725863"/>
            <a:ext cx="86518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54"/>
          <p:cNvSpPr txBox="1">
            <a:spLocks noChangeArrowheads="1"/>
          </p:cNvSpPr>
          <p:nvPr/>
        </p:nvSpPr>
        <p:spPr bwMode="auto">
          <a:xfrm>
            <a:off x="5513388" y="5670550"/>
            <a:ext cx="28082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一般上少下多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 Box 55"/>
          <p:cNvSpPr txBox="1">
            <a:spLocks noChangeArrowheads="1"/>
          </p:cNvSpPr>
          <p:nvPr/>
        </p:nvSpPr>
        <p:spPr bwMode="auto">
          <a:xfrm>
            <a:off x="387350" y="4106863"/>
            <a:ext cx="2105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无色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无叶绿体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66" grpId="0"/>
      <p:bldP spid="67" grpId="0"/>
      <p:bldP spid="68" grpId="0"/>
      <p:bldP spid="69" grpId="0" animBg="1"/>
      <p:bldP spid="70" grpId="0"/>
      <p:bldP spid="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6345238" y="2089150"/>
            <a:ext cx="1474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是否蒸腾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51025" y="5364163"/>
            <a:ext cx="5000625" cy="1135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植物就是通过保卫细胞控制气孔的开闭来调节蒸腾作用的。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9150" y="1408113"/>
            <a:ext cx="172402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气孔的开闭</a:t>
            </a:r>
            <a:endParaRPr lang="zh-CN" altLang="en-US" sz="2400" b="1" ker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438" y="2089150"/>
            <a:ext cx="14160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保卫细胞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35425" y="2089150"/>
            <a:ext cx="8001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气孔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4438" y="3343275"/>
            <a:ext cx="14160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吸水膨胀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9800" y="324326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开放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3375" y="3343275"/>
            <a:ext cx="8001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蒸腾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14438" y="4595813"/>
            <a:ext cx="141605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失水缩小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03613" y="4595813"/>
            <a:ext cx="8001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关闭</a:t>
            </a:r>
            <a:endParaRPr lang="zh-CN" altLang="en-US">
              <a:latin typeface="+mn-lt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29388" y="4595813"/>
            <a:ext cx="110807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不蒸腾</a:t>
            </a:r>
            <a:endParaRPr lang="zh-CN" altLang="en-US">
              <a:latin typeface="+mn-lt"/>
              <a:ea typeface="+mn-ea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93589" y="2937027"/>
            <a:ext cx="1473287" cy="1074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80097" y="4289275"/>
            <a:ext cx="1534177" cy="10743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6" grpId="0"/>
      <p:bldP spid="7" grpId="0"/>
      <p:bldP spid="8" grpId="0"/>
      <p:bldP spid="9" grpId="0"/>
      <p:bldP spid="10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85309" y="1741848"/>
            <a:ext cx="1829102" cy="15120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41600" y="1897063"/>
            <a:ext cx="526097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气孔是植物蒸腾失水的“门户”，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也是植物与外界进行气体交换的通道。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2150" y="5246688"/>
            <a:ext cx="16287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影响因素</a:t>
            </a: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6"/>
          <p:cNvSpPr/>
          <p:nvPr/>
        </p:nvSpPr>
        <p:spPr bwMode="auto">
          <a:xfrm>
            <a:off x="2316163" y="4635500"/>
            <a:ext cx="376237" cy="1682750"/>
          </a:xfrm>
          <a:prstGeom prst="leftBrace">
            <a:avLst>
              <a:gd name="adj1" fmla="val 218520"/>
              <a:gd name="adj2" fmla="val 50000"/>
            </a:avLst>
          </a:prstGeom>
          <a:noFill/>
          <a:ln w="28575">
            <a:solidFill>
              <a:srgbClr val="00B0F0"/>
            </a:solidFill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solidFill>
                <a:srgbClr val="002060"/>
              </a:solidFill>
              <a:latin typeface="+mn-ea"/>
              <a:ea typeface="+mn-ea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2843213" y="4405313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光照强度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2843213" y="4943475"/>
            <a:ext cx="1539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环境温度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843213" y="5483225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空气湿度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2843213" y="60213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空气流动状况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317750" y="3270250"/>
            <a:ext cx="6211888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湿度大、气温低、光照弱，则蒸腾作用就弱；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湿度小、气温高、光照强，则蒸腾作用就强。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6900" y="3740150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气孔周围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22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3113" y="4471988"/>
            <a:ext cx="17684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 animBg="1"/>
      <p:bldP spid="16" grpId="0"/>
      <p:bldP spid="17" grpId="0"/>
      <p:bldP spid="18" grpId="0"/>
      <p:bldP spid="25" grpId="0"/>
      <p:bldP spid="26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水分蒸腾的全过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" y="2071688"/>
            <a:ext cx="4652963" cy="41798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661025" y="1211263"/>
            <a:ext cx="217963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大气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↑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气孔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↑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叶肉细胞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↑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根茎叶的导管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↑</a:t>
            </a:r>
          </a:p>
          <a:p>
            <a:pPr algn="ctr"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土壤中的水分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9150" y="1427163"/>
            <a:ext cx="2360613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蒸腾作用的过程</a:t>
            </a:r>
            <a:endParaRPr lang="zh-CN" altLang="en-US" sz="2400" b="1" kern="0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 txBox="1">
            <a:spLocks noRot="1" noChangeArrowheads="1"/>
          </p:cNvSpPr>
          <p:nvPr/>
        </p:nvSpPr>
        <p:spPr bwMode="auto">
          <a:xfrm>
            <a:off x="723900" y="1839913"/>
            <a:ext cx="52974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在蒸腾作用中，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克水变成水蒸气时，在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度时，能吸收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2450J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的热量。因此，蒸腾作用可以降低叶片表面温度，防止叶肉细胞被灼伤。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r="41827"/>
          <a:stretch>
            <a:fillRect/>
          </a:stretch>
        </p:blipFill>
        <p:spPr bwMode="auto">
          <a:xfrm>
            <a:off x="6021594" y="2470245"/>
            <a:ext cx="2629296" cy="3751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819150" y="5440363"/>
            <a:ext cx="4826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蒸腾作用消耗水分不是简单的浪费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 l="23880" r="18777"/>
          <a:stretch>
            <a:fillRect/>
          </a:stretch>
        </p:blipFill>
        <p:spPr bwMode="auto">
          <a:xfrm>
            <a:off x="7493000" y="4778375"/>
            <a:ext cx="1154113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1084263" y="1198563"/>
            <a:ext cx="6653212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一株玉米从出苗到结实的一生中，大约要消耗的水，大致情况如下表所示：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5" name="Group 92"/>
          <p:cNvGraphicFramePr>
            <a:graphicFrameLocks noGrp="1"/>
          </p:cNvGraphicFramePr>
          <p:nvPr/>
        </p:nvGraphicFramePr>
        <p:xfrm>
          <a:off x="1084185" y="2461457"/>
          <a:ext cx="7033948" cy="213230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730177"/>
                <a:gridCol w="1815152"/>
                <a:gridCol w="1488619"/>
              </a:tblGrid>
              <a:tr h="526754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生长期中总吸水量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204228g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100%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</a:tr>
              <a:tr h="526754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作为组成成分的水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1872g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．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29%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</a:tr>
              <a:tr h="526754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维持生理过程的水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250g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．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12%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</a:tr>
              <a:tr h="552046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？</a:t>
                      </a:r>
                      <a:endParaRPr kumimoji="0" lang="zh-CN" altLang="en-US" sz="4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202106g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98.96%</a:t>
                      </a:r>
                      <a:endParaRPr kumimoji="0" lang="en-US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115221" marR="115221" marT="43201" marB="43201" anchor="ctr" horzOverflow="overflow"/>
                </a:tc>
              </a:tr>
            </a:tbl>
          </a:graphicData>
        </a:graphic>
      </p:graphicFrame>
      <p:sp>
        <p:nvSpPr>
          <p:cNvPr id="26" name="Text Box 93"/>
          <p:cNvSpPr txBox="1">
            <a:spLocks noChangeArrowheads="1"/>
          </p:cNvSpPr>
          <p:nvPr/>
        </p:nvSpPr>
        <p:spPr bwMode="auto">
          <a:xfrm>
            <a:off x="3116263" y="4994275"/>
            <a:ext cx="339407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玉米吸收的水分中大约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99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％的水哪里去了？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584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08140">
            <a:off x="1090613" y="4695825"/>
            <a:ext cx="1162050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7288" y="4254500"/>
            <a:ext cx="1363662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723900" y="2947988"/>
            <a:ext cx="4486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促进植物体从土壤中吸收水分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46113" y="4271963"/>
            <a:ext cx="4181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促进水分和无机盐的运输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46113" y="5595938"/>
            <a:ext cx="3535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使植物体有效地散热</a:t>
            </a:r>
            <a:endParaRPr lang="en-US" altLang="zh-CN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99050" y="1892300"/>
            <a:ext cx="3546475" cy="4518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2" name="矩形 1"/>
          <p:cNvSpPr/>
          <p:nvPr/>
        </p:nvSpPr>
        <p:spPr>
          <a:xfrm>
            <a:off x="871538" y="1660525"/>
            <a:ext cx="2646362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蒸腾作用的意义：</a:t>
            </a:r>
            <a:endParaRPr lang="zh-CN" altLang="en-US" sz="2400" b="1" kern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矩形 1"/>
          <p:cNvSpPr>
            <a:spLocks noChangeArrowheads="1"/>
          </p:cNvSpPr>
          <p:nvPr/>
        </p:nvSpPr>
        <p:spPr bwMode="auto">
          <a:xfrm>
            <a:off x="884238" y="1524000"/>
            <a:ext cx="7223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在我们这个地区，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(     )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季节蒸腾作用最强。</a:t>
            </a: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春         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夏          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秋        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冬</a:t>
            </a: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俗话说：大树底下好乘凉，主要原因是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(     )</a:t>
            </a: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树冠遮阴，蒸腾作用带走周围空气的热量</a:t>
            </a: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大树能刮风，吹走了周围的热量</a:t>
            </a:r>
          </a:p>
          <a:p>
            <a:pPr>
              <a:lnSpc>
                <a:spcPct val="20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大树根系发达，使周围土壤中水分增多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765550" y="1817688"/>
            <a:ext cx="506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496050" y="3224213"/>
            <a:ext cx="5048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8373" name="图片 15"/>
          <p:cNvPicPr>
            <a:picLocks noChangeAspect="1"/>
          </p:cNvPicPr>
          <p:nvPr/>
        </p:nvPicPr>
        <p:blipFill>
          <a:blip r:embed="rId2"/>
          <a:srcRect l="5556" t="7663" r="6474" b="6207"/>
          <a:stretch>
            <a:fillRect/>
          </a:stretch>
        </p:blipFill>
        <p:spPr bwMode="auto">
          <a:xfrm>
            <a:off x="7170738" y="4462463"/>
            <a:ext cx="14938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855663" y="4349750"/>
            <a:ext cx="6481762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政府来我们这儿征集树苗，要治理沙漠。我们选什么样的树种好呢！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855663" y="5840413"/>
            <a:ext cx="64944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选择不易散失水分的、蒸腾作用弱的树种。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5663" y="1552575"/>
            <a:ext cx="58610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 kern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大规模的植树造林对气候有什么影响？</a:t>
            </a:r>
            <a:endParaRPr lang="zh-CN" altLang="en-US" sz="2400" b="1" ker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5663" y="2305050"/>
            <a:ext cx="6805612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400" b="1" kern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因为植物蒸腾水分，大面积的树林可以增加空气湿度，使天空云量增多，从而增加降水量，起到减轻干旱，调节气候的作用。</a:t>
            </a:r>
            <a:endParaRPr lang="zh-CN" altLang="en-US" sz="2400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9398" name="图片 14"/>
          <p:cNvPicPr>
            <a:picLocks noChangeAspect="1"/>
          </p:cNvPicPr>
          <p:nvPr/>
        </p:nvPicPr>
        <p:blipFill>
          <a:blip r:embed="rId2"/>
          <a:srcRect l="5556" t="7663" r="6474" b="6207"/>
          <a:stretch>
            <a:fillRect/>
          </a:stretch>
        </p:blipFill>
        <p:spPr bwMode="auto">
          <a:xfrm>
            <a:off x="7170738" y="4462463"/>
            <a:ext cx="1493837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8"/>
          <p:cNvSpPr>
            <a:spLocks noChangeArrowheads="1"/>
          </p:cNvSpPr>
          <p:nvPr/>
        </p:nvSpPr>
        <p:spPr bwMode="auto">
          <a:xfrm>
            <a:off x="1041400" y="2533650"/>
            <a:ext cx="6646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主要器官是叶，叶柄和幼嫩的茎也能少量的进行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035050" y="1843088"/>
            <a:ext cx="65595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水分以气体状态从植物体内散失到体外的过程。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0" name="Text Box 2"/>
          <p:cNvSpPr txBox="1">
            <a:spLocks noChangeArrowheads="1"/>
          </p:cNvSpPr>
          <p:nvPr/>
        </p:nvSpPr>
        <p:spPr bwMode="auto">
          <a:xfrm>
            <a:off x="1076325" y="3689350"/>
            <a:ext cx="17176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叶片的结构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1" name="Text Box 4"/>
          <p:cNvSpPr txBox="1">
            <a:spLocks noChangeArrowheads="1"/>
          </p:cNvSpPr>
          <p:nvPr/>
        </p:nvSpPr>
        <p:spPr bwMode="auto">
          <a:xfrm>
            <a:off x="3022600" y="3713163"/>
            <a:ext cx="8763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叶肉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2" name="Text Box 8"/>
          <p:cNvSpPr txBox="1">
            <a:spLocks noChangeArrowheads="1"/>
          </p:cNvSpPr>
          <p:nvPr/>
        </p:nvSpPr>
        <p:spPr bwMode="auto">
          <a:xfrm>
            <a:off x="4127500" y="4087813"/>
            <a:ext cx="256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上表皮（气孔少）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3" name="Text Box 9"/>
          <p:cNvSpPr txBox="1">
            <a:spLocks noChangeArrowheads="1"/>
          </p:cNvSpPr>
          <p:nvPr/>
        </p:nvSpPr>
        <p:spPr bwMode="auto">
          <a:xfrm>
            <a:off x="4106863" y="4789488"/>
            <a:ext cx="2586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下表皮（气孔多）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4" name="Rectangle 2"/>
          <p:cNvSpPr txBox="1">
            <a:spLocks noRot="1" noChangeArrowheads="1"/>
          </p:cNvSpPr>
          <p:nvPr/>
        </p:nvSpPr>
        <p:spPr bwMode="auto">
          <a:xfrm>
            <a:off x="949325" y="5224463"/>
            <a:ext cx="2605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蒸腾作用的意义：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25" name="矩形 1"/>
          <p:cNvSpPr>
            <a:spLocks noChangeArrowheads="1"/>
          </p:cNvSpPr>
          <p:nvPr/>
        </p:nvSpPr>
        <p:spPr bwMode="auto">
          <a:xfrm>
            <a:off x="874713" y="1270000"/>
            <a:ext cx="29543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绿色植物的蒸腾作用</a:t>
            </a:r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2600" y="3081338"/>
            <a:ext cx="8001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latin typeface="微软雅黑" panose="020B0503020204020204" charset="-122"/>
                <a:ea typeface="微软雅黑" panose="020B0503020204020204" charset="-122"/>
              </a:rPr>
              <a:t>叶脉</a:t>
            </a:r>
            <a:endParaRPr lang="zh-CN" altLang="en-US" sz="2400" b="1" ker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2600" y="4343400"/>
            <a:ext cx="8001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latin typeface="微软雅黑" panose="020B0503020204020204" charset="-122"/>
                <a:ea typeface="微软雅黑" panose="020B0503020204020204" charset="-122"/>
              </a:rPr>
              <a:t>表皮</a:t>
            </a:r>
            <a:endParaRPr lang="zh-CN" altLang="en-US" sz="2400" b="1" ker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28" name="Text Box 4"/>
          <p:cNvSpPr txBox="1">
            <a:spLocks noChangeArrowheads="1"/>
          </p:cNvSpPr>
          <p:nvPr/>
        </p:nvSpPr>
        <p:spPr bwMode="auto">
          <a:xfrm>
            <a:off x="6826250" y="4024313"/>
            <a:ext cx="1439863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气孔调控蒸腾作用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0775" y="5881688"/>
            <a:ext cx="7189788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b="1" kern="0" smtClean="0">
                <a:latin typeface="微软雅黑" panose="020B0503020204020204" charset="-122"/>
                <a:ea typeface="微软雅黑" panose="020B0503020204020204" charset="-122"/>
              </a:rPr>
              <a:t>促进吸收水分，促进水分和无机盐输送，还能散热</a:t>
            </a:r>
            <a:endParaRPr lang="zh-CN" altLang="en-US" sz="2400" b="1" ker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794000" y="3313113"/>
            <a:ext cx="228600" cy="1260475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左大括号 45"/>
          <p:cNvSpPr/>
          <p:nvPr/>
        </p:nvSpPr>
        <p:spPr>
          <a:xfrm>
            <a:off x="3898900" y="4194175"/>
            <a:ext cx="228600" cy="862013"/>
          </a:xfrm>
          <a:prstGeom prst="leftBrac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983517" y="2627399"/>
            <a:ext cx="3077719" cy="27159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819150" y="5727700"/>
            <a:ext cx="79787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植物的生命活动离不开水，同时还要不断地向外散失水分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327650" y="3524250"/>
            <a:ext cx="3302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塑料袋内壁出现水水珠 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896938" y="1520825"/>
            <a:ext cx="55991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仔细观察塑料袋的内壁，有什么现象？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0" name="矩形 15"/>
          <p:cNvSpPr>
            <a:spLocks noChangeArrowheads="1"/>
          </p:cNvSpPr>
          <p:nvPr/>
        </p:nvSpPr>
        <p:spPr bwMode="auto">
          <a:xfrm>
            <a:off x="3644900" y="72707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蒸腾作用</a:t>
            </a:r>
            <a:endParaRPr lang="zh-CN" altLang="en-US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9150" y="2122488"/>
            <a:ext cx="1011238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982788" y="1401763"/>
            <a:ext cx="4556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叶片面积与植物散失水分的关系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85775" y="2030413"/>
            <a:ext cx="1831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提出问题：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85775" y="3427413"/>
            <a:ext cx="19637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作出假设：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844675" y="4125913"/>
            <a:ext cx="5200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叶片面积越大，植物散失水分 越多。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44675" y="5154613"/>
            <a:ext cx="3405188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带叶的枝条；锥形瓶，量筒，脱脂棉；清水。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44675" y="2728913"/>
            <a:ext cx="5091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叶片面积与植物散失水分有关系吗？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85775" y="4826000"/>
            <a:ext cx="14160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材料器具</a:t>
            </a: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4724400"/>
            <a:ext cx="3371850" cy="1700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ChangeArrowheads="1"/>
          </p:cNvSpPr>
          <p:nvPr/>
        </p:nvSpPr>
        <p:spPr bwMode="auto">
          <a:xfrm>
            <a:off x="649288" y="1939925"/>
            <a:ext cx="5778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操作方案：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114425" y="5132388"/>
            <a:ext cx="2238375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设计对照实验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控制实验变量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8" descr="IMG_84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3025" y="4327525"/>
            <a:ext cx="1944688" cy="20875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6896100" y="5502275"/>
            <a:ext cx="1200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脱脂棉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1"/>
          <p:cNvSpPr>
            <a:spLocks noChangeShapeType="1"/>
          </p:cNvSpPr>
          <p:nvPr/>
        </p:nvSpPr>
        <p:spPr bwMode="auto">
          <a:xfrm>
            <a:off x="5219700" y="5732463"/>
            <a:ext cx="1676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kern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439863" y="1233488"/>
            <a:ext cx="725963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在一株生长健壮的绿色植物上选取两段枝叶相似的枝条，一段保留全部叶片，另一段去掉大部分叶片。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用量筒量取等量清水，分别注入编号为甲、乙的两个锥形瓶里。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把两段枝条分别插入两个锥形瓶里，并用脱脂棉塞紧瓶口。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6896100" y="5965825"/>
            <a:ext cx="1443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防水蒸发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0888" y="2141538"/>
            <a:ext cx="5964237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根据设计的操作方案组装实验装置，记录注入两个锥形瓶中清水的量。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将两个实验装置置于相同光下照射一段时间，取出锥形瓶中的脱脂棉和枝条。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用量筒分别测量两个锥形瓶中剩余的清水量，并作记录。</a:t>
            </a:r>
          </a:p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计算实验前后两个装置内清水量的差值。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39" name="Rectangle 9"/>
          <p:cNvSpPr>
            <a:spLocks noChangeArrowheads="1"/>
          </p:cNvSpPr>
          <p:nvPr/>
        </p:nvSpPr>
        <p:spPr bwMode="auto">
          <a:xfrm>
            <a:off x="819150" y="1530350"/>
            <a:ext cx="1816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实施计划：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7325" y="2819400"/>
            <a:ext cx="2382838" cy="30241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3"/>
          <p:cNvGraphicFramePr>
            <a:graphicFrameLocks noGrp="1"/>
          </p:cNvGraphicFramePr>
          <p:nvPr/>
        </p:nvGraphicFramePr>
        <p:xfrm>
          <a:off x="591064" y="2373375"/>
          <a:ext cx="8010263" cy="1708938"/>
        </p:xfrm>
        <a:graphic>
          <a:graphicData uri="http://schemas.openxmlformats.org/drawingml/2006/table">
            <a:tbl>
              <a:tblPr>
                <a:gradFill rotWithShape="1">
                  <a:gsLst>
                    <a:gs pos="0">
                      <a:srgbClr val="A7C6E5">
                        <a:tint val="50000"/>
                        <a:satMod val="300000"/>
                      </a:srgbClr>
                    </a:gs>
                    <a:gs pos="35000">
                      <a:srgbClr val="A7C6E5">
                        <a:tint val="37000"/>
                        <a:satMod val="300000"/>
                      </a:srgbClr>
                    </a:gs>
                    <a:gs pos="100000">
                      <a:srgbClr val="A7C6E5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a:tblPr>
              <a:tblGrid>
                <a:gridCol w="2155373"/>
                <a:gridCol w="2047164"/>
                <a:gridCol w="2060812"/>
                <a:gridCol w="1746914"/>
              </a:tblGrid>
              <a:tr h="506303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清水量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  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初始量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最终量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差值（</a:t>
                      </a:r>
                      <a:r>
                        <a:rPr kumimoji="0" lang="en-US" altLang="zh-CN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1797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甲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0838"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r>
                        <a:rPr kumimoji="0" lang="zh-CN" altLang="en-US" sz="24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乙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4572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9150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371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8288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22860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743835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32004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3657600" algn="l" defTabSz="915035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5800" algn="l"/>
                        </a:tabLst>
                      </a:pP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L>
                    <a:lnR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R>
                    <a:lnT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T>
                    <a:lnB w="9525" cap="flat" cmpd="sng" algn="ctr">
                      <a:solidFill>
                        <a:srgbClr val="A7C6E5">
                          <a:shade val="95000"/>
                          <a:satMod val="105000"/>
                        </a:srgbClr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63" name="Rectangle 25"/>
          <p:cNvSpPr>
            <a:spLocks noChangeArrowheads="1"/>
          </p:cNvSpPr>
          <p:nvPr/>
        </p:nvSpPr>
        <p:spPr bwMode="auto">
          <a:xfrm>
            <a:off x="574675" y="1533525"/>
            <a:ext cx="174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现象记录：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585788" y="4665663"/>
            <a:ext cx="1816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得出结论：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27"/>
          <p:cNvSpPr>
            <a:spLocks noChangeArrowheads="1"/>
          </p:cNvSpPr>
          <p:nvPr/>
        </p:nvSpPr>
        <p:spPr bwMode="auto">
          <a:xfrm>
            <a:off x="485775" y="5384800"/>
            <a:ext cx="5108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叶片面积越大，植物散失水分越多。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397263" y="4535399"/>
            <a:ext cx="3371850" cy="17002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/>
            </a:extLst>
          </a:blip>
          <a:srcRect l="13319" t="2850" r="11600" b="7087"/>
          <a:stretch>
            <a:fillRect/>
          </a:stretch>
        </p:blipFill>
        <p:spPr bwMode="auto">
          <a:xfrm>
            <a:off x="5932871" y="3572394"/>
            <a:ext cx="2296728" cy="27550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617538" y="1431925"/>
            <a:ext cx="1814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表达交流：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988" name="Rectangle 3"/>
          <p:cNvSpPr>
            <a:spLocks noChangeArrowheads="1"/>
          </p:cNvSpPr>
          <p:nvPr/>
        </p:nvSpPr>
        <p:spPr bwMode="auto">
          <a:xfrm>
            <a:off x="723900" y="2117725"/>
            <a:ext cx="7150100" cy="113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在探究实验中为什么要在锥形瓶口用脱脂棉塞紧？还有什么方法可以防止锥形瓶内清水蒸发？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23900" y="3608388"/>
            <a:ext cx="58150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防止锥形瓶内清水蒸发，影响实验结果。 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23900" y="4360863"/>
            <a:ext cx="3262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在清水中加入植物油。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723900" y="5865813"/>
            <a:ext cx="396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可以快速观察到实验现象。 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23900" y="5113338"/>
            <a:ext cx="5532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实验装置为什么在放阳光下照射？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 b="-90"/>
          <a:stretch>
            <a:fillRect/>
          </a:stretch>
        </p:blipFill>
        <p:spPr bwMode="auto">
          <a:xfrm>
            <a:off x="325438" y="3098800"/>
            <a:ext cx="1657350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30375" y="3087688"/>
            <a:ext cx="3100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进行蒸腾作用的结构：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30375" y="5199063"/>
            <a:ext cx="36703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根吸收的水约有</a:t>
            </a:r>
            <a:r>
              <a:rPr lang="en-US" altLang="zh-CN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99%</a:t>
            </a:r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是通过蒸腾作用散发出去的。</a:t>
            </a:r>
            <a:endParaRPr lang="zh-CN" altLang="en-US" sz="2400" b="1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938213" y="2154238"/>
            <a:ext cx="65595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 b="1" smtClean="0">
                <a:latin typeface="微软雅黑" pitchFamily="34" charset="-122"/>
                <a:ea typeface="微软雅黑" pitchFamily="34" charset="-122"/>
              </a:rPr>
              <a:t>水分以气体状态从植物体内散失到体外的过程。 </a:t>
            </a:r>
            <a:endParaRPr lang="zh-CN" altLang="en-US" sz="2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014" name="矩形 5"/>
          <p:cNvSpPr>
            <a:spLocks noChangeArrowheads="1"/>
          </p:cNvSpPr>
          <p:nvPr/>
        </p:nvSpPr>
        <p:spPr bwMode="auto">
          <a:xfrm>
            <a:off x="890588" y="1431925"/>
            <a:ext cx="141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蒸腾作用</a:t>
            </a:r>
            <a:endParaRPr lang="zh-CN" altLang="en-US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61943" y="3098042"/>
            <a:ext cx="2022370" cy="30289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30375" y="4127500"/>
            <a:ext cx="4606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主要是叶片，叶柄和嫩茎也可以。</a:t>
            </a:r>
            <a:endParaRPr lang="zh-CN" altLang="en-US" sz="24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1080</Words>
  <Paragraphs>155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2017-03-01T06:40:00Z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