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7" r:id="rId3"/>
    <p:sldId id="765" r:id="rId4"/>
    <p:sldId id="289" r:id="rId5"/>
    <p:sldId id="320" r:id="rId6"/>
    <p:sldId id="321" r:id="rId7"/>
    <p:sldId id="322" r:id="rId8"/>
    <p:sldId id="293" r:id="rId9"/>
    <p:sldId id="766" r:id="rId10"/>
    <p:sldId id="768" r:id="rId11"/>
    <p:sldId id="769" r:id="rId12"/>
    <p:sldId id="770" r:id="rId13"/>
    <p:sldId id="771" r:id="rId14"/>
    <p:sldId id="777" r:id="rId15"/>
    <p:sldId id="778" r:id="rId16"/>
    <p:sldId id="772" r:id="rId17"/>
    <p:sldId id="773" r:id="rId18"/>
    <p:sldId id="774" r:id="rId19"/>
    <p:sldId id="767" r:id="rId20"/>
    <p:sldId id="775" r:id="rId21"/>
    <p:sldId id="776" r:id="rId22"/>
    <p:sldId id="325" r:id="rId23"/>
    <p:sldId id="326" r:id="rId24"/>
    <p:sldId id="327" r:id="rId25"/>
    <p:sldId id="328" r:id="rId26"/>
    <p:sldId id="329" r:id="rId27"/>
    <p:sldId id="745" r:id="rId28"/>
    <p:sldId id="330" r:id="rId29"/>
    <p:sldId id="261" r:id="rId3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104" y="-288"/>
      </p:cViewPr>
      <p:guideLst>
        <p:guide orient="horz" pos="393"/>
        <p:guide pos="30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1880" y="3883371"/>
            <a:ext cx="3868340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741828" y="1576089"/>
            <a:ext cx="3868340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1136" y="3878369"/>
            <a:ext cx="3887391" cy="617934"/>
          </a:xfrm>
        </p:spPr>
        <p:txBody>
          <a:bodyPr anchor="b">
            <a:normAutofit/>
          </a:bodyPr>
          <a:lstStyle>
            <a:lvl1pPr marL="0" indent="0">
              <a:buNone/>
              <a:defRPr sz="1800" b="0">
                <a:solidFill>
                  <a:srgbClr val="FF0000"/>
                </a:solidFill>
              </a:defRPr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4741136" y="1576089"/>
            <a:ext cx="3887391" cy="2231511"/>
          </a:xfrm>
        </p:spPr>
        <p:txBody>
          <a:bodyPr rtlCol="0">
            <a:normAutofit/>
          </a:bodyPr>
          <a:lstStyle>
            <a:lvl1pPr>
              <a:defRPr lang="zh-CN" altLang="en-US" smtClean="0">
                <a:solidFill>
                  <a:srgbClr val="000000"/>
                </a:solidFill>
              </a:defRPr>
            </a:lvl1pPr>
            <a:lvl2pPr>
              <a:defRPr lang="zh-CN" altLang="en-US" sz="1800" smtClean="0">
                <a:solidFill>
                  <a:srgbClr val="000000"/>
                </a:solidFill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</p:txBody>
      </p:sp>
      <p:sp>
        <p:nvSpPr>
          <p:cNvPr id="16" name="KSO_FD"/>
          <p:cNvSpPr>
            <a:spLocks noGrp="1"/>
          </p:cNvSpPr>
          <p:nvPr>
            <p:ph type="dt" sz="half" idx="1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7" name="KSO_FT"/>
          <p:cNvSpPr>
            <a:spLocks noGrp="1"/>
          </p:cNvSpPr>
          <p:nvPr>
            <p:ph type="ftr" sz="quarter" idx="1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  <p:sp>
        <p:nvSpPr>
          <p:cNvPr id="18" name="KSO_FN"/>
          <p:cNvSpPr>
            <a:spLocks noGrp="1"/>
          </p:cNvSpPr>
          <p:nvPr>
            <p:ph type="sldNum" sz="quarter" idx="1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latinLnBrk="0">
              <a:lnSpc>
                <a:spcPct val="100000"/>
              </a:lnSpc>
              <a:buClrTx/>
              <a:buSzTx/>
              <a:buFontTx/>
              <a:buNone/>
              <a:defRPr/>
            </a:pPr>
            <a:fld id="{2DEDB04F-6710-400B-969D-BE2566CB3B33}" type="slidenum">
              <a:rPr kumimoji="0" lang="zh-CN" altLang="en-US" b="0" i="0" kern="1200" cap="none" spc="0" normalizeH="0" baseline="0" noProof="0">
                <a:latin typeface="+mn-lt"/>
                <a:ea typeface="+mn-ea"/>
                <a:cs typeface="+mn-cs"/>
              </a:rPr>
            </a:fld>
            <a:endParaRPr kumimoji="0" lang="zh-CN" altLang="en-US" b="0" i="0" kern="1200" cap="none" spc="0" normalizeH="0" baseline="0" noProof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789552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8" name="矩形 7"/>
          <p:cNvSpPr/>
          <p:nvPr userDrawn="1"/>
        </p:nvSpPr>
        <p:spPr>
          <a:xfrm>
            <a:off x="0" y="4748724"/>
            <a:ext cx="9144000" cy="394776"/>
          </a:xfrm>
          <a:prstGeom prst="rect">
            <a:avLst/>
          </a:prstGeom>
          <a:solidFill>
            <a:srgbClr val="6CA62C"/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350"/>
          </a:p>
        </p:txBody>
      </p:sp>
      <p:sp>
        <p:nvSpPr>
          <p:cNvPr id="9" name="椭圆 8"/>
          <p:cNvSpPr/>
          <p:nvPr userDrawn="1"/>
        </p:nvSpPr>
        <p:spPr>
          <a:xfrm>
            <a:off x="3490793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0" name="椭圆 9"/>
          <p:cNvSpPr/>
          <p:nvPr userDrawn="1"/>
        </p:nvSpPr>
        <p:spPr>
          <a:xfrm>
            <a:off x="3706619" y="4892112"/>
            <a:ext cx="107972" cy="1080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1" name="椭圆 10"/>
          <p:cNvSpPr/>
          <p:nvPr userDrawn="1"/>
        </p:nvSpPr>
        <p:spPr>
          <a:xfrm>
            <a:off x="3922444" y="4892112"/>
            <a:ext cx="107972" cy="108000"/>
          </a:xfrm>
          <a:prstGeom prst="ellipse">
            <a:avLst/>
          </a:pr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1350"/>
          </a:p>
        </p:txBody>
      </p:sp>
      <p:sp>
        <p:nvSpPr>
          <p:cNvPr id="12" name="TextBox 28"/>
          <p:cNvSpPr txBox="1">
            <a:spLocks noChangeArrowheads="1"/>
          </p:cNvSpPr>
          <p:nvPr userDrawn="1"/>
        </p:nvSpPr>
        <p:spPr bwMode="auto">
          <a:xfrm>
            <a:off x="4246303" y="4796071"/>
            <a:ext cx="2701343" cy="32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0287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5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栖息地的概述</a:t>
            </a:r>
            <a:endParaRPr lang="zh-CN" altLang="en-US" sz="15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/>
          <p:cNvCxnSpPr/>
          <p:nvPr userDrawn="1"/>
        </p:nvCxnSpPr>
        <p:spPr>
          <a:xfrm>
            <a:off x="198653" y="465516"/>
            <a:ext cx="874669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>
          <a:xfrm>
            <a:off x="144661" y="141480"/>
            <a:ext cx="672156" cy="50673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en-US" altLang="zh-CN" sz="1350" kern="1200" dirty="0" smtClean="0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LOGO</a:t>
            </a:r>
            <a:endParaRPr lang="zh-CN" altLang="en-US" sz="1350" kern="1200" dirty="0">
              <a:solidFill>
                <a:schemeClr val="bg1"/>
              </a:solidFill>
              <a:effectLst>
                <a:reflection blurRad="6350" stA="55000" endA="300" endPos="45500" dir="5400000" sy="-100000" algn="bl" rotWithShape="0"/>
              </a:effectLst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cxnSp>
        <p:nvCxnSpPr>
          <p:cNvPr id="15" name="直接连接符 14"/>
          <p:cNvCxnSpPr/>
          <p:nvPr userDrawn="1"/>
        </p:nvCxnSpPr>
        <p:spPr>
          <a:xfrm>
            <a:off x="816817" y="181754"/>
            <a:ext cx="0" cy="1964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 userDrawn="1"/>
        </p:nvSpPr>
        <p:spPr>
          <a:xfrm>
            <a:off x="908825" y="164846"/>
            <a:ext cx="2237922" cy="275590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正文 </a:t>
            </a:r>
            <a:r>
              <a:rPr lang="en-US" altLang="zh-CN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. </a:t>
            </a:r>
            <a:r>
              <a:rPr lang="zh-CN" altLang="en-US" sz="1200" kern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第二章</a:t>
            </a:r>
            <a:endParaRPr lang="zh-CN" altLang="en-US" sz="1200" kern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404537" y="512553"/>
            <a:ext cx="819962" cy="276999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fld id="{2EEF1883-7A0E-4F66-9932-E581691AD397}" type="slidenum"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r>
              <a:rPr lang="zh-CN" altLang="en-US" sz="1200" dirty="0">
                <a:solidFill>
                  <a:schemeClr val="bg1"/>
                </a:solidFill>
              </a:rPr>
              <a:t>  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543800" cy="107394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6800" y="1485900"/>
            <a:ext cx="36957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14900" y="1485900"/>
            <a:ext cx="36957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1" name="日期占位符 4"/>
          <p:cNvSpPr>
            <a:spLocks noGrp="1"/>
          </p:cNvSpPr>
          <p:nvPr>
            <p:ph type="dt" sz="half" idx="12"/>
          </p:nvPr>
        </p:nvSpPr>
        <p:spPr>
          <a:xfrm>
            <a:off x="1066800" y="4686300"/>
            <a:ext cx="1905000" cy="3429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429000" y="4686300"/>
            <a:ext cx="2895600" cy="3429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705600" y="4686300"/>
            <a:ext cx="1905000" cy="342900"/>
          </a:xfrm>
          <a:prstGeom prst="rect">
            <a:avLst/>
          </a:prstGeom>
        </p:spPr>
        <p:txBody>
          <a:bodyPr vert="horz" anchor="b"/>
          <a:lstStyle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543800" cy="107394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066800" y="1485900"/>
            <a:ext cx="3695700" cy="30861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914900" y="1485900"/>
            <a:ext cx="36957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914900" y="3086100"/>
            <a:ext cx="3695700" cy="14859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1" name="日期占位符 5"/>
          <p:cNvSpPr>
            <a:spLocks noGrp="1"/>
          </p:cNvSpPr>
          <p:nvPr>
            <p:ph type="dt" sz="half" idx="12"/>
          </p:nvPr>
        </p:nvSpPr>
        <p:spPr>
          <a:xfrm>
            <a:off x="1066800" y="4686300"/>
            <a:ext cx="1905000" cy="3429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6"/>
          <p:cNvSpPr>
            <a:spLocks noGrp="1"/>
          </p:cNvSpPr>
          <p:nvPr>
            <p:ph type="ftr" sz="quarter" idx="13"/>
          </p:nvPr>
        </p:nvSpPr>
        <p:spPr>
          <a:xfrm>
            <a:off x="3429000" y="4686300"/>
            <a:ext cx="2895600" cy="342900"/>
          </a:xfrm>
          <a:prstGeom prst="rect">
            <a:avLst/>
          </a:prstGeom>
        </p:spPr>
        <p:txBody>
          <a:bodyPr vert="horz" anchor="b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ahoma" panose="020B060403050404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6705600" y="4686300"/>
            <a:ext cx="1905000" cy="342900"/>
          </a:xfrm>
          <a:prstGeom prst="rect">
            <a:avLst/>
          </a:prstGeom>
        </p:spPr>
        <p:txBody>
          <a:bodyPr vert="horz" anchor="b"/>
          <a:lstStyle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7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7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2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image" Target="../media/image1.png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Picture 2" descr="C:\Users\wangcaixia\Desktop\2017.6.30新发模板\101智慧课堂 组合logo.png"/>
          <p:cNvPicPr>
            <a:picLocks noChangeAspect="1" noChangeArrowheads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216123"/>
            <a:ext cx="1455308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audio1.wav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file:///G:\&#26195;&#20029;&#30340;&#36164;&#26009;\&#35838;&#20214;\&#19971;&#24180;&#32423;&#19978;&#20876;\&#31532;&#20108;&#21333;&#20803;\&#31532;&#19968;&#31456;%20&#29983;&#29289;&#22280;&#20013;&#30340;&#32511;&#33394;&#26893;&#29289;\&#33976;&#33150;&#20316;&#29992;\zt\&#27668;&#23380;&#24320;&#38381;&#30340;&#21407;&#29702;.swf" TargetMode="Externa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microsoft.com/office/2007/relationships/media" Target="../media/media2.mp4"/><Relationship Id="rId1" Type="http://schemas.openxmlformats.org/officeDocument/2006/relationships/video" Target="../media/media2.mp4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audio" Target="../media/audio2.wav"/><Relationship Id="rId2" Type="http://schemas.openxmlformats.org/officeDocument/2006/relationships/image" Target="../media/image10.jpeg"/><Relationship Id="rId1" Type="http://schemas.openxmlformats.org/officeDocument/2006/relationships/hyperlink" Target="&#26032;&#24314;&#25991;&#20214;&#22841;%20(4)/&#29983;&#29289;/&#26700;&#38754;/&#26032;&#24314;&#25991;&#20214;&#22841;%20(2)/&#38446;&#28165;&#21326;&#35838;&#20214;/&#33976;&#33150;&#20316;&#29992;.exe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GI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slide" Target="slide1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ctrTitle" idx="4294967295"/>
          </p:nvPr>
        </p:nvSpPr>
        <p:spPr>
          <a:xfrm>
            <a:off x="3851920" y="2286011"/>
            <a:ext cx="1923156" cy="381375"/>
          </a:xfrm>
        </p:spPr>
        <p:txBody>
          <a:bodyPr>
            <a:noAutofit/>
          </a:bodyPr>
          <a:lstStyle/>
          <a:p>
            <a:pPr algn="l"/>
            <a:r>
              <a:rPr lang="zh-CN" altLang="en-US" sz="2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七年级上册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副标题 2"/>
          <p:cNvSpPr>
            <a:spLocks noGrp="1"/>
          </p:cNvSpPr>
          <p:nvPr>
            <p:ph type="subTitle" idx="4294967295"/>
          </p:nvPr>
        </p:nvSpPr>
        <p:spPr>
          <a:xfrm>
            <a:off x="1021080" y="1297305"/>
            <a:ext cx="7102475" cy="42799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2.1.2  </a:t>
            </a:r>
            <a:r>
              <a:rPr lang="zh-CN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绿色植物的蒸腾作用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7169"/>
          <p:cNvSpPr txBox="1"/>
          <p:nvPr/>
        </p:nvSpPr>
        <p:spPr>
          <a:xfrm>
            <a:off x="7009051" y="1113235"/>
            <a:ext cx="459740" cy="3402806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  <a:buClrTx/>
            </a:pPr>
            <a:endParaRPr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7171" name="组合 7170"/>
          <p:cNvGrpSpPr/>
          <p:nvPr/>
        </p:nvGrpSpPr>
        <p:grpSpPr>
          <a:xfrm>
            <a:off x="1117997" y="844154"/>
            <a:ext cx="6263878" cy="3436144"/>
            <a:chOff x="0" y="0"/>
            <a:chExt cx="5216" cy="3113"/>
          </a:xfrm>
        </p:grpSpPr>
        <p:grpSp>
          <p:nvGrpSpPr>
            <p:cNvPr id="7172" name="组合 7171"/>
            <p:cNvGrpSpPr/>
            <p:nvPr/>
          </p:nvGrpSpPr>
          <p:grpSpPr>
            <a:xfrm>
              <a:off x="0" y="0"/>
              <a:ext cx="5216" cy="3113"/>
              <a:chOff x="0" y="0"/>
              <a:chExt cx="5216" cy="3430"/>
            </a:xfrm>
          </p:grpSpPr>
          <p:pic>
            <p:nvPicPr>
              <p:cNvPr id="7173" name="内容占位符 7172" descr="pic_40882"/>
              <p:cNvPicPr>
                <a:picLocks noGrp="1" noChangeAspect="1"/>
              </p:cNvPicPr>
              <p:nvPr>
                <p:ph sz="half" idx="1"/>
              </p:nvPr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0" y="0"/>
                <a:ext cx="5216" cy="3430"/>
              </a:xfrm>
            </p:spPr>
          </p:pic>
          <p:sp>
            <p:nvSpPr>
              <p:cNvPr id="7174" name="文本框 7173"/>
              <p:cNvSpPr txBox="1"/>
              <p:nvPr/>
            </p:nvSpPr>
            <p:spPr>
              <a:xfrm>
                <a:off x="4680" y="45"/>
                <a:ext cx="460" cy="3385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 vert="eaVert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  <a:buClrTx/>
                </a:pPr>
                <a:endParaRPr sz="240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175" name="文本框 7174"/>
            <p:cNvSpPr txBox="1"/>
            <p:nvPr/>
          </p:nvSpPr>
          <p:spPr>
            <a:xfrm>
              <a:off x="4219" y="2359"/>
              <a:ext cx="499" cy="334"/>
            </a:xfrm>
            <a:prstGeom prst="rect">
              <a:avLst/>
            </a:prstGeom>
            <a:solidFill>
              <a:srgbClr val="FFFFFF"/>
            </a:solidFill>
            <a:ln w="9525">
              <a:noFill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ClrTx/>
              </a:pPr>
              <a:endParaRPr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7176" name="文本框 7175"/>
          <p:cNvSpPr txBox="1"/>
          <p:nvPr/>
        </p:nvSpPr>
        <p:spPr>
          <a:xfrm>
            <a:off x="7003256" y="1114425"/>
            <a:ext cx="75604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Tx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叶脉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7056835" y="2247900"/>
            <a:ext cx="6400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 eaLnBrk="0" hangingPunct="0">
              <a:spcBef>
                <a:spcPct val="50000"/>
              </a:spcBef>
              <a:buClrTx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叶肉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178" name="组合 7177"/>
          <p:cNvGrpSpPr/>
          <p:nvPr/>
        </p:nvGrpSpPr>
        <p:grpSpPr>
          <a:xfrm>
            <a:off x="6893719" y="1653778"/>
            <a:ext cx="868831" cy="1694932"/>
            <a:chOff x="0" y="0"/>
            <a:chExt cx="620" cy="1661"/>
          </a:xfrm>
        </p:grpSpPr>
        <p:sp>
          <p:nvSpPr>
            <p:cNvPr id="7179" name="文本框 7178"/>
            <p:cNvSpPr txBox="1"/>
            <p:nvPr/>
          </p:nvSpPr>
          <p:spPr>
            <a:xfrm>
              <a:off x="0" y="0"/>
              <a:ext cx="620" cy="3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 eaLnBrk="0" hangingPunct="0">
                <a:spcBef>
                  <a:spcPct val="50000"/>
                </a:spcBef>
                <a:buClrTx/>
              </a:pP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上表皮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80" name="文本框 7179"/>
            <p:cNvSpPr txBox="1"/>
            <p:nvPr/>
          </p:nvSpPr>
          <p:spPr>
            <a:xfrm>
              <a:off x="0" y="1300"/>
              <a:ext cx="620" cy="3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algn="l" eaLnBrk="0" hangingPunct="0">
                <a:spcBef>
                  <a:spcPct val="50000"/>
                </a:spcBef>
                <a:buClrTx/>
              </a:pP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下表皮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181" name="文本框 7180"/>
          <p:cNvSpPr txBox="1"/>
          <p:nvPr/>
        </p:nvSpPr>
        <p:spPr>
          <a:xfrm>
            <a:off x="3404235" y="301705"/>
            <a:ext cx="196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>
                <a:ea typeface="微软雅黑" panose="020B0503020204020204" pitchFamily="34" charset="-122"/>
              </a:rPr>
              <a:t>观察叶片的结构</a:t>
            </a:r>
            <a:endParaRPr lang="zh-CN" altLang="en-US" sz="2000">
              <a:ea typeface="微软雅黑" panose="020B0503020204020204" pitchFamily="34" charset="-122"/>
            </a:endParaRPr>
          </a:p>
        </p:txBody>
      </p:sp>
      <p:sp>
        <p:nvSpPr>
          <p:cNvPr id="7182" name="文本框 7181"/>
          <p:cNvSpPr txBox="1"/>
          <p:nvPr/>
        </p:nvSpPr>
        <p:spPr>
          <a:xfrm>
            <a:off x="6732985" y="1168004"/>
            <a:ext cx="37465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500" b="1">
                <a:solidFill>
                  <a:srgbClr val="FF0066"/>
                </a:solidFill>
                <a:ea typeface="宋体" panose="02010600030101010101" pitchFamily="2" charset="-122"/>
              </a:rPr>
              <a:t>①</a:t>
            </a:r>
            <a:endParaRPr lang="en-US" altLang="zh-CN" sz="1500" b="1">
              <a:solidFill>
                <a:srgbClr val="FF0066"/>
              </a:solidFill>
              <a:ea typeface="宋体" panose="02010600030101010101" pitchFamily="2" charset="-122"/>
            </a:endParaRPr>
          </a:p>
        </p:txBody>
      </p:sp>
      <p:sp>
        <p:nvSpPr>
          <p:cNvPr id="7183" name="文本框 7182"/>
          <p:cNvSpPr txBox="1"/>
          <p:nvPr/>
        </p:nvSpPr>
        <p:spPr>
          <a:xfrm>
            <a:off x="6786563" y="1600200"/>
            <a:ext cx="328613" cy="3219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500">
                <a:solidFill>
                  <a:srgbClr val="FF0066"/>
                </a:solidFill>
                <a:ea typeface="宋体" panose="02010600030101010101" pitchFamily="2" charset="-122"/>
              </a:rPr>
              <a:t>②</a:t>
            </a:r>
            <a:endParaRPr lang="en-US" altLang="zh-CN" sz="1500">
              <a:solidFill>
                <a:srgbClr val="FF0066"/>
              </a:solidFill>
              <a:ea typeface="宋体" panose="02010600030101010101" pitchFamily="2" charset="-122"/>
            </a:endParaRPr>
          </a:p>
        </p:txBody>
      </p:sp>
      <p:sp>
        <p:nvSpPr>
          <p:cNvPr id="7184" name="文本框 7183"/>
          <p:cNvSpPr txBox="1"/>
          <p:nvPr/>
        </p:nvSpPr>
        <p:spPr>
          <a:xfrm>
            <a:off x="6786563" y="2302669"/>
            <a:ext cx="37338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500">
                <a:solidFill>
                  <a:srgbClr val="FF0066"/>
                </a:solidFill>
                <a:ea typeface="宋体" panose="02010600030101010101" pitchFamily="2" charset="-122"/>
              </a:rPr>
              <a:t>③</a:t>
            </a:r>
            <a:endParaRPr lang="en-US" altLang="zh-CN" sz="1500">
              <a:solidFill>
                <a:srgbClr val="FF0066"/>
              </a:solidFill>
              <a:ea typeface="宋体" panose="02010600030101010101" pitchFamily="2" charset="-122"/>
            </a:endParaRPr>
          </a:p>
        </p:txBody>
      </p:sp>
      <p:sp>
        <p:nvSpPr>
          <p:cNvPr id="7185" name="文本框 7184"/>
          <p:cNvSpPr txBox="1"/>
          <p:nvPr/>
        </p:nvSpPr>
        <p:spPr>
          <a:xfrm>
            <a:off x="6732985" y="3057525"/>
            <a:ext cx="373380" cy="321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1500">
                <a:solidFill>
                  <a:srgbClr val="FF0066"/>
                </a:solidFill>
                <a:ea typeface="宋体" panose="02010600030101010101" pitchFamily="2" charset="-122"/>
              </a:rPr>
              <a:t>④</a:t>
            </a:r>
            <a:endParaRPr lang="en-US" altLang="zh-CN" sz="1500">
              <a:solidFill>
                <a:srgbClr val="FF0066"/>
              </a:solidFill>
              <a:ea typeface="宋体" panose="02010600030101010101" pitchFamily="2" charset="-122"/>
            </a:endParaRPr>
          </a:p>
        </p:txBody>
      </p:sp>
      <p:sp>
        <p:nvSpPr>
          <p:cNvPr id="7186" name="文本框 7185"/>
          <p:cNvSpPr txBox="1"/>
          <p:nvPr/>
        </p:nvSpPr>
        <p:spPr>
          <a:xfrm>
            <a:off x="6138863" y="3327797"/>
            <a:ext cx="37623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66"/>
                </a:solidFill>
                <a:ea typeface="宋体" panose="02010600030101010101" pitchFamily="2" charset="-122"/>
              </a:rPr>
              <a:t>⑤</a:t>
            </a:r>
            <a:endParaRPr lang="en-US" altLang="zh-CN">
              <a:solidFill>
                <a:srgbClr val="FF0066"/>
              </a:solidFill>
              <a:ea typeface="宋体" panose="02010600030101010101" pitchFamily="2" charset="-122"/>
            </a:endParaRPr>
          </a:p>
        </p:txBody>
      </p:sp>
      <p:sp>
        <p:nvSpPr>
          <p:cNvPr id="7187" name="文本框 7186"/>
          <p:cNvSpPr txBox="1"/>
          <p:nvPr/>
        </p:nvSpPr>
        <p:spPr>
          <a:xfrm>
            <a:off x="6407944" y="3382566"/>
            <a:ext cx="70802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</a:rPr>
              <a:t>气孔</a:t>
            </a: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/>
      <p:bldP spid="71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5"/>
          <p:cNvSpPr txBox="1"/>
          <p:nvPr/>
        </p:nvSpPr>
        <p:spPr>
          <a:xfrm flipH="1">
            <a:off x="2574131" y="3112294"/>
            <a:ext cx="3888581" cy="299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1350" dirty="0">
              <a:ea typeface="宋体" panose="02010600030101010101" pitchFamily="2" charset="-122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1494870" y="851774"/>
            <a:ext cx="604837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ea typeface="微软雅黑" panose="020B0503020204020204" pitchFamily="34" charset="-122"/>
              </a:rPr>
              <a:t>气孔有什么组成？气孔的张开和闭合由什么控制？</a:t>
            </a:r>
            <a:endParaRPr lang="zh-CN" altLang="en-US" sz="2000" dirty="0">
              <a:ea typeface="微软雅黑" panose="020B0503020204020204" pitchFamily="34" charset="-122"/>
            </a:endParaRPr>
          </a:p>
        </p:txBody>
      </p:sp>
      <p:pic>
        <p:nvPicPr>
          <p:cNvPr id="8197" name="Picture 3"/>
          <p:cNvPicPr>
            <a:picLocks noChangeAspect="1"/>
          </p:cNvPicPr>
          <p:nvPr/>
        </p:nvPicPr>
        <p:blipFill>
          <a:blip r:embed="rId1" cstate="print"/>
          <a:srcRect t="3334" r="14035" b="71111"/>
          <a:stretch>
            <a:fillRect/>
          </a:stretch>
        </p:blipFill>
        <p:spPr>
          <a:xfrm>
            <a:off x="1143000" y="1924050"/>
            <a:ext cx="5657850" cy="1408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8" name="Text Box 5"/>
          <p:cNvSpPr txBox="1"/>
          <p:nvPr/>
        </p:nvSpPr>
        <p:spPr>
          <a:xfrm>
            <a:off x="6858000" y="2171700"/>
            <a:ext cx="1143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CC3300"/>
                </a:solidFill>
                <a:ea typeface="微软雅黑" panose="020B0503020204020204" pitchFamily="34" charset="-122"/>
              </a:rPr>
              <a:t>保卫细胞</a:t>
            </a:r>
            <a:endParaRPr lang="zh-CN" altLang="en-US" dirty="0">
              <a:solidFill>
                <a:srgbClr val="CC3300"/>
              </a:solidFill>
              <a:ea typeface="微软雅黑" panose="020B0503020204020204" pitchFamily="34" charset="-122"/>
            </a:endParaRPr>
          </a:p>
        </p:txBody>
      </p:sp>
      <p:sp>
        <p:nvSpPr>
          <p:cNvPr id="8199" name="Text Box 6"/>
          <p:cNvSpPr txBox="1"/>
          <p:nvPr/>
        </p:nvSpPr>
        <p:spPr>
          <a:xfrm>
            <a:off x="6858000" y="2514600"/>
            <a:ext cx="914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ea typeface="微软雅黑" panose="020B0503020204020204" pitchFamily="34" charset="-122"/>
              </a:rPr>
              <a:t>气孔</a:t>
            </a: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200" name="Rectangle 7">
            <a:hlinkClick r:id="rId2" action="ppaction://hlinkfile"/>
          </p:cNvPr>
          <p:cNvSpPr/>
          <p:nvPr/>
        </p:nvSpPr>
        <p:spPr>
          <a:xfrm>
            <a:off x="2033588" y="3759994"/>
            <a:ext cx="4500880" cy="8604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保卫细胞：</a:t>
            </a:r>
            <a:r>
              <a:rPr lang="zh-CN" altLang="en-US" sz="2000" dirty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半月形、内含叶绿体  </a:t>
            </a:r>
            <a:endParaRPr lang="zh-CN" altLang="en-US" sz="2000" dirty="0">
              <a:solidFill>
                <a:srgbClr val="CC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气孔：</a:t>
            </a:r>
            <a:r>
              <a:rPr lang="zh-CN" altLang="en-US" sz="2000" dirty="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两两相对的保卫细胞围成的空腔</a:t>
            </a:r>
            <a:endParaRPr lang="zh-CN" altLang="en-US" sz="2000" dirty="0">
              <a:solidFill>
                <a:srgbClr val="CC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/>
      <p:bldP spid="82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217"/>
          <p:cNvSpPr txBox="1"/>
          <p:nvPr/>
        </p:nvSpPr>
        <p:spPr>
          <a:xfrm>
            <a:off x="3921125" y="283210"/>
            <a:ext cx="191897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ClrTx/>
            </a:pPr>
            <a:r>
              <a:rPr lang="zh-CN" altLang="en-US" sz="2000">
                <a:latin typeface="Times New Roman" panose="02020603050405020304" pitchFamily="18" charset="0"/>
                <a:ea typeface="微软雅黑" panose="020B0503020204020204" pitchFamily="34" charset="-122"/>
              </a:rPr>
              <a:t>气孔的构造</a:t>
            </a:r>
            <a:endParaRPr lang="zh-CN" altLang="en-US" sz="200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19" name="图片 9218" descr="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41855" y="768350"/>
            <a:ext cx="4554220" cy="193294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220" name="表格 9219"/>
          <p:cNvGraphicFramePr/>
          <p:nvPr/>
        </p:nvGraphicFramePr>
        <p:xfrm>
          <a:off x="1332310" y="2788444"/>
          <a:ext cx="6426835" cy="1854835"/>
        </p:xfrm>
        <a:graphic>
          <a:graphicData uri="http://schemas.openxmlformats.org/drawingml/2006/table">
            <a:tbl>
              <a:tblPr/>
              <a:tblGrid>
                <a:gridCol w="1540510"/>
                <a:gridCol w="1138555"/>
                <a:gridCol w="1301115"/>
                <a:gridCol w="2446655"/>
              </a:tblGrid>
              <a:tr h="944245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8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8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>
                          <a:ea typeface="微软雅黑" panose="020B0503020204020204" pitchFamily="34" charset="-122"/>
                        </a:rPr>
                        <a:t>形状</a:t>
                      </a:r>
                      <a:endParaRPr lang="zh-CN" altLang="en-US" sz="1800"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8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>
                          <a:ea typeface="微软雅黑" panose="020B0503020204020204" pitchFamily="34" charset="-122"/>
                        </a:rPr>
                        <a:t>有无叶绿体</a:t>
                      </a:r>
                      <a:endParaRPr lang="zh-CN" altLang="en-US" sz="1800"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8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>
                          <a:ea typeface="微软雅黑" panose="020B0503020204020204" pitchFamily="34" charset="-122"/>
                        </a:rPr>
                        <a:t>作用</a:t>
                      </a:r>
                      <a:endParaRPr lang="zh-CN" altLang="en-US" sz="1800"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4660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8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>
                          <a:ea typeface="微软雅黑" panose="020B0503020204020204" pitchFamily="34" charset="-122"/>
                        </a:rPr>
                        <a:t>表皮细胞</a:t>
                      </a:r>
                      <a:endParaRPr lang="zh-CN" altLang="en-US" sz="1800"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8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8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8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5930"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8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800">
                          <a:ea typeface="微软雅黑" panose="020B0503020204020204" pitchFamily="34" charset="-122"/>
                        </a:rPr>
                        <a:t>保卫细胞</a:t>
                      </a:r>
                      <a:endParaRPr lang="zh-CN" altLang="en-US" sz="1800"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8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8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32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1pPr>
                      <a:lvl2pPr marL="0" lvl="1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8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2pPr>
                      <a:lvl3pPr marL="0" lvl="2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4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3pPr>
                      <a:lvl4pPr marL="0" lvl="3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4pPr>
                      <a:lvl5pPr marL="0" lvl="4" indent="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2000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  <a:sym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80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anchor="ctr" anchorCtr="1">
                    <a:lnL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9242" name="组合 9241"/>
          <p:cNvGrpSpPr/>
          <p:nvPr/>
        </p:nvGrpSpPr>
        <p:grpSpPr>
          <a:xfrm>
            <a:off x="2897981" y="3759994"/>
            <a:ext cx="1079897" cy="892365"/>
            <a:chOff x="0" y="0"/>
            <a:chExt cx="912" cy="899"/>
          </a:xfrm>
        </p:grpSpPr>
        <p:sp>
          <p:nvSpPr>
            <p:cNvPr id="9243" name="文本框 9242"/>
            <p:cNvSpPr txBox="1"/>
            <p:nvPr/>
          </p:nvSpPr>
          <p:spPr>
            <a:xfrm>
              <a:off x="48" y="0"/>
              <a:ext cx="864" cy="3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Tx/>
              </a:pPr>
              <a:r>
                <a:rPr lang="zh-CN" altLang="en-US">
                  <a:solidFill>
                    <a:srgbClr val="FF3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不规则</a:t>
              </a:r>
              <a:endParaRPr lang="zh-CN" altLang="en-US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44" name="文本框 9243"/>
            <p:cNvSpPr txBox="1"/>
            <p:nvPr/>
          </p:nvSpPr>
          <p:spPr>
            <a:xfrm>
              <a:off x="0" y="528"/>
              <a:ext cx="864" cy="37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buClrTx/>
              </a:pPr>
              <a:r>
                <a:rPr lang="zh-CN" altLang="en-US">
                  <a:solidFill>
                    <a:srgbClr val="FF3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半月形</a:t>
              </a:r>
              <a:endParaRPr lang="zh-CN" altLang="en-US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45" name="组合 9244"/>
          <p:cNvGrpSpPr/>
          <p:nvPr/>
        </p:nvGrpSpPr>
        <p:grpSpPr>
          <a:xfrm>
            <a:off x="4140994" y="3706416"/>
            <a:ext cx="1085850" cy="848066"/>
            <a:chOff x="0" y="0"/>
            <a:chExt cx="912" cy="764"/>
          </a:xfrm>
        </p:grpSpPr>
        <p:sp>
          <p:nvSpPr>
            <p:cNvPr id="9246" name="文本框 9245"/>
            <p:cNvSpPr txBox="1"/>
            <p:nvPr/>
          </p:nvSpPr>
          <p:spPr>
            <a:xfrm>
              <a:off x="48" y="0"/>
              <a:ext cx="864" cy="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buClrTx/>
              </a:pPr>
              <a:r>
                <a:rPr lang="zh-CN" altLang="en-US">
                  <a:solidFill>
                    <a:srgbClr val="FF3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无</a:t>
              </a:r>
              <a:endParaRPr lang="zh-CN" altLang="en-US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47" name="文本框 9246"/>
            <p:cNvSpPr txBox="1"/>
            <p:nvPr/>
          </p:nvSpPr>
          <p:spPr>
            <a:xfrm>
              <a:off x="0" y="432"/>
              <a:ext cx="864" cy="33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buClrTx/>
              </a:pPr>
              <a:r>
                <a:rPr lang="zh-CN" altLang="en-US">
                  <a:solidFill>
                    <a:srgbClr val="FF3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有</a:t>
              </a:r>
              <a:endParaRPr lang="zh-CN" altLang="en-US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48" name="组合 9247"/>
          <p:cNvGrpSpPr/>
          <p:nvPr/>
        </p:nvGrpSpPr>
        <p:grpSpPr>
          <a:xfrm>
            <a:off x="5436394" y="3759994"/>
            <a:ext cx="2159794" cy="837135"/>
            <a:chOff x="0" y="0"/>
            <a:chExt cx="1824" cy="943"/>
          </a:xfrm>
        </p:grpSpPr>
        <p:sp>
          <p:nvSpPr>
            <p:cNvPr id="9249" name="文本框 9248"/>
            <p:cNvSpPr txBox="1"/>
            <p:nvPr/>
          </p:nvSpPr>
          <p:spPr>
            <a:xfrm>
              <a:off x="480" y="0"/>
              <a:ext cx="1056" cy="4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buClrTx/>
              </a:pPr>
              <a:r>
                <a:rPr lang="zh-CN" altLang="en-US">
                  <a:solidFill>
                    <a:srgbClr val="FF3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保护作用</a:t>
              </a:r>
              <a:endParaRPr lang="zh-CN" altLang="en-US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50" name="文本框 9249"/>
            <p:cNvSpPr txBox="1"/>
            <p:nvPr/>
          </p:nvSpPr>
          <p:spPr>
            <a:xfrm>
              <a:off x="0" y="528"/>
              <a:ext cx="1824" cy="41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buClrTx/>
              </a:pPr>
              <a:r>
                <a:rPr lang="zh-CN" altLang="en-US">
                  <a:solidFill>
                    <a:srgbClr val="FF33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控制气孔的开闭</a:t>
              </a:r>
              <a:endParaRPr lang="zh-CN" altLang="en-US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绿色植物的蒸腾作用视频：气孔开放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051720" y="618381"/>
            <a:ext cx="4835095" cy="36263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绿色植物的蒸腾作用视频：气孔关闭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835696" y="439316"/>
            <a:ext cx="5112568" cy="38344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/>
          <p:nvPr/>
        </p:nvSpPr>
        <p:spPr>
          <a:xfrm>
            <a:off x="2114550" y="315992"/>
            <a:ext cx="6057900" cy="7372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304800" algn="ctr"/>
            <a:endParaRPr lang="en-US" altLang="x-none" sz="2100" dirty="0">
              <a:ea typeface="宋体" panose="02010600030101010101" pitchFamily="2" charset="-122"/>
            </a:endParaRPr>
          </a:p>
          <a:p>
            <a:pPr indent="304800" algn="ctr"/>
            <a:endParaRPr lang="en-US" altLang="x-none" sz="2100" dirty="0">
              <a:ea typeface="宋体" panose="02010600030101010101" pitchFamily="2" charset="-122"/>
            </a:endParaRPr>
          </a:p>
        </p:txBody>
      </p:sp>
      <p:sp>
        <p:nvSpPr>
          <p:cNvPr id="10243" name="WordArt 3"/>
          <p:cNvSpPr>
            <a:spLocks noTextEdit="1"/>
          </p:cNvSpPr>
          <p:nvPr/>
        </p:nvSpPr>
        <p:spPr>
          <a:xfrm>
            <a:off x="1797050" y="306705"/>
            <a:ext cx="2057400" cy="75604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/>
            <a:r>
              <a:rPr lang="zh-CN" altLang="en-US" sz="20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进一步探究：</a:t>
            </a:r>
            <a:endParaRPr lang="zh-CN" altLang="en-US" sz="20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4" name="Rectangle 4"/>
          <p:cNvSpPr/>
          <p:nvPr/>
        </p:nvSpPr>
        <p:spPr>
          <a:xfrm>
            <a:off x="1728550" y="2583180"/>
            <a:ext cx="5200650" cy="414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吸水膨胀——开放——  蒸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腾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5" name="Rectangle 5"/>
          <p:cNvSpPr/>
          <p:nvPr/>
        </p:nvSpPr>
        <p:spPr>
          <a:xfrm>
            <a:off x="1797130" y="3373517"/>
            <a:ext cx="4835128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失水缩小——关闭—— 不蒸腾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246" name="Rectangle 6"/>
          <p:cNvSpPr/>
          <p:nvPr/>
        </p:nvSpPr>
        <p:spPr>
          <a:xfrm>
            <a:off x="1694021" y="1198484"/>
            <a:ext cx="6263879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dirty="0">
                <a:ea typeface="微软雅黑" panose="020B0503020204020204" pitchFamily="34" charset="-122"/>
              </a:rPr>
              <a:t>气孔的张开和闭合与蒸腾作用的强弱有什么关系？</a:t>
            </a:r>
            <a:endParaRPr lang="zh-CN" altLang="en-US" sz="2000" dirty="0">
              <a:ea typeface="微软雅黑" panose="020B0503020204020204" pitchFamily="34" charset="-122"/>
            </a:endParaRPr>
          </a:p>
        </p:txBody>
      </p:sp>
      <p:sp>
        <p:nvSpPr>
          <p:cNvPr id="10247" name="Text Box 7"/>
          <p:cNvSpPr txBox="1"/>
          <p:nvPr/>
        </p:nvSpPr>
        <p:spPr>
          <a:xfrm>
            <a:off x="1728153" y="1946910"/>
            <a:ext cx="50863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保卫细胞       气孔        水分蒸腾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1265" descr="未标题-1 副本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5888" y="141685"/>
            <a:ext cx="4275535" cy="475178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占位符 11266"/>
          <p:cNvSpPr>
            <a:spLocks noGrp="1"/>
          </p:cNvSpPr>
          <p:nvPr>
            <p:ph type="body" idx="1"/>
          </p:nvPr>
        </p:nvSpPr>
        <p:spPr>
          <a:xfrm>
            <a:off x="5274469" y="250031"/>
            <a:ext cx="1657350" cy="4656535"/>
          </a:xfrm>
        </p:spPr>
        <p:txBody>
          <a:bodyPr anchor="t"/>
          <a:lstStyle/>
          <a:p>
            <a:pPr>
              <a:lnSpc>
                <a:spcPct val="90000"/>
              </a:lnSpc>
            </a:pPr>
            <a:endParaRPr lang="en-US" altLang="zh-CN" sz="2100"/>
          </a:p>
          <a:p>
            <a:pPr>
              <a:lnSpc>
                <a:spcPct val="90000"/>
              </a:lnSpc>
            </a:pPr>
            <a:endParaRPr lang="en-US" altLang="zh-CN" sz="2100"/>
          </a:p>
          <a:p>
            <a:pPr>
              <a:lnSpc>
                <a:spcPct val="90000"/>
              </a:lnSpc>
            </a:pPr>
            <a:r>
              <a:rPr lang="en-US" altLang="zh-CN" sz="2100"/>
              <a:t>——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叶片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气孔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茎内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导管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</a:pP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altLang="zh-CN" sz="180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根毛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zh-CN" altLang="en-US" sz="18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细胞</a:t>
            </a:r>
            <a:endParaRPr lang="zh-CN" altLang="en-US" sz="1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8" name="下箭头 11267"/>
          <p:cNvSpPr/>
          <p:nvPr/>
        </p:nvSpPr>
        <p:spPr>
          <a:xfrm>
            <a:off x="4514850" y="3543300"/>
            <a:ext cx="114300" cy="732235"/>
          </a:xfrm>
          <a:prstGeom prst="downArrow">
            <a:avLst>
              <a:gd name="adj1" fmla="val 50000"/>
              <a:gd name="adj2" fmla="val 160156"/>
            </a:avLst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1269" name="左箭头 11268"/>
          <p:cNvSpPr/>
          <p:nvPr/>
        </p:nvSpPr>
        <p:spPr>
          <a:xfrm>
            <a:off x="3314700" y="4057650"/>
            <a:ext cx="732235" cy="114300"/>
          </a:xfrm>
          <a:prstGeom prst="leftArrow">
            <a:avLst>
              <a:gd name="adj1" fmla="val 50000"/>
              <a:gd name="adj2" fmla="val 160156"/>
            </a:avLst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1270" name="上箭头 11269"/>
          <p:cNvSpPr/>
          <p:nvPr/>
        </p:nvSpPr>
        <p:spPr>
          <a:xfrm>
            <a:off x="4302919" y="2302669"/>
            <a:ext cx="57150" cy="732235"/>
          </a:xfrm>
          <a:prstGeom prst="upArrow">
            <a:avLst>
              <a:gd name="adj1" fmla="val 50000"/>
              <a:gd name="adj2" fmla="val 320312"/>
            </a:avLst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1271" name="上箭头 11270"/>
          <p:cNvSpPr/>
          <p:nvPr/>
        </p:nvSpPr>
        <p:spPr>
          <a:xfrm>
            <a:off x="4629150" y="2228850"/>
            <a:ext cx="114300" cy="732235"/>
          </a:xfrm>
          <a:prstGeom prst="upArrow">
            <a:avLst>
              <a:gd name="adj1" fmla="val 50000"/>
              <a:gd name="adj2" fmla="val 160156"/>
            </a:avLst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1272" name="上箭头 11271"/>
          <p:cNvSpPr/>
          <p:nvPr/>
        </p:nvSpPr>
        <p:spPr>
          <a:xfrm>
            <a:off x="4400550" y="114300"/>
            <a:ext cx="171450" cy="903685"/>
          </a:xfrm>
          <a:prstGeom prst="upArrow">
            <a:avLst>
              <a:gd name="adj1" fmla="val 50000"/>
              <a:gd name="adj2" fmla="val 131770"/>
            </a:avLst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1273" name="上箭头 11272"/>
          <p:cNvSpPr/>
          <p:nvPr/>
        </p:nvSpPr>
        <p:spPr>
          <a:xfrm>
            <a:off x="3257550" y="3028950"/>
            <a:ext cx="114300" cy="732235"/>
          </a:xfrm>
          <a:prstGeom prst="upArrow">
            <a:avLst>
              <a:gd name="adj1" fmla="val 50000"/>
              <a:gd name="adj2" fmla="val 160156"/>
            </a:avLst>
          </a:prstGeom>
          <a:noFill/>
          <a:ln w="9525" cap="flat" cmpd="sng">
            <a:solidFill>
              <a:srgbClr val="FF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1274" name="文本框 11273"/>
          <p:cNvSpPr txBox="1"/>
          <p:nvPr/>
        </p:nvSpPr>
        <p:spPr>
          <a:xfrm>
            <a:off x="6960711" y="1221581"/>
            <a:ext cx="490220" cy="2593181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>
                <a:ea typeface="微软雅黑" panose="020B0503020204020204" pitchFamily="34" charset="-122"/>
              </a:rPr>
              <a:t>蒸腾作用的过程</a:t>
            </a:r>
            <a:endParaRPr lang="zh-CN" altLang="en-US" sz="2000"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2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6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1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12289"/>
          <p:cNvSpPr txBox="1"/>
          <p:nvPr/>
        </p:nvSpPr>
        <p:spPr>
          <a:xfrm>
            <a:off x="3059906" y="303610"/>
            <a:ext cx="27813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>
                <a:latin typeface="华文中宋" panose="02010600040101010101" pitchFamily="2" charset="-122"/>
                <a:ea typeface="微软雅黑" panose="020B0503020204020204" pitchFamily="34" charset="-122"/>
              </a:rPr>
              <a:t>蒸腾作用的过程</a:t>
            </a:r>
            <a:endParaRPr lang="zh-CN" altLang="en-US" sz="2000">
              <a:latin typeface="华文中宋" panose="020106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2291" name="文本框 12290"/>
          <p:cNvSpPr txBox="1"/>
          <p:nvPr/>
        </p:nvSpPr>
        <p:spPr>
          <a:xfrm>
            <a:off x="1385888" y="1006079"/>
            <a:ext cx="18288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>
                <a:latin typeface="黑体" panose="02010609060101010101" charset="-122"/>
                <a:ea typeface="微软雅黑" panose="020B0503020204020204" pitchFamily="34" charset="-122"/>
              </a:rPr>
              <a:t>土壤中的水分</a:t>
            </a:r>
            <a:endParaRPr lang="zh-CN" altLang="en-US" sz="2000">
              <a:latin typeface="黑体" panose="02010609060101010101" charset="-122"/>
              <a:ea typeface="微软雅黑" panose="020B0503020204020204" pitchFamily="34" charset="-122"/>
            </a:endParaRPr>
          </a:p>
        </p:txBody>
      </p:sp>
      <p:sp>
        <p:nvSpPr>
          <p:cNvPr id="12292" name="文本框 12291"/>
          <p:cNvSpPr txBox="1"/>
          <p:nvPr/>
        </p:nvSpPr>
        <p:spPr>
          <a:xfrm>
            <a:off x="3979069" y="1006079"/>
            <a:ext cx="10858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sz="2000">
                <a:latin typeface="黑体" panose="0201060906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根毛</a:t>
            </a:r>
            <a:endParaRPr lang="zh-CN" altLang="en-US" sz="2000">
              <a:latin typeface="黑体" panose="02010609060101010101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5543550" y="971550"/>
            <a:ext cx="19431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Tx/>
            </a:pPr>
            <a:r>
              <a:rPr lang="zh-CN" altLang="en-US" sz="2000">
                <a:latin typeface="黑体" panose="0201060906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导管（根茎叶中）</a:t>
            </a:r>
            <a:endParaRPr lang="zh-CN" altLang="en-US" sz="2000">
              <a:latin typeface="黑体" panose="02010609060101010101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5886450" y="2971800"/>
            <a:ext cx="17716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>
                <a:latin typeface="黑体" panose="0201060906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叶肉细胞</a:t>
            </a:r>
            <a:endParaRPr lang="zh-CN" altLang="en-US" sz="2000">
              <a:latin typeface="黑体" panose="02010609060101010101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3943350" y="2971800"/>
            <a:ext cx="9715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>
                <a:latin typeface="黑体" panose="0201060906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气孔</a:t>
            </a:r>
            <a:endParaRPr lang="zh-CN" altLang="en-US" sz="2100">
              <a:latin typeface="黑体" panose="02010609060101010101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1547813" y="3003947"/>
            <a:ext cx="142875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Tx/>
            </a:pPr>
            <a:r>
              <a:rPr lang="zh-CN" altLang="en-US" sz="2000">
                <a:latin typeface="黑体" panose="02010609060101010101" charset="-122"/>
                <a:ea typeface="微软雅黑" panose="020B0503020204020204" pitchFamily="34" charset="-122"/>
                <a:sym typeface="Arial" panose="020B0604020202020204" pitchFamily="34" charset="0"/>
              </a:rPr>
              <a:t>大气中</a:t>
            </a:r>
            <a:endParaRPr lang="zh-CN" altLang="en-US" sz="2000">
              <a:latin typeface="黑体" panose="02010609060101010101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297" name="右箭头 12296"/>
          <p:cNvSpPr/>
          <p:nvPr/>
        </p:nvSpPr>
        <p:spPr>
          <a:xfrm>
            <a:off x="3200400" y="1143000"/>
            <a:ext cx="685800" cy="17145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2298" name="右箭头 12297"/>
          <p:cNvSpPr/>
          <p:nvPr/>
        </p:nvSpPr>
        <p:spPr>
          <a:xfrm>
            <a:off x="4857750" y="1143000"/>
            <a:ext cx="685800" cy="171450"/>
          </a:xfrm>
          <a:prstGeom prst="rightArrow">
            <a:avLst>
              <a:gd name="adj1" fmla="val 50000"/>
              <a:gd name="adj2" fmla="val 100000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2299" name="下箭头 12298"/>
          <p:cNvSpPr/>
          <p:nvPr/>
        </p:nvSpPr>
        <p:spPr>
          <a:xfrm>
            <a:off x="6743700" y="1885950"/>
            <a:ext cx="228600" cy="971550"/>
          </a:xfrm>
          <a:prstGeom prst="downArrow">
            <a:avLst>
              <a:gd name="adj1" fmla="val 50000"/>
              <a:gd name="adj2" fmla="val 106250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2300" name="左箭头 12299"/>
          <p:cNvSpPr/>
          <p:nvPr/>
        </p:nvSpPr>
        <p:spPr>
          <a:xfrm>
            <a:off x="4743450" y="3086100"/>
            <a:ext cx="800100" cy="2286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12301" name="左箭头 12300"/>
          <p:cNvSpPr/>
          <p:nvPr/>
        </p:nvSpPr>
        <p:spPr>
          <a:xfrm>
            <a:off x="2800350" y="3086100"/>
            <a:ext cx="800100" cy="228600"/>
          </a:xfrm>
          <a:prstGeom prst="leftArrow">
            <a:avLst>
              <a:gd name="adj1" fmla="val 50000"/>
              <a:gd name="adj2" fmla="val 87500"/>
            </a:avLst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350"/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/>
      <p:bldP spid="12292" grpId="0"/>
      <p:bldP spid="12293" grpId="0"/>
      <p:bldP spid="12294" grpId="0"/>
      <p:bldP spid="12295" grpId="0"/>
      <p:bldP spid="1229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1207135" y="1932305"/>
            <a:ext cx="35356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探究二：蒸腾作用的意义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5" name="Picture 5" descr="0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4139" y="372746"/>
            <a:ext cx="2219325" cy="461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/>
          </p:cNvPicPr>
          <p:nvPr/>
        </p:nvPicPr>
        <p:blipFill>
          <a:blip r:embed="rId1" cstate="print"/>
          <a:srcRect l="35738" t="8000" r="37212" b="31879"/>
          <a:stretch>
            <a:fillRect/>
          </a:stretch>
        </p:blipFill>
        <p:spPr>
          <a:xfrm>
            <a:off x="5951776" y="631031"/>
            <a:ext cx="1454944" cy="290869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/>
          <p:nvPr/>
        </p:nvSpPr>
        <p:spPr>
          <a:xfrm>
            <a:off x="2731373" y="438865"/>
            <a:ext cx="2976880" cy="39878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rgbClr val="339933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000" dirty="0">
                <a:latin typeface="华文新魏" panose="02010800040101010101" pitchFamily="2" charset="-122"/>
                <a:ea typeface="微软雅黑" panose="020B0503020204020204" pitchFamily="34" charset="-122"/>
              </a:rPr>
              <a:t>认识植物蒸腾作用的意义</a:t>
            </a:r>
            <a:endParaRPr lang="zh-CN" altLang="en-US" sz="2000" dirty="0">
              <a:latin typeface="华文新魏" panose="0201080004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3316" name="Text Box 4">
            <a:hlinkClick r:id="rId2" action="ppaction://hlinksldjump"/>
          </p:cNvPr>
          <p:cNvSpPr txBox="1"/>
          <p:nvPr/>
        </p:nvSpPr>
        <p:spPr>
          <a:xfrm>
            <a:off x="1199991" y="1890633"/>
            <a:ext cx="4751785" cy="1808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思考交流</a:t>
            </a:r>
            <a:r>
              <a:rPr lang="en-US" altLang="x-none" dirty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en-US" altLang="x-none" dirty="0">
              <a:solidFill>
                <a:srgbClr val="FF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俗话说</a:t>
            </a: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人往高处走</a:t>
            </a: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水往底处流，而大树体内的水分却是从低处流到高处</a:t>
            </a: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这是为什么</a:t>
            </a: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en-US" altLang="x-none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x-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大树为什么不会被阳光灼伤呢？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7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07936" y="3424714"/>
            <a:ext cx="1943100" cy="1481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028" descr="newman_mp3_115638032462547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912065" y="906780"/>
            <a:ext cx="5319713" cy="35063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1029"/>
          <p:cNvSpPr txBox="1"/>
          <p:nvPr/>
        </p:nvSpPr>
        <p:spPr>
          <a:xfrm>
            <a:off x="3066415" y="4527550"/>
            <a:ext cx="42786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为什么说“大树底下好乘凉”？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4337"/>
          <p:cNvSpPr>
            <a:spLocks noGrp="1"/>
          </p:cNvSpPr>
          <p:nvPr>
            <p:ph type="title"/>
          </p:nvPr>
        </p:nvSpPr>
        <p:spPr>
          <a:xfrm>
            <a:off x="1485900" y="437595"/>
            <a:ext cx="6172200" cy="854869"/>
          </a:xfrm>
        </p:spPr>
        <p:txBody>
          <a:bodyPr anchor="ctr"/>
          <a:lstStyle/>
          <a:p>
            <a:r>
              <a:rPr lang="zh-CN" altLang="en-US" sz="2000" dirty="0">
                <a:solidFill>
                  <a:schemeClr val="tx1"/>
                </a:solidFill>
                <a:ea typeface="微软雅黑" panose="020B0503020204020204" pitchFamily="34" charset="-122"/>
              </a:rPr>
              <a:t>蒸腾作用的意义</a:t>
            </a:r>
            <a:endParaRPr lang="zh-CN" altLang="en-US" sz="2000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type="body" sz="half" idx="1"/>
          </p:nvPr>
        </p:nvSpPr>
        <p:spPr>
          <a:xfrm>
            <a:off x="1949291" y="1727041"/>
            <a:ext cx="5429250" cy="2128838"/>
          </a:xfrm>
        </p:spPr>
        <p:txBody>
          <a:bodyPr anchor="t"/>
          <a:lstStyle/>
          <a:p>
            <a:pPr>
              <a:buNone/>
            </a:pPr>
            <a:r>
              <a:rPr lang="zh-CN" altLang="en-US" sz="1800" dirty="0">
                <a:ea typeface="微软雅黑" panose="020B0503020204020204" pitchFamily="34" charset="-122"/>
              </a:rPr>
              <a:t>１．促进植物体从土壤中吸收水分．</a:t>
            </a:r>
            <a:endParaRPr lang="zh-CN" altLang="en-US" sz="1800" dirty="0">
              <a:ea typeface="微软雅黑" panose="020B0503020204020204" pitchFamily="34" charset="-122"/>
            </a:endParaRPr>
          </a:p>
          <a:p>
            <a:endParaRPr lang="zh-CN" altLang="en-US" sz="1800" dirty="0"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1800" dirty="0">
                <a:ea typeface="微软雅黑" panose="020B0503020204020204" pitchFamily="34" charset="-122"/>
              </a:rPr>
              <a:t>２．促进水分和无机盐的运输</a:t>
            </a:r>
            <a:endParaRPr lang="zh-CN" altLang="en-US" sz="1800" dirty="0">
              <a:ea typeface="微软雅黑" panose="020B0503020204020204" pitchFamily="34" charset="-122"/>
            </a:endParaRPr>
          </a:p>
          <a:p>
            <a:endParaRPr lang="zh-CN" altLang="en-US" sz="1800" dirty="0"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zh-CN" altLang="en-US" sz="1800" dirty="0">
                <a:ea typeface="微软雅黑" panose="020B0503020204020204" pitchFamily="34" charset="-122"/>
              </a:rPr>
              <a:t>３．使植物体有效的散热</a:t>
            </a:r>
            <a:endParaRPr lang="zh-CN" altLang="en-US" sz="1800" dirty="0"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矩形 3"/>
          <p:cNvSpPr/>
          <p:nvPr/>
        </p:nvSpPr>
        <p:spPr>
          <a:xfrm>
            <a:off x="719455" y="1611948"/>
            <a:ext cx="73406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．移栽植物时尽量选在阴天或傍晚的时候，这样可以降低蒸腾作用__________（判断对错）。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5378" y="2165668"/>
            <a:ext cx="34353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√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3"/>
          <p:cNvSpPr/>
          <p:nvPr/>
        </p:nvSpPr>
        <p:spPr>
          <a:xfrm>
            <a:off x="687070" y="995680"/>
            <a:ext cx="730250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．蒸腾作用发生的主要部位是（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A．根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B．叶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C．所有器官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D．茎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2532" name="文本框 28675"/>
          <p:cNvSpPr txBox="1"/>
          <p:nvPr/>
        </p:nvSpPr>
        <p:spPr>
          <a:xfrm flipH="1">
            <a:off x="4130040" y="1064260"/>
            <a:ext cx="7010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知识运用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extBox 4"/>
          <p:cNvSpPr/>
          <p:nvPr/>
        </p:nvSpPr>
        <p:spPr>
          <a:xfrm>
            <a:off x="785495" y="1163320"/>
            <a:ext cx="714629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．我们踏入山林时，会感到空气特别地清新和湿润，这主要是由于（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A．植物的光合作用和呼吸作用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B．植物的分泌物有杀菌作用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C．植物的光合作用和蒸腾作用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D．植物的蒸腾作用和呼吸作用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6" name="TextBox 5"/>
          <p:cNvSpPr/>
          <p:nvPr/>
        </p:nvSpPr>
        <p:spPr>
          <a:xfrm>
            <a:off x="1089978" y="1644015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4"/>
          <p:cNvSpPr/>
          <p:nvPr/>
        </p:nvSpPr>
        <p:spPr>
          <a:xfrm>
            <a:off x="696595" y="1116330"/>
            <a:ext cx="731710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．春季移栽树苗时，常常要剪掉部分枝叶，这样做的目的是（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A．减轻树苗的重量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B．降低光合作用的强度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C．降低蒸腾作用的强度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D．降低呼吸作用的强度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4580" name="TextBox 6"/>
          <p:cNvSpPr/>
          <p:nvPr/>
        </p:nvSpPr>
        <p:spPr>
          <a:xfrm>
            <a:off x="7170103" y="1116013"/>
            <a:ext cx="6477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bldLvl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矩形 2"/>
          <p:cNvSpPr/>
          <p:nvPr/>
        </p:nvSpPr>
        <p:spPr>
          <a:xfrm>
            <a:off x="596265" y="1325880"/>
            <a:ext cx="772414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．叶片与外界环境之间气体交换的“门户”是（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A．表皮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B．气孔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C．叶脉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D．保卫细胞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604" name="TextBox 4"/>
          <p:cNvSpPr/>
          <p:nvPr/>
        </p:nvSpPr>
        <p:spPr>
          <a:xfrm>
            <a:off x="5725795" y="1325563"/>
            <a:ext cx="4318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随堂检测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 bldLvl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本课小结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5780" y="692150"/>
            <a:ext cx="7615555" cy="406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ea typeface="微软雅黑" panose="020B0503020204020204" pitchFamily="34" charset="-122"/>
                <a:sym typeface="+mn-ea"/>
              </a:rPr>
              <a:t>一、蒸腾作用的概念：</a:t>
            </a:r>
            <a:r>
              <a:rPr lang="zh-CN" altLang="en-US" sz="1600" dirty="0">
                <a:solidFill>
                  <a:schemeClr val="tx1"/>
                </a:solidFill>
                <a:ea typeface="微软雅黑" panose="020B0503020204020204" pitchFamily="34" charset="-122"/>
                <a:sym typeface="+mn-ea"/>
              </a:rPr>
              <a:t>水分以气态从植物体内散发到体外的过程。</a:t>
            </a:r>
            <a:endParaRPr lang="zh-CN" altLang="en-US" sz="1600" dirty="0">
              <a:solidFill>
                <a:schemeClr val="tx1"/>
              </a:solidFill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ea typeface="微软雅黑" panose="020B0503020204020204" pitchFamily="34" charset="-122"/>
                <a:sym typeface="+mn-ea"/>
              </a:rPr>
              <a:t>二、蒸腾作用的主要器官：</a:t>
            </a:r>
            <a:r>
              <a:rPr lang="zh-CN" altLang="en-US" sz="1600" dirty="0">
                <a:ea typeface="微软雅黑" panose="020B0503020204020204" pitchFamily="34" charset="-122"/>
                <a:sym typeface="+mn-ea"/>
              </a:rPr>
              <a:t>叶</a:t>
            </a:r>
            <a:endParaRPr lang="zh-CN" altLang="en-US" sz="1600" dirty="0">
              <a:solidFill>
                <a:srgbClr val="660066"/>
              </a:solidFill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ea typeface="微软雅黑" panose="020B0503020204020204" pitchFamily="34" charset="-122"/>
                <a:sym typeface="+mn-ea"/>
              </a:rPr>
              <a:t>气体进出叶片的窗口：</a:t>
            </a:r>
            <a:r>
              <a:rPr lang="zh-CN" altLang="en-US" sz="1600" dirty="0">
                <a:ea typeface="微软雅黑" panose="020B0503020204020204" pitchFamily="34" charset="-122"/>
                <a:sym typeface="+mn-ea"/>
              </a:rPr>
              <a:t>气孔</a:t>
            </a:r>
            <a:endParaRPr lang="zh-CN" altLang="en-US" sz="1600" dirty="0">
              <a:solidFill>
                <a:srgbClr val="660066"/>
              </a:solidFill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ea typeface="微软雅黑" panose="020B0503020204020204" pitchFamily="34" charset="-122"/>
                <a:sym typeface="+mn-ea"/>
              </a:rPr>
              <a:t>气孔由什么细胞组成：</a:t>
            </a:r>
            <a:r>
              <a:rPr lang="zh-CN" altLang="en-US" sz="1600" dirty="0">
                <a:ea typeface="微软雅黑" panose="020B0503020204020204" pitchFamily="34" charset="-122"/>
                <a:sym typeface="+mn-ea"/>
              </a:rPr>
              <a:t>保卫细胞（含叶绿体）</a:t>
            </a:r>
            <a:endParaRPr lang="zh-CN" altLang="en-US" sz="1600" dirty="0"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ea typeface="微软雅黑" panose="020B0503020204020204" pitchFamily="34" charset="-122"/>
                <a:sym typeface="+mn-ea"/>
              </a:rPr>
              <a:t>气孔主要分布在叶片的：</a:t>
            </a:r>
            <a:r>
              <a:rPr lang="zh-CN" altLang="en-US" sz="1600" dirty="0">
                <a:ea typeface="微软雅黑" panose="020B0503020204020204" pitchFamily="34" charset="-122"/>
                <a:sym typeface="+mn-ea"/>
              </a:rPr>
              <a:t>下表面</a:t>
            </a:r>
            <a:endParaRPr lang="zh-CN" altLang="en-US" sz="1600" dirty="0">
              <a:solidFill>
                <a:srgbClr val="660066"/>
              </a:solidFill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ea typeface="微软雅黑" panose="020B0503020204020204" pitchFamily="34" charset="-122"/>
                <a:sym typeface="+mn-ea"/>
              </a:rPr>
              <a:t>三、影响蒸腾作用的主要因素：</a:t>
            </a:r>
            <a:r>
              <a:rPr lang="zh-CN" altLang="en-US" sz="1600" dirty="0">
                <a:ea typeface="微软雅黑" panose="020B0503020204020204" pitchFamily="34" charset="-122"/>
                <a:sym typeface="+mn-ea"/>
              </a:rPr>
              <a:t>光照强度，环境温度，空气湿度和空气流通状况</a:t>
            </a:r>
            <a:endParaRPr lang="zh-CN" altLang="en-US" sz="1600" dirty="0"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ea typeface="微软雅黑" panose="020B0503020204020204" pitchFamily="34" charset="-122"/>
                <a:sym typeface="+mn-ea"/>
              </a:rPr>
              <a:t>四、蒸腾作用的意义是：</a:t>
            </a:r>
            <a:r>
              <a:rPr lang="zh-CN" altLang="en-US" sz="1600" dirty="0">
                <a:ea typeface="微软雅黑" panose="020B0503020204020204" pitchFamily="34" charset="-122"/>
                <a:sym typeface="+mn-ea"/>
              </a:rPr>
              <a:t>促进植物体从土壤中吸收水分，促进水分和无机盐从根部输送到茎、叶等器官，还能使植物体有效的散热。</a:t>
            </a:r>
            <a:endParaRPr lang="zh-CN" altLang="en-US" dirty="0">
              <a:solidFill>
                <a:srgbClr val="66006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5"/>
          <p:cNvSpPr/>
          <p:nvPr/>
        </p:nvSpPr>
        <p:spPr>
          <a:xfrm>
            <a:off x="685800" y="915988"/>
            <a:ext cx="7488238" cy="503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8914" name="TextBox 6"/>
          <p:cNvSpPr/>
          <p:nvPr/>
        </p:nvSpPr>
        <p:spPr>
          <a:xfrm>
            <a:off x="354330" y="3010535"/>
            <a:ext cx="71278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预习</a:t>
            </a:r>
            <a:r>
              <a:rPr lang="en-US" altLang="x-none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54</a:t>
            </a:r>
            <a:r>
              <a:rPr lang="zh-CN" alt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——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微软雅黑" panose="020B0503020204020204" pitchFamily="34" charset="-122"/>
              </a:rPr>
              <a:t>59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绿色植物的光合作用 </a:t>
            </a:r>
            <a:endParaRPr lang="en-US" altLang="x-none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光合作用的产物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光合作用的原料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har char="•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光合作用原料的应用</a:t>
            </a:r>
            <a:endParaRPr lang="zh-CN" altLang="en-US" sz="2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作业布置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330" y="703580"/>
            <a:ext cx="78200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气孔示意图如图所示．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（1）图中③所示的细胞是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细胞，呈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形．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（2）气孔是指图中[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]所示的地方，是植物进行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的“窗口”．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（3）植物体内的水分以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状态从气孔中散发到空气中的现象叫</a:t>
            </a:r>
            <a:r>
              <a:rPr lang="zh-CN" altLang="en-US" sz="1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__________</a:t>
            </a: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作用．</a:t>
            </a:r>
            <a:endParaRPr lang="en-US" altLang="zh-CN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84805" y="1050925"/>
            <a:ext cx="6978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保卫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54220" y="1050925"/>
            <a:ext cx="8343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半月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34895" y="1490345"/>
            <a:ext cx="9442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4330" y="1858645"/>
            <a:ext cx="11544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气体交换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56205" y="2134235"/>
            <a:ext cx="11544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水蒸气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51955" y="2134235"/>
            <a:ext cx="7302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蒸腾</a:t>
            </a:r>
            <a:endParaRPr lang="zh-CN" altLang="en-US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739130" y="553085"/>
            <a:ext cx="1663065" cy="1581150"/>
          </a:xfrm>
          <a:prstGeom prst="rect">
            <a:avLst/>
          </a:prstGeom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2"/>
          <p:cNvSpPr txBox="1"/>
          <p:nvPr/>
        </p:nvSpPr>
        <p:spPr>
          <a:xfrm>
            <a:off x="1187450" y="1563688"/>
            <a:ext cx="6643688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1、蒸腾作用的现象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、蒸腾作用的意义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179512" y="19548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本节目标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6146"/>
          <p:cNvSpPr txBox="1"/>
          <p:nvPr/>
        </p:nvSpPr>
        <p:spPr>
          <a:xfrm>
            <a:off x="626110" y="1461453"/>
            <a:ext cx="7637463" cy="506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1、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气孔是植物水分___________的“门户”，也是___________的“窗口”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6147"/>
          <p:cNvSpPr txBox="1"/>
          <p:nvPr/>
        </p:nvSpPr>
        <p:spPr>
          <a:xfrm>
            <a:off x="2756535" y="1530985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散失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6147"/>
          <p:cNvSpPr txBox="1"/>
          <p:nvPr/>
        </p:nvSpPr>
        <p:spPr>
          <a:xfrm>
            <a:off x="5767705" y="1530985"/>
            <a:ext cx="11823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气体交换</a:t>
            </a:r>
            <a:endParaRPr lang="zh-CN" altLang="en-US" dirty="0">
              <a:solidFill>
                <a:srgbClr val="FF0000"/>
              </a:solidFill>
              <a:latin typeface="宋体" panose="02010600030101010101" pitchFamily="2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2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7"/>
          <p:cNvSpPr/>
          <p:nvPr/>
        </p:nvSpPr>
        <p:spPr>
          <a:xfrm>
            <a:off x="664210" y="1143635"/>
            <a:ext cx="738060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南瓜植株生长旺盛时，每天要从根吸收大量的水，其中大部分水的去向是（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A．组成植物体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B．留在植物体内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C．蒸腾作用散失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D．用于呼吸作用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196" name="TextBox 10"/>
          <p:cNvSpPr/>
          <p:nvPr/>
        </p:nvSpPr>
        <p:spPr>
          <a:xfrm>
            <a:off x="1508443" y="1578293"/>
            <a:ext cx="5778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7"/>
          <p:cNvSpPr/>
          <p:nvPr/>
        </p:nvSpPr>
        <p:spPr>
          <a:xfrm>
            <a:off x="569595" y="1199515"/>
            <a:ext cx="763778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．下列有关植物蒸腾作用的叙述，错误的是（　　）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A．蒸腾作用越强，根对无机盐和水的吸收速度越快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B．移栽植物时去掉部分枝叶、遮阳和选择阴雨天，能降低蒸腾作用，提高成活率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C．干旱地区植物的叶片往往较小，这反映了生物对环境的适应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D．蒸腾作用的强弱受光照强度、湿度等环境因素的影响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220" name="TextBox 10"/>
          <p:cNvSpPr/>
          <p:nvPr/>
        </p:nvSpPr>
        <p:spPr>
          <a:xfrm>
            <a:off x="5440998" y="1267778"/>
            <a:ext cx="5048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x-none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</a:t>
            </a:r>
            <a:endParaRPr lang="en-US" altLang="x-none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179511" y="195486"/>
            <a:ext cx="1512000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自主学习反馈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6"/>
          <p:cNvSpPr/>
          <p:nvPr/>
        </p:nvSpPr>
        <p:spPr>
          <a:xfrm>
            <a:off x="1207135" y="1932305"/>
            <a:ext cx="3535680" cy="60769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探究一：植物的蒸腾现象</a:t>
            </a:r>
            <a:endParaRPr lang="en-US" altLang="zh-CN" sz="24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364" name="Picture 4" descr="0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9" y="823279"/>
            <a:ext cx="3324225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edg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5121" descr="图片4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900613" y="1006079"/>
            <a:ext cx="2450306" cy="34016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5122"/>
          <p:cNvSpPr txBox="1"/>
          <p:nvPr/>
        </p:nvSpPr>
        <p:spPr>
          <a:xfrm>
            <a:off x="6192441" y="3274219"/>
            <a:ext cx="4114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>
                <a:solidFill>
                  <a:srgbClr val="FF0066"/>
                </a:solidFill>
                <a:ea typeface="黑体" panose="02010609060101010101" charset="-122"/>
              </a:rPr>
              <a:t>甲</a:t>
            </a:r>
            <a:endParaRPr lang="zh-CN" altLang="en-US">
              <a:solidFill>
                <a:srgbClr val="FF0066"/>
              </a:solidFill>
              <a:ea typeface="黑体" panose="02010609060101010101" charset="-122"/>
            </a:endParaRPr>
          </a:p>
        </p:txBody>
      </p:sp>
      <p:sp>
        <p:nvSpPr>
          <p:cNvPr id="5124" name="文本框 5123"/>
          <p:cNvSpPr txBox="1"/>
          <p:nvPr/>
        </p:nvSpPr>
        <p:spPr>
          <a:xfrm>
            <a:off x="6840141" y="2518172"/>
            <a:ext cx="4495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100">
                <a:solidFill>
                  <a:srgbClr val="FF0066"/>
                </a:solidFill>
                <a:ea typeface="黑体" panose="02010609060101010101" charset="-122"/>
              </a:rPr>
              <a:t>乙</a:t>
            </a:r>
            <a:endParaRPr lang="zh-CN" altLang="en-US" sz="2100">
              <a:solidFill>
                <a:srgbClr val="FF0066"/>
              </a:solidFill>
              <a:ea typeface="黑体" panose="02010609060101010101" charset="-122"/>
            </a:endParaRPr>
          </a:p>
        </p:txBody>
      </p:sp>
      <p:sp>
        <p:nvSpPr>
          <p:cNvPr id="5125" name="文本框 5124"/>
          <p:cNvSpPr txBox="1"/>
          <p:nvPr/>
        </p:nvSpPr>
        <p:spPr>
          <a:xfrm>
            <a:off x="5543550" y="2409825"/>
            <a:ext cx="449580" cy="414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100">
                <a:solidFill>
                  <a:srgbClr val="FF0066"/>
                </a:solidFill>
                <a:ea typeface="黑体" panose="02010609060101010101" charset="-122"/>
              </a:rPr>
              <a:t>丙</a:t>
            </a:r>
            <a:endParaRPr lang="zh-CN" altLang="en-US" sz="2100">
              <a:solidFill>
                <a:srgbClr val="FF0066"/>
              </a:solidFill>
              <a:ea typeface="黑体" panose="02010609060101010101" charset="-122"/>
            </a:endParaRPr>
          </a:p>
        </p:txBody>
      </p:sp>
      <p:sp>
        <p:nvSpPr>
          <p:cNvPr id="5126" name="圆角矩形标注 5125"/>
          <p:cNvSpPr/>
          <p:nvPr/>
        </p:nvSpPr>
        <p:spPr>
          <a:xfrm>
            <a:off x="4356497" y="1168004"/>
            <a:ext cx="1674019" cy="377428"/>
          </a:xfrm>
          <a:prstGeom prst="wedgeRoundRectCallout">
            <a:avLst>
              <a:gd name="adj1" fmla="val 71792"/>
              <a:gd name="adj2" fmla="val 16482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几乎没有水珠</a:t>
            </a:r>
            <a:endParaRPr lang="zh-CN" altLang="en-US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7" name="矩形标注 5126"/>
          <p:cNvSpPr/>
          <p:nvPr/>
        </p:nvSpPr>
        <p:spPr>
          <a:xfrm>
            <a:off x="4031456" y="3382566"/>
            <a:ext cx="1333500" cy="323850"/>
          </a:xfrm>
          <a:prstGeom prst="wedgeRectCallout">
            <a:avLst>
              <a:gd name="adj1" fmla="val 159819"/>
              <a:gd name="adj2" fmla="val -376301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solidFill>
                  <a:schemeClr val="accent2"/>
                </a:solidFill>
                <a:ea typeface="微软雅黑" panose="020B0503020204020204" pitchFamily="34" charset="-122"/>
              </a:rPr>
              <a:t>水珠较少</a:t>
            </a:r>
            <a:endParaRPr lang="zh-CN" altLang="en-US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5128" name="椭圆形标注 5127"/>
          <p:cNvSpPr/>
          <p:nvPr/>
        </p:nvSpPr>
        <p:spPr>
          <a:xfrm>
            <a:off x="4031456" y="2301479"/>
            <a:ext cx="864394" cy="810815"/>
          </a:xfrm>
          <a:prstGeom prst="wedgeEllipseCallout">
            <a:avLst>
              <a:gd name="adj1" fmla="val 113551"/>
              <a:gd name="adj2" fmla="val -7246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>
                <a:solidFill>
                  <a:schemeClr val="accent2"/>
                </a:solidFill>
                <a:ea typeface="微软雅黑" panose="020B0503020204020204" pitchFamily="34" charset="-122"/>
              </a:rPr>
              <a:t>水珠最多</a:t>
            </a:r>
            <a:endParaRPr lang="zh-CN" altLang="en-US">
              <a:solidFill>
                <a:schemeClr val="accent2"/>
              </a:solidFill>
              <a:ea typeface="微软雅黑" panose="020B0503020204020204" pitchFamily="34" charset="-122"/>
            </a:endParaRPr>
          </a:p>
        </p:txBody>
      </p:sp>
      <p:sp>
        <p:nvSpPr>
          <p:cNvPr id="5129" name="文本框 5128"/>
          <p:cNvSpPr txBox="1"/>
          <p:nvPr/>
        </p:nvSpPr>
        <p:spPr>
          <a:xfrm>
            <a:off x="2897981" y="520304"/>
            <a:ext cx="323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>
                <a:ea typeface="微软雅黑" panose="020B0503020204020204" pitchFamily="34" charset="-122"/>
              </a:rPr>
              <a:t>实验：观察植物的蒸腾现象</a:t>
            </a:r>
            <a:endParaRPr lang="zh-CN" altLang="en-US" sz="2000">
              <a:ea typeface="微软雅黑" panose="020B0503020204020204" pitchFamily="34" charset="-122"/>
            </a:endParaRPr>
          </a:p>
        </p:txBody>
      </p:sp>
      <p:sp>
        <p:nvSpPr>
          <p:cNvPr id="5130" name="文本框 5129"/>
          <p:cNvSpPr txBox="1"/>
          <p:nvPr/>
        </p:nvSpPr>
        <p:spPr>
          <a:xfrm>
            <a:off x="761365" y="1005840"/>
            <a:ext cx="3846830" cy="3830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讨论：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1、各塑料袋内的现象有什么不同？说明了什么问题？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叶片越多，散发出的水蒸气</a:t>
            </a:r>
            <a:endParaRPr lang="zh-CN" altLang="en-US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越多，水蒸气主要是由植</a:t>
            </a:r>
            <a:endParaRPr lang="zh-CN" altLang="en-US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物的叶片散发出来的。</a:t>
            </a:r>
            <a:r>
              <a:rPr lang="zh-CN" altLang="en-US" dirty="0">
                <a:solidFill>
                  <a:schemeClr val="hlin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2、为什么要对三个枝条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做不同的处理？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做对照，更容易分析得出结论。</a:t>
            </a:r>
            <a:endParaRPr lang="zh-CN" altLang="en-US" dirty="0">
              <a:solidFill>
                <a:srgbClr val="FF00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 animBg="1"/>
      <p:bldP spid="5127" grpId="0" bldLvl="0" animBg="1"/>
      <p:bldP spid="51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6145"/>
          <p:cNvSpPr txBox="1"/>
          <p:nvPr/>
        </p:nvSpPr>
        <p:spPr>
          <a:xfrm>
            <a:off x="1686401" y="1870472"/>
            <a:ext cx="577096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ea typeface="微软雅黑" panose="020B0503020204020204" pitchFamily="34" charset="-122"/>
              </a:rPr>
              <a:t>定义：</a:t>
            </a:r>
            <a:r>
              <a:rPr lang="zh-CN" altLang="en-US">
                <a:ea typeface="微软雅黑" panose="020B0503020204020204" pitchFamily="34" charset="-122"/>
              </a:rPr>
              <a:t>水分以气态从植物体内散发到体外的过程。</a:t>
            </a:r>
            <a:endParaRPr lang="zh-CN" altLang="en-US"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CC3300"/>
                </a:solidFill>
                <a:ea typeface="微软雅黑" panose="020B0503020204020204" pitchFamily="34" charset="-122"/>
              </a:rPr>
              <a:t>主要器官：</a:t>
            </a:r>
            <a:r>
              <a:rPr lang="zh-CN" altLang="en-US">
                <a:ea typeface="微软雅黑" panose="020B0503020204020204" pitchFamily="34" charset="-122"/>
              </a:rPr>
              <a:t>叶</a:t>
            </a:r>
            <a:endParaRPr lang="zh-CN" altLang="en-US"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CC3300"/>
                </a:solidFill>
                <a:ea typeface="微软雅黑" panose="020B0503020204020204" pitchFamily="34" charset="-122"/>
              </a:rPr>
              <a:t>部位</a:t>
            </a:r>
            <a:r>
              <a:rPr lang="zh-CN" altLang="en-US">
                <a:ea typeface="微软雅黑" panose="020B0503020204020204" pitchFamily="34" charset="-122"/>
              </a:rPr>
              <a:t>：气孔</a:t>
            </a:r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6147" name="文本框 6146"/>
          <p:cNvSpPr txBox="1"/>
          <p:nvPr/>
        </p:nvSpPr>
        <p:spPr>
          <a:xfrm>
            <a:off x="1638141" y="1102995"/>
            <a:ext cx="196088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000">
                <a:solidFill>
                  <a:srgbClr val="FF5050"/>
                </a:solidFill>
                <a:ea typeface="微软雅黑" panose="020B0503020204020204" pitchFamily="34" charset="-122"/>
              </a:rPr>
              <a:t>结论：</a:t>
            </a:r>
            <a:r>
              <a:rPr lang="zh-CN" altLang="en-US" sz="2000" b="1">
                <a:ea typeface="微软雅黑" panose="020B0503020204020204" pitchFamily="34" charset="-122"/>
              </a:rPr>
              <a:t>蒸腾作用</a:t>
            </a:r>
            <a:endParaRPr lang="zh-CN" altLang="en-US" sz="2000" b="1">
              <a:ea typeface="微软雅黑" panose="020B0503020204020204" pitchFamily="34" charset="-122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156652" y="206916"/>
            <a:ext cx="1342581" cy="427957"/>
          </a:xfrm>
          <a:prstGeom prst="flowChartAlternateProcess">
            <a:avLst/>
          </a:prstGeom>
          <a:solidFill>
            <a:srgbClr val="7CD52B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lIns="44796" tIns="22398" rIns="44796" bIns="22398" anchor="ctr"/>
          <a:lstStyle/>
          <a:p>
            <a:pPr algn="ctr" defTabSz="8159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strike="noStrike" noProof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b="1" strike="noStrike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1694</Words>
  <Paragraphs>290</Paragraphs>
  <Slides>28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Broadway</vt:lpstr>
      <vt:lpstr>楷体</vt:lpstr>
      <vt:lpstr>经典繁仿黑</vt:lpstr>
      <vt:lpstr>Tahoma</vt:lpstr>
      <vt:lpstr>黑体</vt:lpstr>
      <vt:lpstr>Times New Roman</vt:lpstr>
      <vt:lpstr>Arial Unicode MS</vt:lpstr>
      <vt:lpstr>Calibri</vt:lpstr>
      <vt:lpstr>华文中宋</vt:lpstr>
      <vt:lpstr>华文新魏</vt:lpstr>
      <vt:lpstr>Office 主题</vt:lpstr>
      <vt:lpstr>七年级上册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蒸腾作用的意义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dcterms:created xsi:type="dcterms:W3CDTF">2016-08-11T08:55:00Z</dcterms:created>
  <dcterms:modified xsi:type="dcterms:W3CDTF">2018-08-31T06:18:57Z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