
<file path=[Content_Types].xml><?xml version="1.0" encoding="utf-8"?>
<Types xmlns="http://schemas.openxmlformats.org/package/2006/content-types">
  <Default Extension="jpeg" ContentType="image/jpeg"/>
  <Default Extension="png" ContentType="image/png"/>
  <Default Extension="gif" ContentType="image/gif"/>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3"/>
  </p:notesMasterIdLst>
  <p:sldIdLst>
    <p:sldId id="257" r:id="rId3"/>
    <p:sldId id="411" r:id="rId4"/>
    <p:sldId id="289" r:id="rId5"/>
    <p:sldId id="460" r:id="rId6"/>
    <p:sldId id="461" r:id="rId7"/>
    <p:sldId id="462" r:id="rId8"/>
    <p:sldId id="463" r:id="rId9"/>
    <p:sldId id="464" r:id="rId10"/>
    <p:sldId id="293" r:id="rId11"/>
    <p:sldId id="449" r:id="rId12"/>
    <p:sldId id="305" r:id="rId14"/>
    <p:sldId id="450" r:id="rId15"/>
    <p:sldId id="451" r:id="rId16"/>
    <p:sldId id="452" r:id="rId17"/>
    <p:sldId id="453" r:id="rId18"/>
    <p:sldId id="454" r:id="rId19"/>
    <p:sldId id="455" r:id="rId20"/>
    <p:sldId id="457" r:id="rId21"/>
    <p:sldId id="465" r:id="rId22"/>
    <p:sldId id="458" r:id="rId23"/>
    <p:sldId id="456" r:id="rId24"/>
    <p:sldId id="459" r:id="rId25"/>
    <p:sldId id="261" r:id="rId26"/>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561" autoAdjust="0"/>
    <p:restoredTop sz="89908" autoAdjust="0"/>
  </p:normalViewPr>
  <p:slideViewPr>
    <p:cSldViewPr>
      <p:cViewPr>
        <p:scale>
          <a:sx n="100" d="100"/>
          <a:sy n="100" d="100"/>
        </p:scale>
        <p:origin x="-504" y="-144"/>
      </p:cViewPr>
      <p:guideLst>
        <p:guide orient="horz" pos="392"/>
        <p:guide pos="2908"/>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notesMaster" Target="notesMasters/notesMaster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_rels/viewProps.xml.rels><?xml version="1.0" encoding="UTF-8" standalone="yes"?>
<Relationships xmlns="http://schemas.openxmlformats.org/package/2006/relationships"><Relationship Id="rId1" Type="http://schemas.openxmlformats.org/officeDocument/2006/relationships/slide" Target="slides/slide1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幻灯片图像占位符 1"/>
          <p:cNvSpPr>
            <a:spLocks noGrp="1" noRot="1" noChangeAspect="1" noChangeArrowheads="1" noTextEdit="1"/>
          </p:cNvSpPr>
          <p:nvPr>
            <p:ph type="sldImg" idx="4294967295"/>
          </p:nvPr>
        </p:nvSpPr>
        <p:spPr/>
      </p:sp>
      <p:sp>
        <p:nvSpPr>
          <p:cNvPr id="9218" name="文本占位符 2"/>
          <p:cNvSpPr>
            <a:spLocks noGrp="1" noChangeArrowheads="1"/>
          </p:cNvSpPr>
          <p:nvPr>
            <p:ph type="body" idx="4294967295"/>
          </p:nvPr>
        </p:nvSpPr>
        <p:spPr/>
        <p:txBody>
          <a:bodyPr/>
          <a:lstStyle/>
          <a:p>
            <a:endParaRPr lang="zh-CN"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80"/>
            <a:ext cx="2057400" cy="438864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80"/>
            <a:ext cx="6019800" cy="4388643"/>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5_标题和内容">
    <p:spTree>
      <p:nvGrpSpPr>
        <p:cNvPr id="1" name=""/>
        <p:cNvGrpSpPr/>
        <p:nvPr/>
      </p:nvGrpSpPr>
      <p:grpSpPr>
        <a:xfrm>
          <a:off x="0" y="0"/>
          <a:ext cx="0" cy="0"/>
          <a:chOff x="0" y="0"/>
          <a:chExt cx="0" cy="0"/>
        </a:xfrm>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7_标题和内容">
    <p:spTree>
      <p:nvGrpSpPr>
        <p:cNvPr id="1" name=""/>
        <p:cNvGrpSpPr/>
        <p:nvPr/>
      </p:nvGrpSpPr>
      <p:grpSpPr>
        <a:xfrm>
          <a:off x="0" y="0"/>
          <a:ext cx="0" cy="0"/>
          <a:chOff x="0" y="0"/>
          <a:chExt cx="0" cy="0"/>
        </a:xfrm>
      </p:grpSpPr>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8_标题和内容">
    <p:spTree>
      <p:nvGrpSpPr>
        <p:cNvPr id="1" name=""/>
        <p:cNvGrpSpPr/>
        <p:nvPr/>
      </p:nvGrpSpPr>
      <p:grpSpPr>
        <a:xfrm>
          <a:off x="0" y="0"/>
          <a:ext cx="0" cy="0"/>
          <a:chOff x="0" y="0"/>
          <a:chExt cx="0" cy="0"/>
        </a:xfrm>
      </p:grpSpPr>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9_标题和内容">
    <p:spTree>
      <p:nvGrpSpPr>
        <p:cNvPr id="1" name=""/>
        <p:cNvGrpSpPr/>
        <p:nvPr/>
      </p:nvGrpSpPr>
      <p:grpSpPr>
        <a:xfrm>
          <a:off x="0" y="0"/>
          <a:ext cx="0" cy="0"/>
          <a:chOff x="0" y="0"/>
          <a:chExt cx="0" cy="0"/>
        </a:xfrm>
      </p:grpSpPr>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0_标题和内容">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457200" y="205979"/>
            <a:ext cx="8229600" cy="438864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3" name="日期占位符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73BE9D6D-3B6C-4A72-A91C-5EA127EDCEA8}" type="slidenum">
              <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5"/>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0"/>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200150"/>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1631157"/>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7"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7" y="1631157"/>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04788"/>
            <a:ext cx="3008313" cy="871537"/>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2"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053"/>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2"/>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4"/>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1" Type="http://schemas.openxmlformats.org/officeDocument/2006/relationships/theme" Target="../theme/theme1.xml"/><Relationship Id="rId20" Type="http://schemas.openxmlformats.org/officeDocument/2006/relationships/image" Target="../media/image1.png"/><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0"/>
            <a:ext cx="8229600" cy="3394472"/>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457200" y="4767264"/>
            <a:ext cx="2133600" cy="273843"/>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fld>
            <a:endParaRPr lang="zh-CN" altLang="en-US"/>
          </a:p>
        </p:txBody>
      </p:sp>
      <p:sp>
        <p:nvSpPr>
          <p:cNvPr id="5" name="页脚占位符 4"/>
          <p:cNvSpPr>
            <a:spLocks noGrp="1"/>
          </p:cNvSpPr>
          <p:nvPr>
            <p:ph type="ftr" sz="quarter" idx="3"/>
          </p:nvPr>
        </p:nvSpPr>
        <p:spPr>
          <a:xfrm>
            <a:off x="3124200" y="4767264"/>
            <a:ext cx="2895600" cy="273843"/>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4"/>
            <a:ext cx="2133600" cy="273843"/>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fld>
            <a:endParaRPr lang="zh-CN" altLang="en-US"/>
          </a:p>
        </p:txBody>
      </p:sp>
      <p:pic>
        <p:nvPicPr>
          <p:cNvPr id="7" name="Picture 2" descr="C:\Users\wangcaixia\Desktop\2017.6.30新发模板\101智慧课堂 组合logo.png"/>
          <p:cNvPicPr>
            <a:picLocks noChangeAspect="1" noChangeArrowheads="1"/>
          </p:cNvPicPr>
          <p:nvPr userDrawn="1"/>
        </p:nvPicPr>
        <p:blipFill>
          <a:blip r:embed="rId20" cstate="print">
            <a:extLst>
              <a:ext uri="{28A0092B-C50C-407E-A947-70E740481C1C}">
                <a14:useLocalDpi xmlns:a14="http://schemas.microsoft.com/office/drawing/2010/main" val="0"/>
              </a:ext>
            </a:extLst>
          </a:blip>
          <a:srcRect/>
          <a:stretch>
            <a:fillRect/>
          </a:stretch>
        </p:blipFill>
        <p:spPr bwMode="auto">
          <a:xfrm>
            <a:off x="7452320" y="216123"/>
            <a:ext cx="1455308" cy="540000"/>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7.xml"/><Relationship Id="rId5" Type="http://schemas.openxmlformats.org/officeDocument/2006/relationships/image" Target="../media/image7.jpeg"/><Relationship Id="rId4" Type="http://schemas.openxmlformats.org/officeDocument/2006/relationships/image" Target="../media/image6.jpeg"/><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image" Target="../media/image3.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wmf"/></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jpe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5.jpeg"/><Relationship Id="rId1" Type="http://schemas.openxmlformats.org/officeDocument/2006/relationships/image" Target="../media/image14.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7.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GIF"/></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标题 1"/>
          <p:cNvSpPr>
            <a:spLocks noGrp="1"/>
          </p:cNvSpPr>
          <p:nvPr>
            <p:ph type="ctrTitle" idx="4294967295"/>
          </p:nvPr>
        </p:nvSpPr>
        <p:spPr>
          <a:xfrm>
            <a:off x="3728964" y="2283718"/>
            <a:ext cx="1923156" cy="381375"/>
          </a:xfrm>
        </p:spPr>
        <p:txBody>
          <a:bodyPr>
            <a:noAutofit/>
          </a:bodyPr>
          <a:lstStyle/>
          <a:p>
            <a:pPr algn="l"/>
            <a:r>
              <a:rPr lang="zh-CN" altLang="en-US" sz="2000" dirty="0" smtClean="0">
                <a:latin typeface="微软雅黑" panose="020B0503020204020204" pitchFamily="34" charset="-122"/>
                <a:ea typeface="微软雅黑" panose="020B0503020204020204" pitchFamily="34" charset="-122"/>
              </a:rPr>
              <a:t>七年级上册</a:t>
            </a:r>
            <a:endParaRPr lang="zh-CN" altLang="en-US" sz="2000" dirty="0">
              <a:latin typeface="微软雅黑" panose="020B0503020204020204" pitchFamily="34" charset="-122"/>
              <a:ea typeface="微软雅黑" panose="020B0503020204020204" pitchFamily="34" charset="-122"/>
            </a:endParaRPr>
          </a:p>
        </p:txBody>
      </p:sp>
      <p:sp>
        <p:nvSpPr>
          <p:cNvPr id="6" name="副标题 2"/>
          <p:cNvSpPr>
            <a:spLocks noGrp="1"/>
          </p:cNvSpPr>
          <p:nvPr>
            <p:ph type="subTitle" idx="4294967295"/>
          </p:nvPr>
        </p:nvSpPr>
        <p:spPr>
          <a:xfrm>
            <a:off x="1043608" y="1585337"/>
            <a:ext cx="7102475" cy="842397"/>
          </a:xfrm>
        </p:spPr>
        <p:txBody>
          <a:bodyPr>
            <a:noAutofit/>
          </a:bodyPr>
          <a:lstStyle/>
          <a:p>
            <a:pPr algn="ctr">
              <a:lnSpc>
                <a:spcPct val="150000"/>
              </a:lnSpc>
              <a:spcBef>
                <a:spcPct val="0"/>
              </a:spcBef>
              <a:buNone/>
            </a:pPr>
            <a:r>
              <a:rPr lang="en-US" altLang="zh-CN" sz="2800" dirty="0" smtClean="0">
                <a:latin typeface="微软雅黑" panose="020B0503020204020204" pitchFamily="34" charset="-122"/>
                <a:ea typeface="微软雅黑" panose="020B0503020204020204" pitchFamily="34" charset="-122"/>
              </a:rPr>
              <a:t>2.1.3.1 </a:t>
            </a:r>
            <a:r>
              <a:rPr lang="zh-CN" altLang="en-US" sz="2800" dirty="0" smtClean="0">
                <a:latin typeface="微软雅黑" panose="020B0503020204020204" pitchFamily="34" charset="-122"/>
                <a:ea typeface="微软雅黑" panose="020B0503020204020204" pitchFamily="34" charset="-122"/>
              </a:rPr>
              <a:t>绿色植物的光合作用</a:t>
            </a:r>
            <a:endParaRPr lang="zh-CN" altLang="en-US" sz="2800"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457" name="TextBox 2"/>
          <p:cNvSpPr txBox="1"/>
          <p:nvPr/>
        </p:nvSpPr>
        <p:spPr>
          <a:xfrm>
            <a:off x="1547664" y="123478"/>
            <a:ext cx="5616624" cy="707886"/>
          </a:xfrm>
          <a:prstGeom prst="rect">
            <a:avLst/>
          </a:prstGeom>
          <a:noFill/>
          <a:ln w="9525">
            <a:noFill/>
          </a:ln>
        </p:spPr>
        <p:txBody>
          <a:bodyPr wrap="square">
            <a:spAutoFit/>
          </a:bodyPr>
          <a:lstStyle/>
          <a:p>
            <a:pPr>
              <a:defRPr/>
            </a:pPr>
            <a:r>
              <a:rPr lang="zh-CN" altLang="en-US" sz="2000" noProof="1">
                <a:latin typeface="微软雅黑" panose="020B0503020204020204" pitchFamily="34" charset="-122"/>
                <a:ea typeface="微软雅黑" panose="020B0503020204020204" pitchFamily="34" charset="-122"/>
                <a:cs typeface="+mn-ea"/>
              </a:rPr>
              <a:t>小游戏</a:t>
            </a:r>
            <a:r>
              <a:rPr lang="zh-CN" altLang="en-US" sz="2000" noProof="1" smtClean="0">
                <a:latin typeface="微软雅黑" panose="020B0503020204020204" pitchFamily="34" charset="-122"/>
                <a:ea typeface="微软雅黑" panose="020B0503020204020204" pitchFamily="34" charset="-122"/>
                <a:cs typeface="+mn-ea"/>
              </a:rPr>
              <a:t>“排排看”排出</a:t>
            </a:r>
            <a:r>
              <a:rPr lang="zh-CN" altLang="en-US" sz="2000" noProof="1">
                <a:latin typeface="微软雅黑" panose="020B0503020204020204" pitchFamily="34" charset="-122"/>
                <a:ea typeface="微软雅黑" panose="020B0503020204020204" pitchFamily="34" charset="-122"/>
                <a:cs typeface="+mn-ea"/>
              </a:rPr>
              <a:t>正确的实验步骤（我看你能行）</a:t>
            </a:r>
            <a:endParaRPr lang="zh-CN" altLang="en-US" sz="2000" noProof="1">
              <a:latin typeface="微软雅黑" panose="020B0503020204020204" pitchFamily="34" charset="-122"/>
              <a:ea typeface="微软雅黑" panose="020B0503020204020204" pitchFamily="34" charset="-122"/>
            </a:endParaRPr>
          </a:p>
        </p:txBody>
      </p:sp>
      <p:grpSp>
        <p:nvGrpSpPr>
          <p:cNvPr id="2" name="组合 14"/>
          <p:cNvGrpSpPr/>
          <p:nvPr/>
        </p:nvGrpSpPr>
        <p:grpSpPr bwMode="auto">
          <a:xfrm>
            <a:off x="1" y="843558"/>
            <a:ext cx="4575175" cy="1992398"/>
            <a:chOff x="0" y="785793"/>
            <a:chExt cx="4510900" cy="2949837"/>
          </a:xfrm>
        </p:grpSpPr>
        <p:grpSp>
          <p:nvGrpSpPr>
            <p:cNvPr id="3" name="组合 12"/>
            <p:cNvGrpSpPr/>
            <p:nvPr/>
          </p:nvGrpSpPr>
          <p:grpSpPr bwMode="auto">
            <a:xfrm>
              <a:off x="0" y="785794"/>
              <a:ext cx="2143108" cy="2940485"/>
              <a:chOff x="0" y="785794"/>
              <a:chExt cx="2143108" cy="2940485"/>
            </a:xfrm>
          </p:grpSpPr>
          <p:pic>
            <p:nvPicPr>
              <p:cNvPr id="8196" name="图片 9221" descr="I:\IMG_20161024_150531.jpgIMG_20161024_150531"/>
              <p:cNvPicPr>
                <a:picLocks noChangeAspect="1" noChangeArrowheads="1"/>
              </p:cNvPicPr>
              <p:nvPr/>
            </p:nvPicPr>
            <p:blipFill>
              <a:blip r:embed="rId1" cstate="print"/>
              <a:srcRect l="4353" b="8730"/>
              <a:stretch>
                <a:fillRect/>
              </a:stretch>
            </p:blipFill>
            <p:spPr bwMode="auto">
              <a:xfrm>
                <a:off x="0" y="785794"/>
                <a:ext cx="2143107" cy="2940485"/>
              </a:xfrm>
              <a:prstGeom prst="rect">
                <a:avLst/>
              </a:prstGeom>
              <a:noFill/>
              <a:ln w="9525">
                <a:noFill/>
                <a:miter lim="800000"/>
                <a:headEnd/>
                <a:tailEnd/>
              </a:ln>
            </p:spPr>
          </p:pic>
          <p:sp>
            <p:nvSpPr>
              <p:cNvPr id="8197" name="TextBox 3"/>
              <p:cNvSpPr txBox="1">
                <a:spLocks noChangeArrowheads="1"/>
              </p:cNvSpPr>
              <p:nvPr/>
            </p:nvSpPr>
            <p:spPr bwMode="auto">
              <a:xfrm>
                <a:off x="1500166" y="3071811"/>
                <a:ext cx="642942" cy="592381"/>
              </a:xfrm>
              <a:prstGeom prst="rect">
                <a:avLst/>
              </a:prstGeom>
              <a:solidFill>
                <a:schemeClr val="bg1"/>
              </a:solidFill>
              <a:ln w="9525">
                <a:noFill/>
                <a:miter lim="800000"/>
              </a:ln>
            </p:spPr>
            <p:txBody>
              <a:bodyPr>
                <a:spAutoFit/>
              </a:bodyPr>
              <a:lstStyle/>
              <a:p>
                <a:r>
                  <a:rPr lang="zh-CN" altLang="en-US" sz="2000">
                    <a:solidFill>
                      <a:srgbClr val="FF0000"/>
                    </a:solidFill>
                    <a:latin typeface="微软雅黑" panose="020B0503020204020204" pitchFamily="34" charset="-122"/>
                    <a:ea typeface="微软雅黑" panose="020B0503020204020204" pitchFamily="34" charset="-122"/>
                  </a:rPr>
                  <a:t>①</a:t>
                </a:r>
                <a:endParaRPr lang="zh-CN" altLang="en-US" sz="2000">
                  <a:solidFill>
                    <a:srgbClr val="FF0000"/>
                  </a:solidFill>
                  <a:latin typeface="微软雅黑" panose="020B0503020204020204" pitchFamily="34" charset="-122"/>
                  <a:ea typeface="微软雅黑" panose="020B0503020204020204" pitchFamily="34" charset="-122"/>
                </a:endParaRPr>
              </a:p>
            </p:txBody>
          </p:sp>
        </p:grpSp>
        <p:pic>
          <p:nvPicPr>
            <p:cNvPr id="8198" name="图片 6" descr="FullSizeRender.jpg"/>
            <p:cNvPicPr>
              <a:picLocks noChangeAspect="1" noChangeArrowheads="1"/>
            </p:cNvPicPr>
            <p:nvPr/>
          </p:nvPicPr>
          <p:blipFill>
            <a:blip r:embed="rId2" cstate="print"/>
            <a:srcRect l="6471" r="7922" b="13541"/>
            <a:stretch>
              <a:fillRect/>
            </a:stretch>
          </p:blipFill>
          <p:spPr bwMode="auto">
            <a:xfrm>
              <a:off x="2428860" y="785793"/>
              <a:ext cx="2082040" cy="2928959"/>
            </a:xfrm>
            <a:prstGeom prst="rect">
              <a:avLst/>
            </a:prstGeom>
            <a:noFill/>
            <a:ln w="9525">
              <a:noFill/>
              <a:miter lim="800000"/>
              <a:headEnd/>
              <a:tailEnd/>
            </a:ln>
          </p:spPr>
        </p:pic>
        <p:sp>
          <p:nvSpPr>
            <p:cNvPr id="8199" name="TextBox 13"/>
            <p:cNvSpPr txBox="1">
              <a:spLocks noChangeArrowheads="1"/>
            </p:cNvSpPr>
            <p:nvPr/>
          </p:nvSpPr>
          <p:spPr bwMode="auto">
            <a:xfrm>
              <a:off x="3929058" y="3143249"/>
              <a:ext cx="571504" cy="592381"/>
            </a:xfrm>
            <a:prstGeom prst="rect">
              <a:avLst/>
            </a:prstGeom>
            <a:solidFill>
              <a:schemeClr val="bg1"/>
            </a:solidFill>
            <a:ln w="9525">
              <a:noFill/>
              <a:miter lim="800000"/>
            </a:ln>
          </p:spPr>
          <p:txBody>
            <a:bodyPr>
              <a:spAutoFit/>
            </a:bodyPr>
            <a:lstStyle/>
            <a:p>
              <a:r>
                <a:rPr lang="zh-CN" altLang="en-US" sz="2000">
                  <a:solidFill>
                    <a:srgbClr val="FF0000"/>
                  </a:solidFill>
                  <a:latin typeface="微软雅黑" panose="020B0503020204020204" pitchFamily="34" charset="-122"/>
                  <a:ea typeface="微软雅黑" panose="020B0503020204020204" pitchFamily="34" charset="-122"/>
                </a:rPr>
                <a:t>②</a:t>
              </a:r>
              <a:endParaRPr lang="zh-CN" altLang="en-US" sz="2000">
                <a:solidFill>
                  <a:srgbClr val="FF0000"/>
                </a:solidFill>
                <a:latin typeface="微软雅黑" panose="020B0503020204020204" pitchFamily="34" charset="-122"/>
                <a:ea typeface="微软雅黑" panose="020B0503020204020204" pitchFamily="34" charset="-122"/>
              </a:endParaRPr>
            </a:p>
          </p:txBody>
        </p:sp>
      </p:grpSp>
      <p:grpSp>
        <p:nvGrpSpPr>
          <p:cNvPr id="4" name="组合 16"/>
          <p:cNvGrpSpPr/>
          <p:nvPr/>
        </p:nvGrpSpPr>
        <p:grpSpPr bwMode="auto">
          <a:xfrm>
            <a:off x="4786314" y="2757488"/>
            <a:ext cx="4357687" cy="2334816"/>
            <a:chOff x="4786314" y="928670"/>
            <a:chExt cx="4357686" cy="3112633"/>
          </a:xfrm>
        </p:grpSpPr>
        <p:pic>
          <p:nvPicPr>
            <p:cNvPr id="8201" name="图片 9" descr="IMG_0124.JPG"/>
            <p:cNvPicPr>
              <a:picLocks noChangeAspect="1" noChangeArrowheads="1"/>
            </p:cNvPicPr>
            <p:nvPr/>
          </p:nvPicPr>
          <p:blipFill>
            <a:blip r:embed="rId3" cstate="print"/>
            <a:srcRect l="14844" t="19791" r="19531" b="17708"/>
            <a:stretch>
              <a:fillRect/>
            </a:stretch>
          </p:blipFill>
          <p:spPr bwMode="auto">
            <a:xfrm>
              <a:off x="4786314" y="928670"/>
              <a:ext cx="4357686" cy="3112633"/>
            </a:xfrm>
            <a:prstGeom prst="rect">
              <a:avLst/>
            </a:prstGeom>
            <a:noFill/>
            <a:ln w="9525">
              <a:noFill/>
              <a:miter lim="800000"/>
              <a:headEnd/>
              <a:tailEnd/>
            </a:ln>
          </p:spPr>
        </p:pic>
        <p:sp>
          <p:nvSpPr>
            <p:cNvPr id="8202" name="TextBox 15"/>
            <p:cNvSpPr txBox="1">
              <a:spLocks noChangeArrowheads="1"/>
            </p:cNvSpPr>
            <p:nvPr/>
          </p:nvSpPr>
          <p:spPr bwMode="auto">
            <a:xfrm>
              <a:off x="4786314" y="3500679"/>
              <a:ext cx="715010" cy="533402"/>
            </a:xfrm>
            <a:prstGeom prst="rect">
              <a:avLst/>
            </a:prstGeom>
            <a:solidFill>
              <a:schemeClr val="bg1"/>
            </a:solidFill>
            <a:ln w="9525">
              <a:noFill/>
              <a:miter lim="800000"/>
            </a:ln>
          </p:spPr>
          <p:txBody>
            <a:bodyPr>
              <a:spAutoFit/>
            </a:bodyPr>
            <a:lstStyle/>
            <a:p>
              <a:r>
                <a:rPr lang="zh-CN" altLang="en-US" sz="2000">
                  <a:solidFill>
                    <a:srgbClr val="FF0000"/>
                  </a:solidFill>
                  <a:latin typeface="微软雅黑" panose="020B0503020204020204" pitchFamily="34" charset="-122"/>
                  <a:ea typeface="微软雅黑" panose="020B0503020204020204" pitchFamily="34" charset="-122"/>
                </a:rPr>
                <a:t>⑤</a:t>
              </a:r>
              <a:endParaRPr lang="zh-CN" altLang="en-US" sz="2000">
                <a:solidFill>
                  <a:srgbClr val="FF0000"/>
                </a:solidFill>
                <a:latin typeface="微软雅黑" panose="020B0503020204020204" pitchFamily="34" charset="-122"/>
                <a:ea typeface="微软雅黑" panose="020B0503020204020204" pitchFamily="34" charset="-122"/>
              </a:endParaRPr>
            </a:p>
          </p:txBody>
        </p:sp>
      </p:grpSp>
      <p:grpSp>
        <p:nvGrpSpPr>
          <p:cNvPr id="5" name="组合 18"/>
          <p:cNvGrpSpPr/>
          <p:nvPr/>
        </p:nvGrpSpPr>
        <p:grpSpPr bwMode="auto">
          <a:xfrm>
            <a:off x="1" y="2797969"/>
            <a:ext cx="3986213" cy="2345531"/>
            <a:chOff x="0" y="3753559"/>
            <a:chExt cx="3929058" cy="3104441"/>
          </a:xfrm>
        </p:grpSpPr>
        <p:pic>
          <p:nvPicPr>
            <p:cNvPr id="8204" name="图片 10" descr="IMG_0125.JPG"/>
            <p:cNvPicPr>
              <a:picLocks noChangeAspect="1" noChangeArrowheads="1"/>
            </p:cNvPicPr>
            <p:nvPr/>
          </p:nvPicPr>
          <p:blipFill>
            <a:blip r:embed="rId4" cstate="print"/>
            <a:srcRect l="14844" t="15625" r="21875" b="17708"/>
            <a:stretch>
              <a:fillRect/>
            </a:stretch>
          </p:blipFill>
          <p:spPr bwMode="auto">
            <a:xfrm>
              <a:off x="0" y="3753559"/>
              <a:ext cx="3929058" cy="3104441"/>
            </a:xfrm>
            <a:prstGeom prst="rect">
              <a:avLst/>
            </a:prstGeom>
            <a:noFill/>
            <a:ln w="9525">
              <a:noFill/>
              <a:miter lim="800000"/>
              <a:headEnd/>
              <a:tailEnd/>
            </a:ln>
          </p:spPr>
        </p:pic>
        <p:sp>
          <p:nvSpPr>
            <p:cNvPr id="8205" name="TextBox 17"/>
            <p:cNvSpPr txBox="1">
              <a:spLocks noChangeArrowheads="1"/>
            </p:cNvSpPr>
            <p:nvPr/>
          </p:nvSpPr>
          <p:spPr bwMode="auto">
            <a:xfrm>
              <a:off x="3214678" y="6215082"/>
              <a:ext cx="714380" cy="529568"/>
            </a:xfrm>
            <a:prstGeom prst="rect">
              <a:avLst/>
            </a:prstGeom>
            <a:solidFill>
              <a:schemeClr val="bg1"/>
            </a:solidFill>
            <a:ln w="9525">
              <a:noFill/>
              <a:miter lim="800000"/>
            </a:ln>
          </p:spPr>
          <p:txBody>
            <a:bodyPr>
              <a:spAutoFit/>
            </a:bodyPr>
            <a:lstStyle/>
            <a:p>
              <a:r>
                <a:rPr lang="zh-CN" altLang="en-US" sz="2000">
                  <a:solidFill>
                    <a:srgbClr val="FF0000"/>
                  </a:solidFill>
                  <a:latin typeface="微软雅黑" panose="020B0503020204020204" pitchFamily="34" charset="-122"/>
                  <a:ea typeface="微软雅黑" panose="020B0503020204020204" pitchFamily="34" charset="-122"/>
                </a:rPr>
                <a:t>④</a:t>
              </a:r>
              <a:endParaRPr lang="zh-CN" altLang="en-US" sz="2000">
                <a:solidFill>
                  <a:srgbClr val="FF0000"/>
                </a:solidFill>
                <a:latin typeface="微软雅黑" panose="020B0503020204020204" pitchFamily="34" charset="-122"/>
                <a:ea typeface="微软雅黑" panose="020B0503020204020204" pitchFamily="34" charset="-122"/>
              </a:endParaRPr>
            </a:p>
          </p:txBody>
        </p:sp>
      </p:grpSp>
      <p:grpSp>
        <p:nvGrpSpPr>
          <p:cNvPr id="6" name="组合 20"/>
          <p:cNvGrpSpPr/>
          <p:nvPr/>
        </p:nvGrpSpPr>
        <p:grpSpPr bwMode="auto">
          <a:xfrm>
            <a:off x="4575175" y="915566"/>
            <a:ext cx="4503738" cy="1828412"/>
            <a:chOff x="4639665" y="494039"/>
            <a:chExt cx="4504335" cy="2872839"/>
          </a:xfrm>
        </p:grpSpPr>
        <p:pic>
          <p:nvPicPr>
            <p:cNvPr id="8207" name="图片 8" descr="IMG_0121.JPG"/>
            <p:cNvPicPr>
              <a:picLocks noChangeAspect="1" noChangeArrowheads="1"/>
            </p:cNvPicPr>
            <p:nvPr/>
          </p:nvPicPr>
          <p:blipFill>
            <a:blip r:embed="rId5" cstate="print"/>
            <a:srcRect l="3906" t="4166" r="5469" b="16666"/>
            <a:stretch>
              <a:fillRect/>
            </a:stretch>
          </p:blipFill>
          <p:spPr bwMode="auto">
            <a:xfrm>
              <a:off x="4639665" y="494039"/>
              <a:ext cx="4361441" cy="2857496"/>
            </a:xfrm>
            <a:prstGeom prst="rect">
              <a:avLst/>
            </a:prstGeom>
            <a:noFill/>
            <a:ln w="9525">
              <a:noFill/>
              <a:miter lim="800000"/>
              <a:headEnd/>
              <a:tailEnd/>
            </a:ln>
          </p:spPr>
        </p:pic>
        <p:sp>
          <p:nvSpPr>
            <p:cNvPr id="8208" name="TextBox 19"/>
            <p:cNvSpPr txBox="1">
              <a:spLocks noChangeArrowheads="1"/>
            </p:cNvSpPr>
            <p:nvPr/>
          </p:nvSpPr>
          <p:spPr bwMode="auto">
            <a:xfrm>
              <a:off x="8429652" y="2833395"/>
              <a:ext cx="714348" cy="533483"/>
            </a:xfrm>
            <a:prstGeom prst="rect">
              <a:avLst/>
            </a:prstGeom>
            <a:solidFill>
              <a:schemeClr val="bg1"/>
            </a:solidFill>
            <a:ln w="9525">
              <a:noFill/>
              <a:miter lim="800000"/>
            </a:ln>
          </p:spPr>
          <p:txBody>
            <a:bodyPr>
              <a:spAutoFit/>
            </a:bodyPr>
            <a:lstStyle/>
            <a:p>
              <a:r>
                <a:rPr lang="zh-CN" altLang="en-US" sz="2000">
                  <a:solidFill>
                    <a:srgbClr val="FF0000"/>
                  </a:solidFill>
                  <a:latin typeface="微软雅黑" panose="020B0503020204020204" pitchFamily="34" charset="-122"/>
                  <a:ea typeface="微软雅黑" panose="020B0503020204020204" pitchFamily="34" charset="-122"/>
                </a:rPr>
                <a:t>③</a:t>
              </a:r>
              <a:endParaRPr lang="zh-CN" altLang="en-US" sz="2000">
                <a:solidFill>
                  <a:srgbClr val="FF0000"/>
                </a:solidFill>
                <a:latin typeface="微软雅黑" panose="020B0503020204020204" pitchFamily="34" charset="-122"/>
                <a:ea typeface="微软雅黑" panose="020B0503020204020204" pitchFamily="34" charset="-122"/>
              </a:endParaRPr>
            </a:p>
          </p:txBody>
        </p:sp>
      </p:grpSp>
      <p:sp>
        <p:nvSpPr>
          <p:cNvPr id="22" name="TextBox 21"/>
          <p:cNvSpPr txBox="1">
            <a:spLocks noChangeArrowheads="1"/>
          </p:cNvSpPr>
          <p:nvPr/>
        </p:nvSpPr>
        <p:spPr bwMode="auto">
          <a:xfrm>
            <a:off x="2555776" y="483518"/>
            <a:ext cx="1601614" cy="400110"/>
          </a:xfrm>
          <a:prstGeom prst="rect">
            <a:avLst/>
          </a:prstGeom>
          <a:noFill/>
          <a:ln w="25400">
            <a:noFill/>
            <a:miter lim="800000"/>
          </a:ln>
        </p:spPr>
        <p:txBody>
          <a:bodyPr wrap="square">
            <a:spAutoFit/>
          </a:bodyPr>
          <a:lstStyle/>
          <a:p>
            <a:r>
              <a:rPr lang="zh-CN" altLang="en-US" sz="2000" dirty="0">
                <a:solidFill>
                  <a:srgbClr val="FF0000"/>
                </a:solidFill>
                <a:latin typeface="微软雅黑" panose="020B0503020204020204" pitchFamily="34" charset="-122"/>
                <a:ea typeface="微软雅黑" panose="020B0503020204020204" pitchFamily="34" charset="-122"/>
              </a:rPr>
              <a:t>①③②⑤④</a:t>
            </a:r>
            <a:endParaRPr lang="zh-CN" altLang="en-US" sz="2000" dirty="0">
              <a:solidFill>
                <a:srgbClr val="FF0000"/>
              </a:solidFill>
              <a:latin typeface="微软雅黑" panose="020B0503020204020204" pitchFamily="34" charset="-122"/>
              <a:ea typeface="微软雅黑" panose="020B0503020204020204" pitchFamily="34" charset="-122"/>
            </a:endParaRPr>
          </a:p>
        </p:txBody>
      </p:sp>
      <p:sp>
        <p:nvSpPr>
          <p:cNvPr id="21" name="流程图: 可选过程 20"/>
          <p:cNvSpPr/>
          <p:nvPr/>
        </p:nvSpPr>
        <p:spPr>
          <a:xfrm>
            <a:off x="179512" y="195486"/>
            <a:ext cx="1342581" cy="427957"/>
          </a:xfrm>
          <a:prstGeom prst="flowChartAlternateProcess">
            <a:avLst/>
          </a:prstGeom>
          <a:solidFill>
            <a:srgbClr val="7CD52B"/>
          </a:solidFill>
          <a:effectLst>
            <a:outerShdw blurRad="40000" dist="23000" dir="5400000" rotWithShape="0">
              <a:srgbClr val="000000">
                <a:alpha val="35000"/>
              </a:srgbClr>
            </a:outerShdw>
            <a:reflection blurRad="6350" stA="50000" endA="300" endPos="55000" dir="5400000" sy="-100000" algn="bl" rotWithShape="0"/>
            <a:softEdge rad="63500"/>
          </a:effectLst>
        </p:spPr>
        <p:style>
          <a:lnRef idx="1">
            <a:schemeClr val="accent5"/>
          </a:lnRef>
          <a:fillRef idx="3">
            <a:schemeClr val="accent5"/>
          </a:fillRef>
          <a:effectRef idx="2">
            <a:schemeClr val="accent5"/>
          </a:effectRef>
          <a:fontRef idx="minor">
            <a:schemeClr val="lt1"/>
          </a:fontRef>
        </p:style>
        <p:txBody>
          <a:bodyPr lIns="44796" tIns="22398" rIns="44796" bIns="22398" anchor="ctr"/>
          <a:lstStyle/>
          <a:p>
            <a:pPr algn="ctr" defTabSz="815975" fontAlgn="auto">
              <a:spcBef>
                <a:spcPts val="0"/>
              </a:spcBef>
              <a:spcAft>
                <a:spcPts val="0"/>
              </a:spcAft>
              <a:defRPr/>
            </a:pPr>
            <a:r>
              <a:rPr lang="zh-CN" altLang="en-US" b="1" strike="noStrike" noProof="1" smtClean="0">
                <a:solidFill>
                  <a:schemeClr val="bg1"/>
                </a:solidFill>
                <a:latin typeface="微软雅黑" panose="020B0503020204020204" pitchFamily="34" charset="-122"/>
                <a:ea typeface="微软雅黑" panose="020B0503020204020204" pitchFamily="34" charset="-122"/>
              </a:rPr>
              <a:t>探究新知</a:t>
            </a:r>
            <a:endParaRPr lang="zh-CN" altLang="en-US" b="1" strike="noStrike" noProof="1">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2"/>
                                        </p:tgtEl>
                                        <p:attrNameLst>
                                          <p:attrName>ppt_y</p:attrName>
                                        </p:attrNameLst>
                                      </p:cBhvr>
                                      <p:tavLst>
                                        <p:tav tm="0">
                                          <p:val>
                                            <p:strVal val="#ppt_y"/>
                                          </p:val>
                                        </p:tav>
                                        <p:tav tm="100000">
                                          <p:val>
                                            <p:strVal val="#ppt_y"/>
                                          </p:val>
                                        </p:tav>
                                      </p:tavLst>
                                    </p:anim>
                                    <p:anim calcmode="lin" valueType="num">
                                      <p:cBhvr>
                                        <p:cTn id="9"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ldLvl="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505" name="矩形 6"/>
          <p:cNvSpPr/>
          <p:nvPr/>
        </p:nvSpPr>
        <p:spPr>
          <a:xfrm>
            <a:off x="2843808" y="926013"/>
            <a:ext cx="5976664" cy="3877985"/>
          </a:xfrm>
          <a:prstGeom prst="rect">
            <a:avLst/>
          </a:prstGeom>
          <a:noFill/>
          <a:ln w="9525">
            <a:noFill/>
          </a:ln>
        </p:spPr>
        <p:txBody>
          <a:bodyPr wrap="square" anchor="t">
            <a:spAutoFit/>
          </a:bodyPr>
          <a:lstStyle/>
          <a:p>
            <a:pPr>
              <a:lnSpc>
                <a:spcPct val="150000"/>
              </a:lnSpc>
            </a:pPr>
            <a:r>
              <a:rPr lang="zh-CN" altLang="en-US" sz="24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探究二</a:t>
            </a:r>
            <a:r>
              <a:rPr lang="zh-CN" altLang="en-US" sz="2400" dirty="0" smtClean="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800" dirty="0" smtClean="0">
                <a:latin typeface="微软雅黑" panose="020B0503020204020204" pitchFamily="34" charset="-122"/>
                <a:ea typeface="微软雅黑" panose="020B0503020204020204" pitchFamily="34" charset="-122"/>
              </a:rPr>
              <a:t>小组合作完成以下问题：</a:t>
            </a:r>
            <a:endParaRPr lang="zh-CN" altLang="en-US" sz="2800" dirty="0" smtClean="0">
              <a:latin typeface="微软雅黑" panose="020B0503020204020204" pitchFamily="34" charset="-122"/>
              <a:ea typeface="微软雅黑" panose="020B0503020204020204" pitchFamily="34" charset="-122"/>
            </a:endParaRPr>
          </a:p>
          <a:p>
            <a:pPr>
              <a:lnSpc>
                <a:spcPct val="150000"/>
              </a:lnSpc>
            </a:pPr>
            <a:r>
              <a:rPr lang="zh-CN" altLang="en-US" sz="2000" dirty="0" smtClean="0">
                <a:latin typeface="微软雅黑" panose="020B0503020204020204" pitchFamily="34" charset="-122"/>
                <a:ea typeface="微软雅黑" panose="020B0503020204020204" pitchFamily="34" charset="-122"/>
              </a:rPr>
              <a:t>（</a:t>
            </a:r>
            <a:r>
              <a:rPr lang="en-US" altLang="zh-CN" sz="2000" dirty="0" smtClean="0">
                <a:latin typeface="微软雅黑" panose="020B0503020204020204" pitchFamily="34" charset="-122"/>
                <a:ea typeface="微软雅黑" panose="020B0503020204020204" pitchFamily="34" charset="-122"/>
              </a:rPr>
              <a:t>1</a:t>
            </a:r>
            <a:r>
              <a:rPr lang="zh-CN" altLang="en-US" sz="2000" dirty="0" smtClean="0">
                <a:latin typeface="微软雅黑" panose="020B0503020204020204" pitchFamily="34" charset="-122"/>
                <a:ea typeface="微软雅黑" panose="020B0503020204020204" pitchFamily="34" charset="-122"/>
              </a:rPr>
              <a:t>）为什么要把天竺葵提前放到黑暗处一昼夜？</a:t>
            </a:r>
            <a:endParaRPr lang="zh-CN" altLang="en-US" sz="2000" dirty="0" smtClean="0">
              <a:latin typeface="微软雅黑" panose="020B0503020204020204" pitchFamily="34" charset="-122"/>
              <a:ea typeface="微软雅黑" panose="020B0503020204020204" pitchFamily="34" charset="-122"/>
            </a:endParaRPr>
          </a:p>
          <a:p>
            <a:pPr>
              <a:lnSpc>
                <a:spcPct val="150000"/>
              </a:lnSpc>
            </a:pPr>
            <a:r>
              <a:rPr lang="zh-CN" altLang="en-US" sz="2000" dirty="0" smtClean="0">
                <a:latin typeface="微软雅黑" panose="020B0503020204020204" pitchFamily="34" charset="-122"/>
                <a:ea typeface="微软雅黑" panose="020B0503020204020204" pitchFamily="34" charset="-122"/>
              </a:rPr>
              <a:t>（</a:t>
            </a:r>
            <a:r>
              <a:rPr lang="en-US" altLang="zh-CN" sz="2000" dirty="0" smtClean="0">
                <a:latin typeface="微软雅黑" panose="020B0503020204020204" pitchFamily="34" charset="-122"/>
                <a:ea typeface="微软雅黑" panose="020B0503020204020204" pitchFamily="34" charset="-122"/>
              </a:rPr>
              <a:t>2</a:t>
            </a:r>
            <a:r>
              <a:rPr lang="zh-CN" altLang="en-US" sz="2000" dirty="0" smtClean="0">
                <a:latin typeface="微软雅黑" panose="020B0503020204020204" pitchFamily="34" charset="-122"/>
                <a:ea typeface="微软雅黑" panose="020B0503020204020204" pitchFamily="34" charset="-122"/>
              </a:rPr>
              <a:t>）为什么要用黑纸片把叶片的一部分遮盖起来？</a:t>
            </a:r>
            <a:endParaRPr lang="zh-CN" altLang="en-US" sz="2000" dirty="0" smtClean="0">
              <a:latin typeface="微软雅黑" panose="020B0503020204020204" pitchFamily="34" charset="-122"/>
              <a:ea typeface="微软雅黑" panose="020B0503020204020204" pitchFamily="34" charset="-122"/>
            </a:endParaRPr>
          </a:p>
          <a:p>
            <a:pPr>
              <a:lnSpc>
                <a:spcPct val="150000"/>
              </a:lnSpc>
            </a:pPr>
            <a:r>
              <a:rPr lang="zh-CN" altLang="en-US" sz="2000" dirty="0" smtClean="0">
                <a:latin typeface="微软雅黑" panose="020B0503020204020204" pitchFamily="34" charset="-122"/>
                <a:ea typeface="微软雅黑" panose="020B0503020204020204" pitchFamily="34" charset="-122"/>
                <a:sym typeface="宋体" panose="02010600030101010101" pitchFamily="2" charset="-122"/>
              </a:rPr>
              <a:t>（</a:t>
            </a:r>
            <a:r>
              <a:rPr lang="en-US" altLang="zh-CN" sz="2000" dirty="0" smtClean="0">
                <a:latin typeface="微软雅黑" panose="020B0503020204020204" pitchFamily="34" charset="-122"/>
                <a:ea typeface="微软雅黑" panose="020B0503020204020204" pitchFamily="34" charset="-122"/>
                <a:sym typeface="宋体" panose="02010600030101010101" pitchFamily="2" charset="-122"/>
              </a:rPr>
              <a:t>3</a:t>
            </a:r>
            <a:r>
              <a:rPr lang="zh-CN" altLang="en-US" sz="2000" dirty="0" smtClean="0">
                <a:latin typeface="微软雅黑" panose="020B0503020204020204" pitchFamily="34" charset="-122"/>
                <a:ea typeface="微软雅黑" panose="020B0503020204020204" pitchFamily="34" charset="-122"/>
                <a:sym typeface="宋体" panose="02010600030101010101" pitchFamily="2" charset="-122"/>
              </a:rPr>
              <a:t>）</a:t>
            </a:r>
            <a:r>
              <a:rPr lang="zh-CN" altLang="en-US" sz="2000" dirty="0" smtClean="0">
                <a:latin typeface="微软雅黑" panose="020B0503020204020204" pitchFamily="34" charset="-122"/>
                <a:ea typeface="微软雅黑" panose="020B0503020204020204" pitchFamily="34" charset="-122"/>
              </a:rPr>
              <a:t>为什么隔水加热酒精而不能用火直接加热酒精？</a:t>
            </a:r>
            <a:endParaRPr lang="zh-CN" altLang="en-US" sz="2000" dirty="0" smtClean="0">
              <a:latin typeface="微软雅黑" panose="020B0503020204020204" pitchFamily="34" charset="-122"/>
              <a:ea typeface="微软雅黑" panose="020B0503020204020204" pitchFamily="34" charset="-122"/>
            </a:endParaRPr>
          </a:p>
          <a:p>
            <a:pPr>
              <a:lnSpc>
                <a:spcPct val="150000"/>
              </a:lnSpc>
            </a:pPr>
            <a:r>
              <a:rPr lang="zh-CN" altLang="en-US" sz="2000" dirty="0" smtClean="0">
                <a:latin typeface="微软雅黑" panose="020B0503020204020204" pitchFamily="34" charset="-122"/>
                <a:ea typeface="微软雅黑" panose="020B0503020204020204" pitchFamily="34" charset="-122"/>
              </a:rPr>
              <a:t>（</a:t>
            </a:r>
            <a:r>
              <a:rPr lang="en-US" altLang="zh-CN" sz="2000" dirty="0" smtClean="0">
                <a:latin typeface="微软雅黑" panose="020B0503020204020204" pitchFamily="34" charset="-122"/>
                <a:ea typeface="微软雅黑" panose="020B0503020204020204" pitchFamily="34" charset="-122"/>
              </a:rPr>
              <a:t>4</a:t>
            </a:r>
            <a:r>
              <a:rPr lang="zh-CN" altLang="en-US" sz="2000" dirty="0" smtClean="0">
                <a:latin typeface="微软雅黑" panose="020B0503020204020204" pitchFamily="34" charset="-122"/>
                <a:ea typeface="微软雅黑" panose="020B0503020204020204" pitchFamily="34" charset="-122"/>
              </a:rPr>
              <a:t>）绿叶在酒精中脱至什么颜色时，停止加热？</a:t>
            </a:r>
            <a:endParaRPr lang="zh-CN" altLang="en-US" sz="2000" dirty="0" smtClean="0">
              <a:latin typeface="微软雅黑" panose="020B0503020204020204" pitchFamily="34" charset="-122"/>
              <a:ea typeface="微软雅黑" panose="020B0503020204020204" pitchFamily="34" charset="-122"/>
            </a:endParaRPr>
          </a:p>
          <a:p>
            <a:pPr>
              <a:lnSpc>
                <a:spcPct val="150000"/>
              </a:lnSpc>
            </a:pPr>
            <a:r>
              <a:rPr lang="zh-CN" altLang="en-US" sz="2000" dirty="0" smtClean="0">
                <a:latin typeface="微软雅黑" panose="020B0503020204020204" pitchFamily="34" charset="-122"/>
                <a:ea typeface="微软雅黑" panose="020B0503020204020204" pitchFamily="34" charset="-122"/>
              </a:rPr>
              <a:t>（</a:t>
            </a:r>
            <a:r>
              <a:rPr lang="en-US" altLang="zh-CN" sz="2000" dirty="0" smtClean="0">
                <a:latin typeface="微软雅黑" panose="020B0503020204020204" pitchFamily="34" charset="-122"/>
                <a:ea typeface="微软雅黑" panose="020B0503020204020204" pitchFamily="34" charset="-122"/>
              </a:rPr>
              <a:t>5</a:t>
            </a:r>
            <a:r>
              <a:rPr lang="zh-CN" altLang="en-US" sz="2000" dirty="0" smtClean="0">
                <a:latin typeface="微软雅黑" panose="020B0503020204020204" pitchFamily="34" charset="-122"/>
                <a:ea typeface="微软雅黑" panose="020B0503020204020204" pitchFamily="34" charset="-122"/>
              </a:rPr>
              <a:t>）脱去绿色的叶片遇到碘液有什么变化？这说明了什么问题？</a:t>
            </a:r>
            <a:endParaRPr lang="zh-CN" altLang="en-US" sz="2000" dirty="0" smtClean="0">
              <a:latin typeface="微软雅黑" panose="020B0503020204020204" pitchFamily="34" charset="-122"/>
              <a:ea typeface="微软雅黑" panose="020B0503020204020204" pitchFamily="34" charset="-122"/>
            </a:endParaRPr>
          </a:p>
          <a:p>
            <a:endParaRPr lang="en-US" altLang="zh-CN" sz="2400" b="1" dirty="0">
              <a:solidFill>
                <a:srgbClr val="000000"/>
              </a:solidFill>
              <a:latin typeface="微软雅黑" panose="020B0503020204020204" pitchFamily="34" charset="-122"/>
              <a:ea typeface="微软雅黑" panose="020B0503020204020204" pitchFamily="34" charset="-122"/>
            </a:endParaRPr>
          </a:p>
        </p:txBody>
      </p:sp>
      <p:sp>
        <p:nvSpPr>
          <p:cNvPr id="6" name="流程图: 可选过程 5"/>
          <p:cNvSpPr/>
          <p:nvPr/>
        </p:nvSpPr>
        <p:spPr>
          <a:xfrm>
            <a:off x="179512" y="195486"/>
            <a:ext cx="1342581" cy="427957"/>
          </a:xfrm>
          <a:prstGeom prst="flowChartAlternateProcess">
            <a:avLst/>
          </a:prstGeom>
          <a:solidFill>
            <a:srgbClr val="7CD52B"/>
          </a:solidFill>
          <a:effectLst>
            <a:outerShdw blurRad="40000" dist="23000" dir="5400000" rotWithShape="0">
              <a:srgbClr val="000000">
                <a:alpha val="35000"/>
              </a:srgbClr>
            </a:outerShdw>
            <a:reflection blurRad="6350" stA="50000" endA="300" endPos="55000" dir="5400000" sy="-100000" algn="bl" rotWithShape="0"/>
            <a:softEdge rad="63500"/>
          </a:effectLst>
        </p:spPr>
        <p:style>
          <a:lnRef idx="1">
            <a:schemeClr val="accent5"/>
          </a:lnRef>
          <a:fillRef idx="3">
            <a:schemeClr val="accent5"/>
          </a:fillRef>
          <a:effectRef idx="2">
            <a:schemeClr val="accent5"/>
          </a:effectRef>
          <a:fontRef idx="minor">
            <a:schemeClr val="lt1"/>
          </a:fontRef>
        </p:style>
        <p:txBody>
          <a:bodyPr lIns="44796" tIns="22398" rIns="44796" bIns="22398" anchor="ctr"/>
          <a:lstStyle/>
          <a:p>
            <a:pPr algn="ctr" defTabSz="815975" fontAlgn="auto">
              <a:spcBef>
                <a:spcPts val="0"/>
              </a:spcBef>
              <a:spcAft>
                <a:spcPts val="0"/>
              </a:spcAft>
              <a:defRPr/>
            </a:pPr>
            <a:r>
              <a:rPr lang="zh-CN" altLang="en-US" b="1" strike="noStrike" noProof="1" smtClean="0">
                <a:solidFill>
                  <a:schemeClr val="bg1"/>
                </a:solidFill>
                <a:latin typeface="微软雅黑" panose="020B0503020204020204" pitchFamily="34" charset="-122"/>
                <a:ea typeface="微软雅黑" panose="020B0503020204020204" pitchFamily="34" charset="-122"/>
              </a:rPr>
              <a:t>探究新知</a:t>
            </a:r>
            <a:endParaRPr lang="zh-CN" altLang="en-US" b="1" strike="noStrike" noProof="1">
              <a:solidFill>
                <a:schemeClr val="bg1"/>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771550"/>
            <a:ext cx="2851785" cy="3406140"/>
          </a:xfrm>
          <a:prstGeom prst="rect">
            <a:avLst/>
          </a:prstGeom>
        </p:spPr>
      </p:pic>
    </p:spTree>
  </p:cSld>
  <p:clrMapOvr>
    <a:masterClrMapping/>
  </p:clrMapOvr>
  <p:transition>
    <p:wedg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289" name="文本框 9217"/>
          <p:cNvSpPr txBox="1">
            <a:spLocks noChangeArrowheads="1"/>
          </p:cNvSpPr>
          <p:nvPr/>
        </p:nvSpPr>
        <p:spPr bwMode="auto">
          <a:xfrm>
            <a:off x="3275856" y="2171640"/>
            <a:ext cx="5544616" cy="400110"/>
          </a:xfrm>
          <a:prstGeom prst="rect">
            <a:avLst/>
          </a:prstGeom>
          <a:noFill/>
          <a:ln w="38100">
            <a:noFill/>
            <a:miter lim="800000"/>
          </a:ln>
        </p:spPr>
        <p:txBody>
          <a:bodyPr wrap="square">
            <a:spAutoFit/>
          </a:bodyPr>
          <a:lstStyle/>
          <a:p>
            <a:pPr algn="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1</a:t>
            </a:r>
            <a:r>
              <a:rPr lang="zh-CN" altLang="en-US" sz="2000" dirty="0">
                <a:latin typeface="微软雅黑" panose="020B0503020204020204" pitchFamily="34" charset="-122"/>
                <a:ea typeface="微软雅黑" panose="020B0503020204020204" pitchFamily="34" charset="-122"/>
              </a:rPr>
              <a:t>）为什么要把天竺葵提前放到黑暗处一昼夜？</a:t>
            </a:r>
            <a:endParaRPr lang="zh-CN" altLang="en-US" sz="2000" dirty="0">
              <a:latin typeface="微软雅黑" panose="020B0503020204020204" pitchFamily="34" charset="-122"/>
              <a:ea typeface="微软雅黑" panose="020B0503020204020204" pitchFamily="34" charset="-122"/>
            </a:endParaRPr>
          </a:p>
        </p:txBody>
      </p:sp>
      <p:sp>
        <p:nvSpPr>
          <p:cNvPr id="9219" name="文本框 9218"/>
          <p:cNvSpPr txBox="1">
            <a:spLocks noChangeArrowheads="1"/>
          </p:cNvSpPr>
          <p:nvPr/>
        </p:nvSpPr>
        <p:spPr bwMode="auto">
          <a:xfrm>
            <a:off x="8765595" y="2895600"/>
            <a:ext cx="184731" cy="400110"/>
          </a:xfrm>
          <a:prstGeom prst="rect">
            <a:avLst/>
          </a:prstGeom>
          <a:noFill/>
          <a:ln w="38100">
            <a:noFill/>
            <a:miter lim="800000"/>
          </a:ln>
        </p:spPr>
        <p:txBody>
          <a:bodyPr wrap="none">
            <a:spAutoFit/>
          </a:bodyPr>
          <a:lstStyle/>
          <a:p>
            <a:pPr algn="r"/>
            <a:endParaRPr lang="zh-CN" altLang="en-US" sz="2000" b="1">
              <a:solidFill>
                <a:srgbClr val="33CC33"/>
              </a:solidFill>
              <a:latin typeface="微软雅黑" panose="020B0503020204020204" pitchFamily="34" charset="-122"/>
              <a:ea typeface="微软雅黑" panose="020B0503020204020204" pitchFamily="34" charset="-122"/>
            </a:endParaRPr>
          </a:p>
        </p:txBody>
      </p:sp>
      <p:sp>
        <p:nvSpPr>
          <p:cNvPr id="9220" name="文本框 9219"/>
          <p:cNvSpPr txBox="1">
            <a:spLocks noChangeArrowheads="1"/>
          </p:cNvSpPr>
          <p:nvPr/>
        </p:nvSpPr>
        <p:spPr bwMode="auto">
          <a:xfrm>
            <a:off x="3791794" y="2576974"/>
            <a:ext cx="4435475" cy="1938992"/>
          </a:xfrm>
          <a:prstGeom prst="rect">
            <a:avLst/>
          </a:prstGeom>
          <a:noFill/>
          <a:ln w="9525">
            <a:noFill/>
            <a:miter lim="800000"/>
          </a:ln>
        </p:spPr>
        <p:txBody>
          <a:bodyPr>
            <a:spAutoFit/>
          </a:bodyPr>
          <a:lstStyle/>
          <a:p>
            <a:pPr>
              <a:lnSpc>
                <a:spcPct val="150000"/>
              </a:lnSpc>
            </a:pPr>
            <a:r>
              <a:rPr lang="zh-CN" altLang="en-US" sz="2000" dirty="0">
                <a:latin typeface="微软雅黑" panose="020B0503020204020204" pitchFamily="34" charset="-122"/>
                <a:ea typeface="微软雅黑" panose="020B0503020204020204" pitchFamily="34" charset="-122"/>
              </a:rPr>
              <a:t>这样做是为了让天竺葵把叶片中原有的淀粉全部转运和消耗。</a:t>
            </a:r>
            <a:r>
              <a:rPr lang="zh-CN" altLang="en-US" sz="2000" dirty="0">
                <a:solidFill>
                  <a:srgbClr val="FF0000"/>
                </a:solidFill>
                <a:latin typeface="微软雅黑" panose="020B0503020204020204" pitchFamily="34" charset="-122"/>
                <a:ea typeface="微软雅黑" panose="020B0503020204020204" pitchFamily="34" charset="-122"/>
              </a:rPr>
              <a:t>以说明后面实验中颜色的变化不是由实验前叶片中储存的淀粉引起的。</a:t>
            </a:r>
            <a:endParaRPr lang="zh-CN" altLang="en-US" sz="2000" dirty="0">
              <a:solidFill>
                <a:srgbClr val="FF0000"/>
              </a:solidFill>
              <a:latin typeface="微软雅黑" panose="020B0503020204020204" pitchFamily="34" charset="-122"/>
              <a:ea typeface="微软雅黑" panose="020B0503020204020204" pitchFamily="34" charset="-122"/>
            </a:endParaRPr>
          </a:p>
        </p:txBody>
      </p:sp>
      <p:sp>
        <p:nvSpPr>
          <p:cNvPr id="12292" name="文本框 9220"/>
          <p:cNvSpPr txBox="1">
            <a:spLocks noChangeArrowheads="1"/>
          </p:cNvSpPr>
          <p:nvPr/>
        </p:nvSpPr>
        <p:spPr bwMode="auto">
          <a:xfrm>
            <a:off x="1475656" y="627534"/>
            <a:ext cx="6192688" cy="707886"/>
          </a:xfrm>
          <a:prstGeom prst="rect">
            <a:avLst/>
          </a:prstGeom>
          <a:noFill/>
          <a:ln w="9525">
            <a:noFill/>
            <a:miter lim="800000"/>
          </a:ln>
        </p:spPr>
        <p:txBody>
          <a:bodyPr wrap="square">
            <a:spAutoFit/>
          </a:bodyPr>
          <a:lstStyle/>
          <a:p>
            <a:pPr eaLnBrk="0" hangingPunct="0"/>
            <a:r>
              <a:rPr lang="zh-CN" altLang="en-US" sz="2000" dirty="0">
                <a:latin typeface="微软雅黑" panose="020B0503020204020204" pitchFamily="34" charset="-122"/>
                <a:ea typeface="微软雅黑" panose="020B0503020204020204" pitchFamily="34" charset="-122"/>
              </a:rPr>
              <a:t>【合作探究展示成果】（小组内先合作探究，然后小组内达成共识，派学生代表回答，其他组纠错和</a:t>
            </a:r>
            <a:r>
              <a:rPr lang="zh-CN" altLang="en-US" sz="2000" dirty="0" smtClean="0">
                <a:latin typeface="微软雅黑" panose="020B0503020204020204" pitchFamily="34" charset="-122"/>
                <a:ea typeface="微软雅黑" panose="020B0503020204020204" pitchFamily="34" charset="-122"/>
              </a:rPr>
              <a:t>指正</a:t>
            </a:r>
            <a:endParaRPr lang="zh-CN" altLang="en-US" sz="2000" b="1" dirty="0">
              <a:latin typeface="微软雅黑" panose="020B0503020204020204" pitchFamily="34" charset="-122"/>
              <a:ea typeface="微软雅黑" panose="020B0503020204020204" pitchFamily="34" charset="-122"/>
            </a:endParaRPr>
          </a:p>
        </p:txBody>
      </p:sp>
      <p:pic>
        <p:nvPicPr>
          <p:cNvPr id="12293" name="图片 9221" descr="I:\IMG_20161024_150531.jpgIMG_20161024_150531"/>
          <p:cNvPicPr>
            <a:picLocks noChangeAspect="1" noChangeArrowheads="1"/>
          </p:cNvPicPr>
          <p:nvPr/>
        </p:nvPicPr>
        <p:blipFill>
          <a:blip r:embed="rId1" cstate="print"/>
          <a:srcRect b="9171"/>
          <a:stretch>
            <a:fillRect/>
          </a:stretch>
        </p:blipFill>
        <p:spPr bwMode="auto">
          <a:xfrm>
            <a:off x="220665" y="1509810"/>
            <a:ext cx="3199208" cy="3133628"/>
          </a:xfrm>
          <a:prstGeom prst="rect">
            <a:avLst/>
          </a:prstGeom>
          <a:noFill/>
          <a:ln w="9525">
            <a:noFill/>
            <a:miter lim="800000"/>
            <a:headEnd/>
            <a:tailEnd/>
          </a:ln>
        </p:spPr>
      </p:pic>
      <p:sp>
        <p:nvSpPr>
          <p:cNvPr id="12294" name="文本框 1"/>
          <p:cNvSpPr txBox="1">
            <a:spLocks noChangeArrowheads="1"/>
          </p:cNvSpPr>
          <p:nvPr/>
        </p:nvSpPr>
        <p:spPr bwMode="auto">
          <a:xfrm>
            <a:off x="508695" y="1491630"/>
            <a:ext cx="2983185" cy="400110"/>
          </a:xfrm>
          <a:prstGeom prst="rect">
            <a:avLst/>
          </a:prstGeom>
          <a:noFill/>
          <a:ln w="9525">
            <a:noFill/>
            <a:miter lim="800000"/>
          </a:ln>
        </p:spPr>
        <p:txBody>
          <a:bodyPr wrap="square">
            <a:spAutoFit/>
          </a:bodyPr>
          <a:lstStyle/>
          <a:p>
            <a:r>
              <a:rPr lang="zh-CN" altLang="zh-CN" sz="2000" b="1" dirty="0">
                <a:latin typeface="微软雅黑" panose="020B0503020204020204" pitchFamily="34" charset="-122"/>
                <a:ea typeface="微软雅黑" panose="020B0503020204020204" pitchFamily="34" charset="-122"/>
              </a:rPr>
              <a:t>步骤一：暗处理</a:t>
            </a:r>
            <a:endParaRPr lang="zh-CN" altLang="zh-CN" sz="2000" b="1" dirty="0">
              <a:latin typeface="微软雅黑" panose="020B0503020204020204" pitchFamily="34" charset="-122"/>
              <a:ea typeface="微软雅黑" panose="020B0503020204020204" pitchFamily="34" charset="-122"/>
            </a:endParaRPr>
          </a:p>
        </p:txBody>
      </p:sp>
      <p:sp>
        <p:nvSpPr>
          <p:cNvPr id="8" name="流程图: 可选过程 7"/>
          <p:cNvSpPr/>
          <p:nvPr/>
        </p:nvSpPr>
        <p:spPr>
          <a:xfrm>
            <a:off x="179512" y="195486"/>
            <a:ext cx="1342581" cy="427957"/>
          </a:xfrm>
          <a:prstGeom prst="flowChartAlternateProcess">
            <a:avLst/>
          </a:prstGeom>
          <a:solidFill>
            <a:srgbClr val="7CD52B"/>
          </a:solidFill>
          <a:effectLst>
            <a:outerShdw blurRad="40000" dist="23000" dir="5400000" rotWithShape="0">
              <a:srgbClr val="000000">
                <a:alpha val="35000"/>
              </a:srgbClr>
            </a:outerShdw>
            <a:reflection blurRad="6350" stA="50000" endA="300" endPos="55000" dir="5400000" sy="-100000" algn="bl" rotWithShape="0"/>
            <a:softEdge rad="63500"/>
          </a:effectLst>
        </p:spPr>
        <p:style>
          <a:lnRef idx="1">
            <a:schemeClr val="accent5"/>
          </a:lnRef>
          <a:fillRef idx="3">
            <a:schemeClr val="accent5"/>
          </a:fillRef>
          <a:effectRef idx="2">
            <a:schemeClr val="accent5"/>
          </a:effectRef>
          <a:fontRef idx="minor">
            <a:schemeClr val="lt1"/>
          </a:fontRef>
        </p:style>
        <p:txBody>
          <a:bodyPr lIns="44796" tIns="22398" rIns="44796" bIns="22398" anchor="ctr"/>
          <a:lstStyle/>
          <a:p>
            <a:pPr algn="ctr" defTabSz="815975" fontAlgn="auto">
              <a:spcBef>
                <a:spcPts val="0"/>
              </a:spcBef>
              <a:spcAft>
                <a:spcPts val="0"/>
              </a:spcAft>
              <a:defRPr/>
            </a:pPr>
            <a:r>
              <a:rPr lang="zh-CN" altLang="en-US" b="1" strike="noStrike" noProof="1" smtClean="0">
                <a:solidFill>
                  <a:schemeClr val="bg1"/>
                </a:solidFill>
                <a:latin typeface="微软雅黑" panose="020B0503020204020204" pitchFamily="34" charset="-122"/>
                <a:ea typeface="微软雅黑" panose="020B0503020204020204" pitchFamily="34" charset="-122"/>
              </a:rPr>
              <a:t>探究新知</a:t>
            </a:r>
            <a:endParaRPr lang="zh-CN" altLang="en-US" b="1" strike="noStrike" noProof="1">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9219"/>
                                        </p:tgtEl>
                                        <p:attrNameLst>
                                          <p:attrName>style.visibility</p:attrName>
                                        </p:attrNameLst>
                                      </p:cBhvr>
                                      <p:to>
                                        <p:strVal val="visible"/>
                                      </p:to>
                                    </p:set>
                                    <p:anim calcmode="lin" valueType="num">
                                      <p:cBhvr additive="base">
                                        <p:cTn id="7" dur="500" fill="hold"/>
                                        <p:tgtEl>
                                          <p:spTgt spid="9219"/>
                                        </p:tgtEl>
                                        <p:attrNameLst>
                                          <p:attrName>ppt_x</p:attrName>
                                        </p:attrNameLst>
                                      </p:cBhvr>
                                      <p:tavLst>
                                        <p:tav tm="0">
                                          <p:val>
                                            <p:strVal val="0-#ppt_w/2"/>
                                          </p:val>
                                        </p:tav>
                                        <p:tav tm="100000">
                                          <p:val>
                                            <p:strVal val="ppt_x"/>
                                          </p:val>
                                        </p:tav>
                                      </p:tavLst>
                                    </p:anim>
                                    <p:anim calcmode="lin" valueType="num">
                                      <p:cBhvr additive="base">
                                        <p:cTn id="8" dur="500" fill="hold"/>
                                        <p:tgtEl>
                                          <p:spTgt spid="921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220"/>
                                        </p:tgtEl>
                                        <p:attrNameLst>
                                          <p:attrName>style.visibility</p:attrName>
                                        </p:attrNameLst>
                                      </p:cBhvr>
                                      <p:to>
                                        <p:strVal val="visible"/>
                                      </p:to>
                                    </p:set>
                                    <p:anim calcmode="lin" valueType="num">
                                      <p:cBhvr additive="base">
                                        <p:cTn id="13" dur="500" fill="hold"/>
                                        <p:tgtEl>
                                          <p:spTgt spid="9220"/>
                                        </p:tgtEl>
                                        <p:attrNameLst>
                                          <p:attrName>ppt_x</p:attrName>
                                        </p:attrNameLst>
                                      </p:cBhvr>
                                      <p:tavLst>
                                        <p:tav tm="0">
                                          <p:val>
                                            <p:strVal val="ppt_x"/>
                                          </p:val>
                                        </p:tav>
                                        <p:tav tm="100000">
                                          <p:val>
                                            <p:strVal val="ppt_x"/>
                                          </p:val>
                                        </p:tav>
                                      </p:tavLst>
                                    </p:anim>
                                    <p:anim calcmode="lin" valueType="num">
                                      <p:cBhvr additive="base">
                                        <p:cTn id="14" dur="500" fill="hold"/>
                                        <p:tgtEl>
                                          <p:spTgt spid="92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animBg="1"/>
      <p:bldP spid="9220" grpId="0" animBg="1"/>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3313" name="图片 10241" descr="G:\第三节光合作用（王科军，小井2上课）\IMG_0121.JPGIMG_0121"/>
          <p:cNvPicPr>
            <a:picLocks noChangeAspect="1" noChangeArrowheads="1"/>
          </p:cNvPicPr>
          <p:nvPr/>
        </p:nvPicPr>
        <p:blipFill>
          <a:blip r:embed="rId1" cstate="print">
            <a:lum bright="12000"/>
          </a:blip>
          <a:srcRect l="3531" t="5090" r="2525" b="1779"/>
          <a:stretch>
            <a:fillRect/>
          </a:stretch>
        </p:blipFill>
        <p:spPr bwMode="auto">
          <a:xfrm>
            <a:off x="179512" y="1491630"/>
            <a:ext cx="4406900" cy="2456260"/>
          </a:xfrm>
          <a:prstGeom prst="rect">
            <a:avLst/>
          </a:prstGeom>
          <a:noFill/>
          <a:ln w="9525">
            <a:noFill/>
            <a:miter lim="800000"/>
            <a:headEnd/>
            <a:tailEnd/>
          </a:ln>
        </p:spPr>
      </p:pic>
      <p:sp>
        <p:nvSpPr>
          <p:cNvPr id="13314" name="文本框 10242"/>
          <p:cNvSpPr txBox="1">
            <a:spLocks noChangeArrowheads="1"/>
          </p:cNvSpPr>
          <p:nvPr/>
        </p:nvSpPr>
        <p:spPr bwMode="auto">
          <a:xfrm>
            <a:off x="4678238" y="1416910"/>
            <a:ext cx="4286250" cy="961289"/>
          </a:xfrm>
          <a:prstGeom prst="rect">
            <a:avLst/>
          </a:prstGeom>
          <a:noFill/>
          <a:ln w="38100">
            <a:noFill/>
            <a:miter lim="800000"/>
          </a:ln>
        </p:spPr>
        <p:txBody>
          <a:bodyPr>
            <a:spAutoFit/>
          </a:bodyPr>
          <a:lstStyle/>
          <a:p>
            <a:pPr>
              <a:lnSpc>
                <a:spcPct val="150000"/>
              </a:lnSpc>
            </a:pP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2</a:t>
            </a:r>
            <a:r>
              <a:rPr lang="zh-CN" altLang="en-US" sz="2000" dirty="0">
                <a:latin typeface="微软雅黑" panose="020B0503020204020204" pitchFamily="34" charset="-122"/>
                <a:ea typeface="微软雅黑" panose="020B0503020204020204" pitchFamily="34" charset="-122"/>
              </a:rPr>
              <a:t>）为什么要用黑纸片把叶片的一部分遮盖起来？</a:t>
            </a:r>
            <a:endParaRPr lang="zh-CN" altLang="en-US" sz="2000" dirty="0">
              <a:latin typeface="微软雅黑" panose="020B0503020204020204" pitchFamily="34" charset="-122"/>
              <a:ea typeface="微软雅黑" panose="020B0503020204020204" pitchFamily="34" charset="-122"/>
            </a:endParaRPr>
          </a:p>
        </p:txBody>
      </p:sp>
      <p:sp>
        <p:nvSpPr>
          <p:cNvPr id="10244" name="文本框 10243"/>
          <p:cNvSpPr txBox="1">
            <a:spLocks noChangeArrowheads="1"/>
          </p:cNvSpPr>
          <p:nvPr/>
        </p:nvSpPr>
        <p:spPr bwMode="auto">
          <a:xfrm>
            <a:off x="4644009" y="2420183"/>
            <a:ext cx="4137025" cy="1015663"/>
          </a:xfrm>
          <a:prstGeom prst="rect">
            <a:avLst/>
          </a:prstGeom>
          <a:noFill/>
          <a:ln w="9525">
            <a:noFill/>
            <a:miter lim="800000"/>
          </a:ln>
        </p:spPr>
        <p:txBody>
          <a:bodyPr>
            <a:spAutoFit/>
          </a:bodyPr>
          <a:lstStyle/>
          <a:p>
            <a:r>
              <a:rPr lang="zh-CN" altLang="en-US" sz="2000" dirty="0">
                <a:solidFill>
                  <a:srgbClr val="000000"/>
                </a:solidFill>
                <a:latin typeface="微软雅黑" panose="020B0503020204020204" pitchFamily="34" charset="-122"/>
                <a:ea typeface="微软雅黑" panose="020B0503020204020204" pitchFamily="34" charset="-122"/>
              </a:rPr>
              <a:t>是为了作对照实验，看看</a:t>
            </a:r>
            <a:r>
              <a:rPr lang="zh-CN" altLang="en-US" sz="2000" dirty="0">
                <a:solidFill>
                  <a:srgbClr val="FF0000"/>
                </a:solidFill>
                <a:latin typeface="微软雅黑" panose="020B0503020204020204" pitchFamily="34" charset="-122"/>
                <a:ea typeface="微软雅黑" panose="020B0503020204020204" pitchFamily="34" charset="-122"/>
              </a:rPr>
              <a:t>有光照的部位和无光照的部位</a:t>
            </a:r>
            <a:r>
              <a:rPr lang="zh-CN" altLang="en-US" sz="2000" dirty="0">
                <a:solidFill>
                  <a:srgbClr val="000000"/>
                </a:solidFill>
                <a:latin typeface="微软雅黑" panose="020B0503020204020204" pitchFamily="34" charset="-122"/>
                <a:ea typeface="微软雅黑" panose="020B0503020204020204" pitchFamily="34" charset="-122"/>
              </a:rPr>
              <a:t>是不是都能制造淀粉。</a:t>
            </a:r>
            <a:endParaRPr lang="zh-CN" altLang="en-US" sz="2000" dirty="0">
              <a:solidFill>
                <a:srgbClr val="000000"/>
              </a:solidFill>
              <a:latin typeface="微软雅黑" panose="020B0503020204020204" pitchFamily="34" charset="-122"/>
              <a:ea typeface="微软雅黑" panose="020B0503020204020204" pitchFamily="34" charset="-122"/>
            </a:endParaRPr>
          </a:p>
        </p:txBody>
      </p:sp>
      <p:sp>
        <p:nvSpPr>
          <p:cNvPr id="10246" name="文本框 10245"/>
          <p:cNvSpPr txBox="1">
            <a:spLocks noChangeArrowheads="1"/>
          </p:cNvSpPr>
          <p:nvPr/>
        </p:nvSpPr>
        <p:spPr bwMode="auto">
          <a:xfrm>
            <a:off x="4644008" y="3554677"/>
            <a:ext cx="4071938" cy="961289"/>
          </a:xfrm>
          <a:prstGeom prst="rect">
            <a:avLst/>
          </a:prstGeom>
          <a:noFill/>
          <a:ln w="9525">
            <a:noFill/>
            <a:miter lim="800000"/>
          </a:ln>
        </p:spPr>
        <p:txBody>
          <a:bodyPr>
            <a:spAutoFit/>
          </a:bodyPr>
          <a:lstStyle/>
          <a:p>
            <a:pPr>
              <a:lnSpc>
                <a:spcPct val="150000"/>
              </a:lnSpc>
            </a:pPr>
            <a:r>
              <a:rPr lang="en-US" altLang="zh-CN" sz="2000" dirty="0" smtClean="0">
                <a:latin typeface="微软雅黑" panose="020B0503020204020204" pitchFamily="34" charset="-122"/>
                <a:ea typeface="微软雅黑" panose="020B0503020204020204" pitchFamily="34" charset="-122"/>
              </a:rPr>
              <a:t>______________</a:t>
            </a:r>
            <a:r>
              <a:rPr lang="zh-CN" altLang="en-US" sz="2000" dirty="0" smtClean="0">
                <a:latin typeface="微软雅黑" panose="020B0503020204020204" pitchFamily="34" charset="-122"/>
                <a:ea typeface="微软雅黑" panose="020B0503020204020204" pitchFamily="34" charset="-122"/>
              </a:rPr>
              <a:t>和</a:t>
            </a:r>
            <a:r>
              <a:rPr lang="en-US" altLang="zh-CN" sz="2000" dirty="0" smtClean="0">
                <a:latin typeface="微软雅黑" panose="020B0503020204020204" pitchFamily="34" charset="-122"/>
                <a:ea typeface="微软雅黑" panose="020B0503020204020204" pitchFamily="34" charset="-122"/>
              </a:rPr>
              <a:t>_____________</a:t>
            </a:r>
            <a:r>
              <a:rPr lang="zh-CN" altLang="en-US" sz="2000" dirty="0">
                <a:latin typeface="微软雅黑" panose="020B0503020204020204" pitchFamily="34" charset="-122"/>
                <a:ea typeface="微软雅黑" panose="020B0503020204020204" pitchFamily="34" charset="-122"/>
              </a:rPr>
              <a:t>构成了一组对照实验，变量是</a:t>
            </a:r>
            <a:r>
              <a:rPr lang="en-US" altLang="zh-CN" sz="2000" dirty="0">
                <a:latin typeface="微软雅黑" panose="020B0503020204020204" pitchFamily="34" charset="-122"/>
                <a:ea typeface="微软雅黑" panose="020B0503020204020204" pitchFamily="34" charset="-122"/>
              </a:rPr>
              <a:t>________</a:t>
            </a:r>
            <a:r>
              <a:rPr lang="zh-CN" altLang="en-US" sz="2000" dirty="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p:txBody>
      </p:sp>
      <p:sp>
        <p:nvSpPr>
          <p:cNvPr id="13318" name="文本框 1"/>
          <p:cNvSpPr txBox="1">
            <a:spLocks noChangeArrowheads="1"/>
          </p:cNvSpPr>
          <p:nvPr/>
        </p:nvSpPr>
        <p:spPr bwMode="auto">
          <a:xfrm>
            <a:off x="376113" y="947504"/>
            <a:ext cx="3043759" cy="400110"/>
          </a:xfrm>
          <a:prstGeom prst="rect">
            <a:avLst/>
          </a:prstGeom>
          <a:noFill/>
          <a:ln w="9525">
            <a:noFill/>
            <a:miter lim="800000"/>
          </a:ln>
        </p:spPr>
        <p:txBody>
          <a:bodyPr wrap="square">
            <a:spAutoFit/>
          </a:bodyPr>
          <a:lstStyle/>
          <a:p>
            <a:r>
              <a:rPr lang="zh-CN" altLang="en-US" sz="2000" b="1" dirty="0">
                <a:latin typeface="微软雅黑" panose="020B0503020204020204" pitchFamily="34" charset="-122"/>
                <a:ea typeface="微软雅黑" panose="020B0503020204020204" pitchFamily="34" charset="-122"/>
              </a:rPr>
              <a:t>步骤二：遮光对照</a:t>
            </a:r>
            <a:endParaRPr lang="zh-CN" altLang="en-US" sz="2000" b="1" dirty="0">
              <a:latin typeface="微软雅黑" panose="020B0503020204020204" pitchFamily="34" charset="-122"/>
              <a:ea typeface="微软雅黑" panose="020B0503020204020204" pitchFamily="34" charset="-122"/>
            </a:endParaRPr>
          </a:p>
        </p:txBody>
      </p:sp>
      <p:sp>
        <p:nvSpPr>
          <p:cNvPr id="8" name="流程图: 可选过程 7"/>
          <p:cNvSpPr/>
          <p:nvPr/>
        </p:nvSpPr>
        <p:spPr>
          <a:xfrm>
            <a:off x="179512" y="195486"/>
            <a:ext cx="1342581" cy="427957"/>
          </a:xfrm>
          <a:prstGeom prst="flowChartAlternateProcess">
            <a:avLst/>
          </a:prstGeom>
          <a:solidFill>
            <a:srgbClr val="7CD52B"/>
          </a:solidFill>
          <a:effectLst>
            <a:outerShdw blurRad="40000" dist="23000" dir="5400000" rotWithShape="0">
              <a:srgbClr val="000000">
                <a:alpha val="35000"/>
              </a:srgbClr>
            </a:outerShdw>
            <a:reflection blurRad="6350" stA="50000" endA="300" endPos="55000" dir="5400000" sy="-100000" algn="bl" rotWithShape="0"/>
            <a:softEdge rad="63500"/>
          </a:effectLst>
        </p:spPr>
        <p:style>
          <a:lnRef idx="1">
            <a:schemeClr val="accent5"/>
          </a:lnRef>
          <a:fillRef idx="3">
            <a:schemeClr val="accent5"/>
          </a:fillRef>
          <a:effectRef idx="2">
            <a:schemeClr val="accent5"/>
          </a:effectRef>
          <a:fontRef idx="minor">
            <a:schemeClr val="lt1"/>
          </a:fontRef>
        </p:style>
        <p:txBody>
          <a:bodyPr lIns="44796" tIns="22398" rIns="44796" bIns="22398" anchor="ctr"/>
          <a:lstStyle/>
          <a:p>
            <a:pPr algn="ctr" defTabSz="815975" fontAlgn="auto">
              <a:spcBef>
                <a:spcPts val="0"/>
              </a:spcBef>
              <a:spcAft>
                <a:spcPts val="0"/>
              </a:spcAft>
              <a:defRPr/>
            </a:pPr>
            <a:r>
              <a:rPr lang="zh-CN" altLang="en-US" b="1" strike="noStrike" noProof="1" smtClean="0">
                <a:solidFill>
                  <a:schemeClr val="bg1"/>
                </a:solidFill>
                <a:latin typeface="微软雅黑" panose="020B0503020204020204" pitchFamily="34" charset="-122"/>
                <a:ea typeface="微软雅黑" panose="020B0503020204020204" pitchFamily="34" charset="-122"/>
              </a:rPr>
              <a:t>探究新知</a:t>
            </a:r>
            <a:endParaRPr lang="zh-CN" altLang="en-US" b="1" strike="noStrike" noProof="1">
              <a:solidFill>
                <a:schemeClr val="bg1"/>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4928846" y="3579862"/>
            <a:ext cx="1467068" cy="400110"/>
          </a:xfrm>
          <a:prstGeom prst="rect">
            <a:avLst/>
          </a:prstGeom>
          <a:noFill/>
        </p:spPr>
        <p:txBody>
          <a:bodyPr wrap="none" rtlCol="0">
            <a:spAutoFit/>
          </a:bodyPr>
          <a:lstStyle/>
          <a:p>
            <a:r>
              <a:rPr lang="zh-CN" altLang="en-US" sz="2000" b="1" dirty="0" smtClean="0">
                <a:solidFill>
                  <a:srgbClr val="FF0000"/>
                </a:solidFill>
                <a:latin typeface="微软雅黑" panose="020B0503020204020204" pitchFamily="34" charset="-122"/>
                <a:ea typeface="微软雅黑" panose="020B0503020204020204" pitchFamily="34" charset="-122"/>
              </a:rPr>
              <a:t>有光照部分</a:t>
            </a:r>
            <a:endParaRPr lang="zh-CN" altLang="en-US" sz="2000" b="1" dirty="0">
              <a:solidFill>
                <a:srgbClr val="FF0000"/>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6657038" y="3579862"/>
            <a:ext cx="1467068" cy="400110"/>
          </a:xfrm>
          <a:prstGeom prst="rect">
            <a:avLst/>
          </a:prstGeom>
          <a:noFill/>
        </p:spPr>
        <p:txBody>
          <a:bodyPr wrap="none" rtlCol="0">
            <a:spAutoFit/>
          </a:bodyPr>
          <a:lstStyle/>
          <a:p>
            <a:r>
              <a:rPr lang="zh-CN" altLang="en-US" sz="2000" b="1" dirty="0" smtClean="0">
                <a:solidFill>
                  <a:srgbClr val="FF0000"/>
                </a:solidFill>
                <a:latin typeface="微软雅黑" panose="020B0503020204020204" pitchFamily="34" charset="-122"/>
                <a:ea typeface="微软雅黑" panose="020B0503020204020204" pitchFamily="34" charset="-122"/>
              </a:rPr>
              <a:t>无光照部分</a:t>
            </a:r>
            <a:endParaRPr lang="zh-CN" altLang="en-US" sz="2000" b="1" dirty="0">
              <a:solidFill>
                <a:srgbClr val="FF0000"/>
              </a:solidFill>
              <a:latin typeface="微软雅黑" panose="020B0503020204020204" pitchFamily="34" charset="-122"/>
              <a:ea typeface="微软雅黑" panose="020B0503020204020204" pitchFamily="34" charset="-122"/>
            </a:endParaRPr>
          </a:p>
        </p:txBody>
      </p:sp>
      <p:sp>
        <p:nvSpPr>
          <p:cNvPr id="11" name="TextBox 10"/>
          <p:cNvSpPr txBox="1"/>
          <p:nvPr/>
        </p:nvSpPr>
        <p:spPr>
          <a:xfrm>
            <a:off x="7637567" y="4011910"/>
            <a:ext cx="697627" cy="400110"/>
          </a:xfrm>
          <a:prstGeom prst="rect">
            <a:avLst/>
          </a:prstGeom>
          <a:noFill/>
        </p:spPr>
        <p:txBody>
          <a:bodyPr wrap="none" rtlCol="0">
            <a:spAutoFit/>
          </a:bodyPr>
          <a:lstStyle/>
          <a:p>
            <a:r>
              <a:rPr lang="zh-CN" altLang="en-US" sz="2000" b="1" dirty="0" smtClean="0">
                <a:solidFill>
                  <a:srgbClr val="FF0000"/>
                </a:solidFill>
                <a:latin typeface="微软雅黑" panose="020B0503020204020204" pitchFamily="34" charset="-122"/>
                <a:ea typeface="微软雅黑" panose="020B0503020204020204" pitchFamily="34" charset="-122"/>
              </a:rPr>
              <a:t>光照</a:t>
            </a:r>
            <a:endParaRPr lang="zh-CN" altLang="en-US" sz="2000" b="1"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244"/>
                                        </p:tgtEl>
                                        <p:attrNameLst>
                                          <p:attrName>style.visibility</p:attrName>
                                        </p:attrNameLst>
                                      </p:cBhvr>
                                      <p:to>
                                        <p:strVal val="visible"/>
                                      </p:to>
                                    </p:set>
                                    <p:anim calcmode="lin" valueType="num">
                                      <p:cBhvr additive="base">
                                        <p:cTn id="7" dur="500" fill="hold"/>
                                        <p:tgtEl>
                                          <p:spTgt spid="10244"/>
                                        </p:tgtEl>
                                        <p:attrNameLst>
                                          <p:attrName>ppt_x</p:attrName>
                                        </p:attrNameLst>
                                      </p:cBhvr>
                                      <p:tavLst>
                                        <p:tav tm="0">
                                          <p:val>
                                            <p:strVal val="ppt_x"/>
                                          </p:val>
                                        </p:tav>
                                        <p:tav tm="100000">
                                          <p:val>
                                            <p:strVal val="ppt_x"/>
                                          </p:val>
                                        </p:tav>
                                      </p:tavLst>
                                    </p:anim>
                                    <p:anim calcmode="lin" valueType="num">
                                      <p:cBhvr additive="base">
                                        <p:cTn id="8" dur="500" fill="hold"/>
                                        <p:tgtEl>
                                          <p:spTgt spid="1024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246">
                                            <p:txEl>
                                              <p:pRg st="0" end="0"/>
                                            </p:txEl>
                                          </p:spTgt>
                                        </p:tgtEl>
                                        <p:attrNameLst>
                                          <p:attrName>style.visibility</p:attrName>
                                        </p:attrNameLst>
                                      </p:cBhvr>
                                      <p:to>
                                        <p:strVal val="visible"/>
                                      </p:to>
                                    </p:set>
                                    <p:anim calcmode="lin" valueType="num">
                                      <p:cBhvr additive="base">
                                        <p:cTn id="13" dur="500" fill="hold"/>
                                        <p:tgtEl>
                                          <p:spTgt spid="10246">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24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4" grpId="0" animBg="1"/>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4337" name="Picture 2" descr="I:\第三节光合作用（王科军，小井2上课）\FullSizeRender.jpgFullSizeRender"/>
          <p:cNvPicPr>
            <a:picLocks noGrp="1" noChangeAspect="1" noChangeArrowheads="1"/>
          </p:cNvPicPr>
          <p:nvPr>
            <p:ph type="body" idx="4294967295"/>
          </p:nvPr>
        </p:nvPicPr>
        <p:blipFill>
          <a:blip r:embed="rId1" cstate="print"/>
          <a:srcRect l="7506" r="6448"/>
          <a:stretch>
            <a:fillRect/>
          </a:stretch>
        </p:blipFill>
        <p:spPr>
          <a:xfrm>
            <a:off x="5796136" y="843558"/>
            <a:ext cx="2954338" cy="3587353"/>
          </a:xfrm>
        </p:spPr>
      </p:pic>
      <p:sp>
        <p:nvSpPr>
          <p:cNvPr id="14338" name="Text Box 5"/>
          <p:cNvSpPr txBox="1">
            <a:spLocks noChangeArrowheads="1"/>
          </p:cNvSpPr>
          <p:nvPr/>
        </p:nvSpPr>
        <p:spPr bwMode="auto">
          <a:xfrm>
            <a:off x="424037" y="1340559"/>
            <a:ext cx="4824413" cy="707886"/>
          </a:xfrm>
          <a:prstGeom prst="rect">
            <a:avLst/>
          </a:prstGeom>
          <a:noFill/>
          <a:ln w="9525">
            <a:noFill/>
            <a:miter lim="800000"/>
          </a:ln>
        </p:spPr>
        <p:txBody>
          <a:bodyPr>
            <a:spAutoFit/>
          </a:bodyPr>
          <a:lstStyle/>
          <a:p>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3</a:t>
            </a:r>
            <a:r>
              <a:rPr lang="zh-CN" altLang="en-US" sz="2000" dirty="0">
                <a:latin typeface="微软雅黑" panose="020B0503020204020204" pitchFamily="34" charset="-122"/>
                <a:ea typeface="微软雅黑" panose="020B0503020204020204" pitchFamily="34" charset="-122"/>
              </a:rPr>
              <a:t>）为什么隔水加热酒精而不能用火直接加热酒精？</a:t>
            </a:r>
            <a:endParaRPr lang="zh-CN" altLang="en-US" sz="2000" dirty="0">
              <a:latin typeface="微软雅黑" panose="020B0503020204020204" pitchFamily="34" charset="-122"/>
              <a:ea typeface="微软雅黑" panose="020B0503020204020204" pitchFamily="34" charset="-122"/>
            </a:endParaRPr>
          </a:p>
        </p:txBody>
      </p:sp>
      <p:sp>
        <p:nvSpPr>
          <p:cNvPr id="20485" name="Text Box 6"/>
          <p:cNvSpPr txBox="1">
            <a:spLocks noChangeArrowheads="1"/>
          </p:cNvSpPr>
          <p:nvPr/>
        </p:nvSpPr>
        <p:spPr bwMode="auto">
          <a:xfrm>
            <a:off x="424036" y="2050171"/>
            <a:ext cx="5372100" cy="707886"/>
          </a:xfrm>
          <a:prstGeom prst="rect">
            <a:avLst/>
          </a:prstGeom>
          <a:noFill/>
          <a:ln w="9525">
            <a:noFill/>
            <a:miter lim="800000"/>
          </a:ln>
        </p:spPr>
        <p:txBody>
          <a:bodyPr>
            <a:spAutoFit/>
          </a:bodyPr>
          <a:lstStyle/>
          <a:p>
            <a:pPr>
              <a:spcBef>
                <a:spcPct val="50000"/>
              </a:spcBef>
            </a:pPr>
            <a:r>
              <a:rPr lang="en-US" altLang="zh-CN" sz="2000" dirty="0">
                <a:latin typeface="微软雅黑" panose="020B0503020204020204" pitchFamily="34" charset="-122"/>
                <a:ea typeface="微软雅黑" panose="020B0503020204020204" pitchFamily="34" charset="-122"/>
              </a:rPr>
              <a:t>      </a:t>
            </a:r>
            <a:r>
              <a:rPr lang="zh-CN" altLang="en-US" sz="2000" dirty="0">
                <a:solidFill>
                  <a:srgbClr val="FF0000"/>
                </a:solidFill>
                <a:latin typeface="微软雅黑" panose="020B0503020204020204" pitchFamily="34" charset="-122"/>
                <a:ea typeface="微软雅黑" panose="020B0503020204020204" pitchFamily="34" charset="-122"/>
              </a:rPr>
              <a:t>酒精易挥发、易燃烧</a:t>
            </a:r>
            <a:r>
              <a:rPr lang="en-US" sz="2000" dirty="0">
                <a:solidFill>
                  <a:srgbClr val="FF0000"/>
                </a:solidFill>
                <a:latin typeface="微软雅黑" panose="020B0503020204020204" pitchFamily="34" charset="-122"/>
                <a:ea typeface="微软雅黑" panose="020B0503020204020204" pitchFamily="34" charset="-122"/>
              </a:rPr>
              <a:t>，</a:t>
            </a:r>
            <a:r>
              <a:rPr lang="zh-CN" altLang="en-US" sz="2000" dirty="0">
                <a:solidFill>
                  <a:srgbClr val="FF0000"/>
                </a:solidFill>
                <a:latin typeface="微软雅黑" panose="020B0503020204020204" pitchFamily="34" charset="-122"/>
                <a:ea typeface="微软雅黑" panose="020B0503020204020204" pitchFamily="34" charset="-122"/>
              </a:rPr>
              <a:t>隔水加热可预防烧杯中酒精燃烧，以免出现危险。</a:t>
            </a:r>
            <a:endParaRPr lang="zh-CN" altLang="en-US" sz="2000" dirty="0">
              <a:solidFill>
                <a:srgbClr val="FF0000"/>
              </a:solidFill>
              <a:latin typeface="微软雅黑" panose="020B0503020204020204" pitchFamily="34" charset="-122"/>
              <a:ea typeface="微软雅黑" panose="020B0503020204020204" pitchFamily="34" charset="-122"/>
            </a:endParaRPr>
          </a:p>
        </p:txBody>
      </p:sp>
      <p:sp>
        <p:nvSpPr>
          <p:cNvPr id="14340" name="Rectangle 9"/>
          <p:cNvSpPr>
            <a:spLocks noChangeArrowheads="1"/>
          </p:cNvSpPr>
          <p:nvPr/>
        </p:nvSpPr>
        <p:spPr bwMode="auto">
          <a:xfrm>
            <a:off x="424036" y="3003798"/>
            <a:ext cx="5208588" cy="707886"/>
          </a:xfrm>
          <a:prstGeom prst="rect">
            <a:avLst/>
          </a:prstGeom>
          <a:noFill/>
          <a:ln w="9525">
            <a:noFill/>
            <a:miter lim="800000"/>
          </a:ln>
        </p:spPr>
        <p:txBody>
          <a:bodyPr>
            <a:spAutoFit/>
          </a:bodyPr>
          <a:lstStyle/>
          <a:p>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4</a:t>
            </a:r>
            <a:r>
              <a:rPr lang="zh-CN" altLang="en-US" sz="2000" dirty="0">
                <a:latin typeface="微软雅黑" panose="020B0503020204020204" pitchFamily="34" charset="-122"/>
                <a:ea typeface="微软雅黑" panose="020B0503020204020204" pitchFamily="34" charset="-122"/>
              </a:rPr>
              <a:t>）</a:t>
            </a:r>
            <a:r>
              <a:rPr lang="en-US" sz="2000" dirty="0" err="1">
                <a:latin typeface="微软雅黑" panose="020B0503020204020204" pitchFamily="34" charset="-122"/>
                <a:ea typeface="微软雅黑" panose="020B0503020204020204" pitchFamily="34" charset="-122"/>
              </a:rPr>
              <a:t>绿叶在酒精中脱至什么颜色时，停止加热</a:t>
            </a:r>
            <a:r>
              <a:rPr lang="en-US"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此时酒精变为什么颜色？</a:t>
            </a:r>
            <a:endParaRPr lang="zh-CN" altLang="en-US" sz="2000" dirty="0">
              <a:latin typeface="微软雅黑" panose="020B0503020204020204" pitchFamily="34" charset="-122"/>
              <a:ea typeface="微软雅黑" panose="020B0503020204020204" pitchFamily="34" charset="-122"/>
            </a:endParaRPr>
          </a:p>
        </p:txBody>
      </p:sp>
      <p:sp>
        <p:nvSpPr>
          <p:cNvPr id="20490" name="Rectangle 10"/>
          <p:cNvSpPr>
            <a:spLocks noChangeArrowheads="1"/>
          </p:cNvSpPr>
          <p:nvPr/>
        </p:nvSpPr>
        <p:spPr bwMode="auto">
          <a:xfrm>
            <a:off x="1078086" y="3867894"/>
            <a:ext cx="2160588" cy="400110"/>
          </a:xfrm>
          <a:prstGeom prst="rect">
            <a:avLst/>
          </a:prstGeom>
          <a:noFill/>
          <a:ln w="9525">
            <a:noFill/>
            <a:miter lim="800000"/>
          </a:ln>
        </p:spPr>
        <p:txBody>
          <a:bodyPr>
            <a:spAutoFit/>
          </a:bodyPr>
          <a:lstStyle/>
          <a:p>
            <a:r>
              <a:rPr lang="zh-CN" altLang="en-US" sz="2000" b="1">
                <a:solidFill>
                  <a:srgbClr val="FF0000"/>
                </a:solidFill>
                <a:latin typeface="微软雅黑" panose="020B0503020204020204" pitchFamily="34" charset="-122"/>
                <a:ea typeface="微软雅黑" panose="020B0503020204020204" pitchFamily="34" charset="-122"/>
              </a:rPr>
              <a:t>黄白色</a:t>
            </a:r>
            <a:endParaRPr lang="zh-CN" altLang="en-US" sz="2000" b="1">
              <a:solidFill>
                <a:srgbClr val="FF0000"/>
              </a:solidFill>
              <a:latin typeface="微软雅黑" panose="020B0503020204020204" pitchFamily="34" charset="-122"/>
              <a:ea typeface="微软雅黑" panose="020B0503020204020204" pitchFamily="34" charset="-122"/>
            </a:endParaRPr>
          </a:p>
        </p:txBody>
      </p:sp>
      <p:sp>
        <p:nvSpPr>
          <p:cNvPr id="20493" name="Text Box 13"/>
          <p:cNvSpPr txBox="1">
            <a:spLocks noChangeArrowheads="1"/>
          </p:cNvSpPr>
          <p:nvPr/>
        </p:nvSpPr>
        <p:spPr bwMode="auto">
          <a:xfrm>
            <a:off x="3162474" y="3867894"/>
            <a:ext cx="2087562" cy="400110"/>
          </a:xfrm>
          <a:prstGeom prst="rect">
            <a:avLst/>
          </a:prstGeom>
          <a:noFill/>
          <a:ln w="9525">
            <a:noFill/>
            <a:miter lim="800000"/>
          </a:ln>
        </p:spPr>
        <p:txBody>
          <a:bodyPr>
            <a:spAutoFit/>
          </a:bodyPr>
          <a:lstStyle/>
          <a:p>
            <a:pPr marL="342900" indent="-342900"/>
            <a:r>
              <a:rPr lang="zh-CN" altLang="en-US" sz="2000" b="1" dirty="0">
                <a:solidFill>
                  <a:srgbClr val="FF0000"/>
                </a:solidFill>
                <a:latin typeface="微软雅黑" panose="020B0503020204020204" pitchFamily="34" charset="-122"/>
                <a:ea typeface="微软雅黑" panose="020B0503020204020204" pitchFamily="34" charset="-122"/>
              </a:rPr>
              <a:t>绿色</a:t>
            </a:r>
            <a:endParaRPr lang="zh-CN" altLang="en-US" sz="2000" b="1" dirty="0">
              <a:solidFill>
                <a:srgbClr val="FF0000"/>
              </a:solidFill>
              <a:latin typeface="微软雅黑" panose="020B0503020204020204" pitchFamily="34" charset="-122"/>
              <a:ea typeface="微软雅黑" panose="020B0503020204020204" pitchFamily="34" charset="-122"/>
            </a:endParaRPr>
          </a:p>
        </p:txBody>
      </p:sp>
      <p:sp>
        <p:nvSpPr>
          <p:cNvPr id="14343" name="文本框 1"/>
          <p:cNvSpPr txBox="1">
            <a:spLocks noChangeArrowheads="1"/>
          </p:cNvSpPr>
          <p:nvPr/>
        </p:nvSpPr>
        <p:spPr bwMode="auto">
          <a:xfrm>
            <a:off x="1828949" y="788332"/>
            <a:ext cx="3862908" cy="400110"/>
          </a:xfrm>
          <a:prstGeom prst="rect">
            <a:avLst/>
          </a:prstGeom>
          <a:noFill/>
          <a:ln w="9525">
            <a:noFill/>
            <a:miter lim="800000"/>
          </a:ln>
        </p:spPr>
        <p:txBody>
          <a:bodyPr wrap="square">
            <a:spAutoFit/>
          </a:bodyPr>
          <a:lstStyle/>
          <a:p>
            <a:r>
              <a:rPr lang="zh-CN" altLang="en-US" sz="2000" b="1" dirty="0">
                <a:latin typeface="微软雅黑" panose="020B0503020204020204" pitchFamily="34" charset="-122"/>
                <a:ea typeface="微软雅黑" panose="020B0503020204020204" pitchFamily="34" charset="-122"/>
              </a:rPr>
              <a:t>步骤三：酒精脱色</a:t>
            </a:r>
            <a:endParaRPr lang="zh-CN" altLang="en-US" sz="2000" b="1" dirty="0">
              <a:latin typeface="微软雅黑" panose="020B0503020204020204" pitchFamily="34" charset="-122"/>
              <a:ea typeface="微软雅黑" panose="020B0503020204020204" pitchFamily="34" charset="-122"/>
            </a:endParaRPr>
          </a:p>
        </p:txBody>
      </p:sp>
      <p:sp>
        <p:nvSpPr>
          <p:cNvPr id="9" name="流程图: 可选过程 8"/>
          <p:cNvSpPr/>
          <p:nvPr/>
        </p:nvSpPr>
        <p:spPr>
          <a:xfrm>
            <a:off x="179512" y="195486"/>
            <a:ext cx="1342581" cy="427957"/>
          </a:xfrm>
          <a:prstGeom prst="flowChartAlternateProcess">
            <a:avLst/>
          </a:prstGeom>
          <a:solidFill>
            <a:srgbClr val="7CD52B"/>
          </a:solidFill>
          <a:effectLst>
            <a:outerShdw blurRad="40000" dist="23000" dir="5400000" rotWithShape="0">
              <a:srgbClr val="000000">
                <a:alpha val="35000"/>
              </a:srgbClr>
            </a:outerShdw>
            <a:reflection blurRad="6350" stA="50000" endA="300" endPos="55000" dir="5400000" sy="-100000" algn="bl" rotWithShape="0"/>
            <a:softEdge rad="63500"/>
          </a:effectLst>
        </p:spPr>
        <p:style>
          <a:lnRef idx="1">
            <a:schemeClr val="accent5"/>
          </a:lnRef>
          <a:fillRef idx="3">
            <a:schemeClr val="accent5"/>
          </a:fillRef>
          <a:effectRef idx="2">
            <a:schemeClr val="accent5"/>
          </a:effectRef>
          <a:fontRef idx="minor">
            <a:schemeClr val="lt1"/>
          </a:fontRef>
        </p:style>
        <p:txBody>
          <a:bodyPr lIns="44796" tIns="22398" rIns="44796" bIns="22398" anchor="ctr"/>
          <a:lstStyle/>
          <a:p>
            <a:pPr algn="ctr" defTabSz="815975" fontAlgn="auto">
              <a:spcBef>
                <a:spcPts val="0"/>
              </a:spcBef>
              <a:spcAft>
                <a:spcPts val="0"/>
              </a:spcAft>
              <a:defRPr/>
            </a:pPr>
            <a:r>
              <a:rPr lang="zh-CN" altLang="en-US" b="1" strike="noStrike" noProof="1" smtClean="0">
                <a:solidFill>
                  <a:schemeClr val="bg1"/>
                </a:solidFill>
                <a:latin typeface="微软雅黑" panose="020B0503020204020204" pitchFamily="34" charset="-122"/>
                <a:ea typeface="微软雅黑" panose="020B0503020204020204" pitchFamily="34" charset="-122"/>
              </a:rPr>
              <a:t>探究新知</a:t>
            </a:r>
            <a:endParaRPr lang="zh-CN" altLang="en-US" b="1" strike="noStrike" noProof="1">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0485"/>
                                        </p:tgtEl>
                                        <p:attrNameLst>
                                          <p:attrName>style.visibility</p:attrName>
                                        </p:attrNameLst>
                                      </p:cBhvr>
                                      <p:to>
                                        <p:strVal val="visible"/>
                                      </p:to>
                                    </p:set>
                                    <p:animEffect transition="in" filter="blinds(horizontal)">
                                      <p:cBhvr>
                                        <p:cTn id="7" dur="500"/>
                                        <p:tgtEl>
                                          <p:spTgt spid="2048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0490"/>
                                        </p:tgtEl>
                                        <p:attrNameLst>
                                          <p:attrName>style.visibility</p:attrName>
                                        </p:attrNameLst>
                                      </p:cBhvr>
                                      <p:to>
                                        <p:strVal val="visible"/>
                                      </p:to>
                                    </p:set>
                                    <p:animEffect transition="in" filter="randombar(horizontal)">
                                      <p:cBhvr>
                                        <p:cTn id="12" dur="500"/>
                                        <p:tgtEl>
                                          <p:spTgt spid="20490"/>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grpId="0" nodeType="clickEffect">
                                  <p:stCondLst>
                                    <p:cond delay="0"/>
                                  </p:stCondLst>
                                  <p:childTnLst>
                                    <p:set>
                                      <p:cBhvr>
                                        <p:cTn id="16" dur="1" fill="hold">
                                          <p:stCondLst>
                                            <p:cond delay="0"/>
                                          </p:stCondLst>
                                        </p:cTn>
                                        <p:tgtEl>
                                          <p:spTgt spid="20493"/>
                                        </p:tgtEl>
                                        <p:attrNameLst>
                                          <p:attrName>style.visibility</p:attrName>
                                        </p:attrNameLst>
                                      </p:cBhvr>
                                      <p:to>
                                        <p:strVal val="visible"/>
                                      </p:to>
                                    </p:set>
                                    <p:anim calcmode="lin" valueType="num">
                                      <p:cBhvr>
                                        <p:cTn id="17" dur="500" fill="hold"/>
                                        <p:tgtEl>
                                          <p:spTgt spid="20493"/>
                                        </p:tgtEl>
                                        <p:attrNameLst>
                                          <p:attrName>ppt_x</p:attrName>
                                        </p:attrNameLst>
                                      </p:cBhvr>
                                      <p:tavLst>
                                        <p:tav tm="0">
                                          <p:val>
                                            <p:strVal val="1+#ppt_w/2"/>
                                          </p:val>
                                        </p:tav>
                                        <p:tav tm="100000">
                                          <p:val>
                                            <p:strVal val="#ppt_x"/>
                                          </p:val>
                                        </p:tav>
                                      </p:tavLst>
                                    </p:anim>
                                    <p:anim calcmode="lin" valueType="num">
                                      <p:cBhvr>
                                        <p:cTn id="18" dur="500" fill="hold"/>
                                        <p:tgtEl>
                                          <p:spTgt spid="2049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5" grpId="0"/>
      <p:bldP spid="20490" grpId="0" bldLvl="0"/>
      <p:bldP spid="20493"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361" name="文本框 1"/>
          <p:cNvSpPr txBox="1">
            <a:spLocks noChangeArrowheads="1"/>
          </p:cNvSpPr>
          <p:nvPr/>
        </p:nvSpPr>
        <p:spPr bwMode="auto">
          <a:xfrm>
            <a:off x="2263482" y="947504"/>
            <a:ext cx="2236510" cy="400110"/>
          </a:xfrm>
          <a:prstGeom prst="rect">
            <a:avLst/>
          </a:prstGeom>
          <a:noFill/>
          <a:ln w="9525">
            <a:noFill/>
            <a:miter lim="800000"/>
          </a:ln>
        </p:spPr>
        <p:txBody>
          <a:bodyPr wrap="none">
            <a:spAutoFit/>
          </a:bodyPr>
          <a:lstStyle/>
          <a:p>
            <a:r>
              <a:rPr lang="zh-CN" altLang="en-US" sz="2000" b="1" dirty="0">
                <a:latin typeface="微软雅黑" panose="020B0503020204020204" pitchFamily="34" charset="-122"/>
                <a:ea typeface="微软雅黑" panose="020B0503020204020204" pitchFamily="34" charset="-122"/>
              </a:rPr>
              <a:t>步骤四：滴加碘液</a:t>
            </a:r>
            <a:endParaRPr lang="zh-CN" altLang="en-US" sz="2000" b="1" dirty="0">
              <a:latin typeface="微软雅黑" panose="020B0503020204020204" pitchFamily="34" charset="-122"/>
              <a:ea typeface="微软雅黑" panose="020B0503020204020204" pitchFamily="34" charset="-122"/>
            </a:endParaRPr>
          </a:p>
        </p:txBody>
      </p:sp>
      <p:pic>
        <p:nvPicPr>
          <p:cNvPr id="15362" name="图片 2" descr="IMG_0124"/>
          <p:cNvPicPr>
            <a:picLocks noChangeAspect="1" noChangeArrowheads="1"/>
          </p:cNvPicPr>
          <p:nvPr/>
        </p:nvPicPr>
        <p:blipFill>
          <a:blip r:embed="rId1" cstate="print"/>
          <a:srcRect l="14943" t="18307" r="18005" b="18822"/>
          <a:stretch>
            <a:fillRect/>
          </a:stretch>
        </p:blipFill>
        <p:spPr bwMode="auto">
          <a:xfrm>
            <a:off x="358776" y="1543124"/>
            <a:ext cx="4816475" cy="2540794"/>
          </a:xfrm>
          <a:prstGeom prst="rect">
            <a:avLst/>
          </a:prstGeom>
          <a:noFill/>
          <a:ln w="9525">
            <a:noFill/>
            <a:miter lim="800000"/>
            <a:headEnd/>
            <a:tailEnd/>
          </a:ln>
        </p:spPr>
      </p:pic>
      <p:sp>
        <p:nvSpPr>
          <p:cNvPr id="15363" name="文本框 3"/>
          <p:cNvSpPr txBox="1">
            <a:spLocks noChangeArrowheads="1"/>
          </p:cNvSpPr>
          <p:nvPr/>
        </p:nvSpPr>
        <p:spPr bwMode="auto">
          <a:xfrm>
            <a:off x="5308601" y="1543123"/>
            <a:ext cx="3590925" cy="707886"/>
          </a:xfrm>
          <a:prstGeom prst="rect">
            <a:avLst/>
          </a:prstGeom>
          <a:noFill/>
          <a:ln w="9525">
            <a:noFill/>
            <a:miter lim="800000"/>
          </a:ln>
        </p:spPr>
        <p:txBody>
          <a:bodyPr>
            <a:spAutoFit/>
          </a:bodyPr>
          <a:lstStyle/>
          <a:p>
            <a:pPr marL="342900" indent="-342900"/>
            <a:r>
              <a:rPr lang="zh-CN" altLang="en-US" sz="2000" dirty="0">
                <a:latin typeface="微软雅黑" panose="020B0503020204020204" pitchFamily="34" charset="-122"/>
                <a:ea typeface="微软雅黑" panose="020B0503020204020204" pitchFamily="34" charset="-122"/>
              </a:rPr>
              <a:t>滴加碘液前为什么用清水漂洗叶片？</a:t>
            </a:r>
            <a:endParaRPr lang="zh-CN" altLang="en-US" sz="2000" dirty="0">
              <a:latin typeface="微软雅黑" panose="020B0503020204020204" pitchFamily="34" charset="-122"/>
              <a:ea typeface="微软雅黑" panose="020B0503020204020204" pitchFamily="34" charset="-122"/>
            </a:endParaRPr>
          </a:p>
        </p:txBody>
      </p:sp>
      <p:sp>
        <p:nvSpPr>
          <p:cNvPr id="21510" name="Text Box 6"/>
          <p:cNvSpPr txBox="1">
            <a:spLocks noChangeArrowheads="1"/>
          </p:cNvSpPr>
          <p:nvPr/>
        </p:nvSpPr>
        <p:spPr bwMode="auto">
          <a:xfrm>
            <a:off x="5400676" y="2384895"/>
            <a:ext cx="3406775" cy="400110"/>
          </a:xfrm>
          <a:prstGeom prst="rect">
            <a:avLst/>
          </a:prstGeom>
          <a:noFill/>
          <a:ln w="9525">
            <a:noFill/>
            <a:miter lim="800000"/>
          </a:ln>
        </p:spPr>
        <p:txBody>
          <a:bodyPr>
            <a:spAutoFit/>
          </a:bodyPr>
          <a:lstStyle/>
          <a:p>
            <a:pPr marL="342900" indent="-342900"/>
            <a:r>
              <a:rPr lang="zh-CN" altLang="en-US" sz="2000" dirty="0">
                <a:solidFill>
                  <a:srgbClr val="FF0000"/>
                </a:solidFill>
                <a:latin typeface="微软雅黑" panose="020B0503020204020204" pitchFamily="34" charset="-122"/>
                <a:ea typeface="微软雅黑" panose="020B0503020204020204" pitchFamily="34" charset="-122"/>
              </a:rPr>
              <a:t>洗掉叶片上酒精</a:t>
            </a:r>
            <a:endParaRPr lang="zh-CN" altLang="en-US" sz="2000" dirty="0">
              <a:solidFill>
                <a:srgbClr val="FF0000"/>
              </a:solidFill>
              <a:latin typeface="微软雅黑" panose="020B0503020204020204" pitchFamily="34" charset="-122"/>
              <a:ea typeface="微软雅黑" panose="020B0503020204020204" pitchFamily="34" charset="-122"/>
            </a:endParaRPr>
          </a:p>
        </p:txBody>
      </p:sp>
      <p:sp>
        <p:nvSpPr>
          <p:cNvPr id="9" name="流程图: 可选过程 8"/>
          <p:cNvSpPr/>
          <p:nvPr/>
        </p:nvSpPr>
        <p:spPr>
          <a:xfrm>
            <a:off x="179512" y="195486"/>
            <a:ext cx="1342581" cy="427957"/>
          </a:xfrm>
          <a:prstGeom prst="flowChartAlternateProcess">
            <a:avLst/>
          </a:prstGeom>
          <a:solidFill>
            <a:srgbClr val="7CD52B"/>
          </a:solidFill>
          <a:effectLst>
            <a:outerShdw blurRad="40000" dist="23000" dir="5400000" rotWithShape="0">
              <a:srgbClr val="000000">
                <a:alpha val="35000"/>
              </a:srgbClr>
            </a:outerShdw>
            <a:reflection blurRad="6350" stA="50000" endA="300" endPos="55000" dir="5400000" sy="-100000" algn="bl" rotWithShape="0"/>
            <a:softEdge rad="63500"/>
          </a:effectLst>
        </p:spPr>
        <p:style>
          <a:lnRef idx="1">
            <a:schemeClr val="accent5"/>
          </a:lnRef>
          <a:fillRef idx="3">
            <a:schemeClr val="accent5"/>
          </a:fillRef>
          <a:effectRef idx="2">
            <a:schemeClr val="accent5"/>
          </a:effectRef>
          <a:fontRef idx="minor">
            <a:schemeClr val="lt1"/>
          </a:fontRef>
        </p:style>
        <p:txBody>
          <a:bodyPr lIns="44796" tIns="22398" rIns="44796" bIns="22398" anchor="ctr"/>
          <a:lstStyle/>
          <a:p>
            <a:pPr algn="ctr" defTabSz="815975" fontAlgn="auto">
              <a:spcBef>
                <a:spcPts val="0"/>
              </a:spcBef>
              <a:spcAft>
                <a:spcPts val="0"/>
              </a:spcAft>
              <a:defRPr/>
            </a:pPr>
            <a:r>
              <a:rPr lang="zh-CN" altLang="en-US" b="1" strike="noStrike" noProof="1" smtClean="0">
                <a:solidFill>
                  <a:schemeClr val="bg1"/>
                </a:solidFill>
                <a:latin typeface="微软雅黑" panose="020B0503020204020204" pitchFamily="34" charset="-122"/>
                <a:ea typeface="微软雅黑" panose="020B0503020204020204" pitchFamily="34" charset="-122"/>
              </a:rPr>
              <a:t>探究新知</a:t>
            </a:r>
            <a:endParaRPr lang="zh-CN" altLang="en-US" b="1" strike="noStrike" noProof="1">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1510">
                                            <p:txEl>
                                              <p:pRg st="0" end="0"/>
                                            </p:txEl>
                                          </p:spTgt>
                                        </p:tgtEl>
                                        <p:attrNameLst>
                                          <p:attrName>style.visibility</p:attrName>
                                        </p:attrNameLst>
                                      </p:cBhvr>
                                      <p:to>
                                        <p:strVal val="visible"/>
                                      </p:to>
                                    </p:set>
                                    <p:anim calcmode="lin" valueType="num">
                                      <p:cBhvr additive="base">
                                        <p:cTn id="7" dur="500" fill="hold"/>
                                        <p:tgtEl>
                                          <p:spTgt spid="2151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1510">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5" name="文本框 1"/>
          <p:cNvSpPr txBox="1">
            <a:spLocks noChangeArrowheads="1"/>
          </p:cNvSpPr>
          <p:nvPr/>
        </p:nvSpPr>
        <p:spPr bwMode="auto">
          <a:xfrm>
            <a:off x="795535" y="1275606"/>
            <a:ext cx="7808913" cy="553998"/>
          </a:xfrm>
          <a:prstGeom prst="rect">
            <a:avLst/>
          </a:prstGeom>
          <a:noFill/>
          <a:ln w="9525">
            <a:noFill/>
            <a:miter lim="800000"/>
          </a:ln>
        </p:spPr>
        <p:txBody>
          <a:bodyPr>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rPr>
              <a:t>脱去</a:t>
            </a:r>
            <a:r>
              <a:rPr lang="zh-CN" altLang="en-US" sz="2000" dirty="0">
                <a:latin typeface="微软雅黑" panose="020B0503020204020204" pitchFamily="34" charset="-122"/>
                <a:ea typeface="微软雅黑" panose="020B0503020204020204" pitchFamily="34" charset="-122"/>
              </a:rPr>
              <a:t>绿色的叶片遇到碘液有什么变化？这说明了什么问题？</a:t>
            </a:r>
            <a:endParaRPr lang="zh-CN" altLang="en-US" sz="2000" dirty="0">
              <a:latin typeface="微软雅黑" panose="020B0503020204020204" pitchFamily="34" charset="-122"/>
              <a:ea typeface="微软雅黑" panose="020B0503020204020204" pitchFamily="34" charset="-122"/>
            </a:endParaRPr>
          </a:p>
        </p:txBody>
      </p:sp>
      <p:pic>
        <p:nvPicPr>
          <p:cNvPr id="16386" name="图片 13318" descr="验证绿叶在光下制造有机物的实验5"/>
          <p:cNvPicPr>
            <a:picLocks noChangeAspect="1" noChangeArrowheads="1"/>
          </p:cNvPicPr>
          <p:nvPr/>
        </p:nvPicPr>
        <p:blipFill>
          <a:blip r:embed="rId1" cstate="print"/>
          <a:srcRect/>
          <a:stretch>
            <a:fillRect/>
          </a:stretch>
        </p:blipFill>
        <p:spPr bwMode="auto">
          <a:xfrm>
            <a:off x="285750" y="1932171"/>
            <a:ext cx="3665538" cy="2630091"/>
          </a:xfrm>
          <a:prstGeom prst="rect">
            <a:avLst/>
          </a:prstGeom>
          <a:noFill/>
          <a:ln w="9525">
            <a:noFill/>
            <a:miter lim="800000"/>
            <a:headEnd/>
            <a:tailEnd/>
          </a:ln>
        </p:spPr>
      </p:pic>
      <p:sp>
        <p:nvSpPr>
          <p:cNvPr id="16387" name="文本框 2"/>
          <p:cNvSpPr txBox="1">
            <a:spLocks noChangeArrowheads="1"/>
          </p:cNvSpPr>
          <p:nvPr/>
        </p:nvSpPr>
        <p:spPr bwMode="auto">
          <a:xfrm>
            <a:off x="4355976" y="1933550"/>
            <a:ext cx="3521869" cy="400110"/>
          </a:xfrm>
          <a:prstGeom prst="rect">
            <a:avLst/>
          </a:prstGeom>
          <a:noFill/>
          <a:ln w="9525">
            <a:noFill/>
            <a:miter lim="800000"/>
          </a:ln>
        </p:spPr>
        <p:txBody>
          <a:bodyPr wrap="square">
            <a:spAutoFit/>
          </a:bodyPr>
          <a:lstStyle/>
          <a:p>
            <a:r>
              <a:rPr lang="zh-CN" altLang="en-US" sz="2000" dirty="0" smtClean="0">
                <a:solidFill>
                  <a:srgbClr val="FF0000"/>
                </a:solidFill>
                <a:latin typeface="微软雅黑" panose="020B0503020204020204" pitchFamily="34" charset="-122"/>
                <a:ea typeface="微软雅黑" panose="020B0503020204020204" pitchFamily="34" charset="-122"/>
              </a:rPr>
              <a:t>遇</a:t>
            </a:r>
            <a:r>
              <a:rPr lang="zh-CN" altLang="en-US" sz="2000" dirty="0">
                <a:solidFill>
                  <a:srgbClr val="FF0000"/>
                </a:solidFill>
                <a:latin typeface="微软雅黑" panose="020B0503020204020204" pitchFamily="34" charset="-122"/>
                <a:ea typeface="微软雅黑" panose="020B0503020204020204" pitchFamily="34" charset="-122"/>
              </a:rPr>
              <a:t>碘变蓝是淀粉的特性。</a:t>
            </a:r>
            <a:endParaRPr lang="zh-CN" altLang="en-US" sz="2000" dirty="0">
              <a:solidFill>
                <a:srgbClr val="FF0000"/>
              </a:solidFill>
              <a:latin typeface="微软雅黑" panose="020B0503020204020204" pitchFamily="34" charset="-122"/>
              <a:ea typeface="微软雅黑" panose="020B0503020204020204" pitchFamily="34" charset="-122"/>
            </a:endParaRPr>
          </a:p>
        </p:txBody>
      </p:sp>
      <p:sp>
        <p:nvSpPr>
          <p:cNvPr id="4" name="文本框 3"/>
          <p:cNvSpPr txBox="1">
            <a:spLocks noChangeArrowheads="1"/>
          </p:cNvSpPr>
          <p:nvPr/>
        </p:nvSpPr>
        <p:spPr bwMode="auto">
          <a:xfrm>
            <a:off x="4256088" y="3608572"/>
            <a:ext cx="3924300" cy="707886"/>
          </a:xfrm>
          <a:prstGeom prst="rect">
            <a:avLst/>
          </a:prstGeom>
          <a:noFill/>
          <a:ln w="9525">
            <a:noFill/>
            <a:miter lim="800000"/>
          </a:ln>
        </p:spPr>
        <p:txBody>
          <a:bodyPr>
            <a:spAutoFit/>
          </a:bodyPr>
          <a:lstStyle/>
          <a:p>
            <a:r>
              <a:rPr lang="zh-CN" altLang="en-US" sz="2000" dirty="0">
                <a:latin typeface="微软雅黑" panose="020B0503020204020204" pitchFamily="34" charset="-122"/>
                <a:ea typeface="微软雅黑" panose="020B0503020204020204" pitchFamily="34" charset="-122"/>
              </a:rPr>
              <a:t>结论：</a:t>
            </a:r>
            <a:r>
              <a:rPr lang="zh-CN" altLang="en-US" sz="2000" dirty="0">
                <a:solidFill>
                  <a:srgbClr val="FF0000"/>
                </a:solidFill>
                <a:latin typeface="微软雅黑" panose="020B0503020204020204" pitchFamily="34" charset="-122"/>
                <a:ea typeface="微软雅黑" panose="020B0503020204020204" pitchFamily="34" charset="-122"/>
              </a:rPr>
              <a:t>淀粉</a:t>
            </a:r>
            <a:r>
              <a:rPr lang="zh-CN" altLang="en-US" sz="2000" dirty="0">
                <a:latin typeface="微软雅黑" panose="020B0503020204020204" pitchFamily="34" charset="-122"/>
                <a:ea typeface="微软雅黑" panose="020B0503020204020204" pitchFamily="34" charset="-122"/>
              </a:rPr>
              <a:t>是光合作用的产物；</a:t>
            </a:r>
            <a:r>
              <a:rPr lang="zh-CN" altLang="en-US" sz="2000" dirty="0">
                <a:solidFill>
                  <a:srgbClr val="FF0000"/>
                </a:solidFill>
                <a:latin typeface="微软雅黑" panose="020B0503020204020204" pitchFamily="34" charset="-122"/>
                <a:ea typeface="微软雅黑" panose="020B0503020204020204" pitchFamily="34" charset="-122"/>
              </a:rPr>
              <a:t>光</a:t>
            </a:r>
            <a:r>
              <a:rPr lang="zh-CN" altLang="en-US" sz="2000" dirty="0">
                <a:latin typeface="微软雅黑" panose="020B0503020204020204" pitchFamily="34" charset="-122"/>
                <a:ea typeface="微软雅黑" panose="020B0503020204020204" pitchFamily="34" charset="-122"/>
              </a:rPr>
              <a:t>是进行光合作用必要的条件</a:t>
            </a:r>
            <a:endParaRPr lang="zh-CN" altLang="en-US" sz="2000" dirty="0">
              <a:latin typeface="微软雅黑" panose="020B0503020204020204" pitchFamily="34" charset="-122"/>
              <a:ea typeface="微软雅黑" panose="020B0503020204020204" pitchFamily="34" charset="-122"/>
            </a:endParaRPr>
          </a:p>
        </p:txBody>
      </p:sp>
      <p:sp>
        <p:nvSpPr>
          <p:cNvPr id="13320" name="直接连接符 13319"/>
          <p:cNvSpPr/>
          <p:nvPr/>
        </p:nvSpPr>
        <p:spPr>
          <a:xfrm flipV="1">
            <a:off x="2616200" y="2566775"/>
            <a:ext cx="2133600" cy="8334"/>
          </a:xfrm>
          <a:prstGeom prst="line">
            <a:avLst/>
          </a:prstGeom>
          <a:ln w="76200">
            <a:solidFill>
              <a:srgbClr val="FF0000"/>
            </a:solidFill>
            <a:headEnd type="none" w="med" len="med"/>
            <a:tailEnd type="triangle" w="med" len="med"/>
          </a:ln>
        </p:spPr>
        <p:style>
          <a:lnRef idx="1">
            <a:schemeClr val="accent2"/>
          </a:lnRef>
          <a:fillRef idx="0">
            <a:schemeClr val="accent2"/>
          </a:fillRef>
          <a:effectRef idx="0">
            <a:schemeClr val="accent2"/>
          </a:effectRef>
          <a:fontRef idx="minor">
            <a:schemeClr val="tx1"/>
          </a:fontRef>
        </p:style>
      </p:sp>
      <p:sp>
        <p:nvSpPr>
          <p:cNvPr id="5" name="文本框 4"/>
          <p:cNvSpPr txBox="1">
            <a:spLocks noChangeArrowheads="1"/>
          </p:cNvSpPr>
          <p:nvPr/>
        </p:nvSpPr>
        <p:spPr bwMode="auto">
          <a:xfrm>
            <a:off x="4749800" y="2433425"/>
            <a:ext cx="3964547" cy="369332"/>
          </a:xfrm>
          <a:prstGeom prst="rect">
            <a:avLst/>
          </a:prstGeom>
          <a:noFill/>
          <a:ln w="9525">
            <a:noFill/>
            <a:miter lim="800000"/>
          </a:ln>
        </p:spPr>
        <p:txBody>
          <a:bodyPr wrap="none">
            <a:spAutoFit/>
          </a:bodyPr>
          <a:lstStyle/>
          <a:p>
            <a:r>
              <a:rPr lang="zh-CN" altLang="en-US" dirty="0">
                <a:latin typeface="微软雅黑" panose="020B0503020204020204" pitchFamily="34" charset="-122"/>
                <a:ea typeface="微软雅黑" panose="020B0503020204020204" pitchFamily="34" charset="-122"/>
              </a:rPr>
              <a:t>叶片的见光部分遇碘（                  ）</a:t>
            </a:r>
            <a:endParaRPr lang="zh-CN" altLang="en-US" dirty="0">
              <a:latin typeface="微软雅黑" panose="020B0503020204020204" pitchFamily="34" charset="-122"/>
              <a:ea typeface="微软雅黑" panose="020B0503020204020204" pitchFamily="34" charset="-122"/>
            </a:endParaRPr>
          </a:p>
        </p:txBody>
      </p:sp>
      <p:sp>
        <p:nvSpPr>
          <p:cNvPr id="13321" name="直接连接符 13320"/>
          <p:cNvSpPr>
            <a:spLocks noChangeShapeType="1"/>
          </p:cNvSpPr>
          <p:nvPr/>
        </p:nvSpPr>
        <p:spPr bwMode="auto">
          <a:xfrm>
            <a:off x="1497013" y="3253765"/>
            <a:ext cx="3111500" cy="26194"/>
          </a:xfrm>
          <a:prstGeom prst="line">
            <a:avLst/>
          </a:prstGeom>
          <a:noFill/>
          <a:ln w="50800">
            <a:solidFill>
              <a:srgbClr val="FF0000"/>
            </a:solidFill>
            <a:round/>
            <a:tailEnd type="triangle" w="med" len="med"/>
          </a:ln>
        </p:spPr>
        <p:txBody>
          <a:bodyPr/>
          <a:lstStyle/>
          <a:p>
            <a:endParaRPr lang="zh-CN" altLang="en-US"/>
          </a:p>
        </p:txBody>
      </p:sp>
      <p:sp>
        <p:nvSpPr>
          <p:cNvPr id="6" name="文本框 5"/>
          <p:cNvSpPr txBox="1">
            <a:spLocks noChangeArrowheads="1"/>
          </p:cNvSpPr>
          <p:nvPr/>
        </p:nvSpPr>
        <p:spPr bwMode="auto">
          <a:xfrm>
            <a:off x="4608513" y="3129940"/>
            <a:ext cx="4102405" cy="369332"/>
          </a:xfrm>
          <a:prstGeom prst="rect">
            <a:avLst/>
          </a:prstGeom>
          <a:noFill/>
          <a:ln w="9525">
            <a:noFill/>
            <a:miter lim="800000"/>
          </a:ln>
        </p:spPr>
        <p:txBody>
          <a:bodyPr wrap="none">
            <a:spAutoFit/>
          </a:bodyPr>
          <a:lstStyle/>
          <a:p>
            <a:r>
              <a:rPr lang="zh-CN" altLang="en-US" dirty="0">
                <a:latin typeface="微软雅黑" panose="020B0503020204020204" pitchFamily="34" charset="-122"/>
                <a:ea typeface="微软雅黑" panose="020B0503020204020204" pitchFamily="34" charset="-122"/>
              </a:rPr>
              <a:t>叶片的遮光部分遇碘（                    ）</a:t>
            </a:r>
            <a:endParaRPr lang="zh-CN" altLang="en-US" dirty="0">
              <a:latin typeface="微软雅黑" panose="020B0503020204020204" pitchFamily="34" charset="-122"/>
              <a:ea typeface="微软雅黑" panose="020B0503020204020204" pitchFamily="34" charset="-122"/>
            </a:endParaRPr>
          </a:p>
        </p:txBody>
      </p:sp>
      <p:sp>
        <p:nvSpPr>
          <p:cNvPr id="2" name="矩形 13315"/>
          <p:cNvSpPr>
            <a:spLocks noChangeArrowheads="1"/>
          </p:cNvSpPr>
          <p:nvPr/>
        </p:nvSpPr>
        <p:spPr bwMode="auto">
          <a:xfrm>
            <a:off x="7094539" y="2410803"/>
            <a:ext cx="1304925" cy="400110"/>
          </a:xfrm>
          <a:prstGeom prst="rect">
            <a:avLst/>
          </a:prstGeom>
          <a:noFill/>
          <a:ln w="9525">
            <a:noFill/>
            <a:miter lim="800000"/>
          </a:ln>
        </p:spPr>
        <p:txBody>
          <a:bodyPr>
            <a:spAutoFit/>
          </a:bodyPr>
          <a:lstStyle/>
          <a:p>
            <a:r>
              <a:rPr lang="zh-CN" altLang="en-US" sz="2000" b="1" dirty="0">
                <a:solidFill>
                  <a:srgbClr val="FF0000"/>
                </a:solidFill>
                <a:latin typeface="微软雅黑" panose="020B0503020204020204" pitchFamily="34" charset="-122"/>
                <a:ea typeface="微软雅黑" panose="020B0503020204020204" pitchFamily="34" charset="-122"/>
              </a:rPr>
              <a:t>变蓝色</a:t>
            </a:r>
            <a:endParaRPr lang="zh-CN" altLang="en-US" sz="2000" b="1" dirty="0">
              <a:solidFill>
                <a:srgbClr val="FF0000"/>
              </a:solidFill>
              <a:latin typeface="微软雅黑" panose="020B0503020204020204" pitchFamily="34" charset="-122"/>
              <a:ea typeface="微软雅黑" panose="020B0503020204020204" pitchFamily="34" charset="-122"/>
            </a:endParaRPr>
          </a:p>
        </p:txBody>
      </p:sp>
      <p:sp>
        <p:nvSpPr>
          <p:cNvPr id="13325" name="文本框 13324"/>
          <p:cNvSpPr txBox="1">
            <a:spLocks noChangeArrowheads="1"/>
          </p:cNvSpPr>
          <p:nvPr/>
        </p:nvSpPr>
        <p:spPr bwMode="auto">
          <a:xfrm>
            <a:off x="6989764" y="3106128"/>
            <a:ext cx="1190625" cy="400110"/>
          </a:xfrm>
          <a:prstGeom prst="rect">
            <a:avLst/>
          </a:prstGeom>
          <a:noFill/>
          <a:ln w="9525">
            <a:noFill/>
            <a:miter lim="800000"/>
          </a:ln>
        </p:spPr>
        <p:txBody>
          <a:bodyPr>
            <a:spAutoFit/>
          </a:bodyPr>
          <a:lstStyle/>
          <a:p>
            <a:r>
              <a:rPr lang="zh-CN" altLang="en-US" sz="2000" b="1">
                <a:solidFill>
                  <a:srgbClr val="FF0000"/>
                </a:solidFill>
                <a:latin typeface="微软雅黑" panose="020B0503020204020204" pitchFamily="34" charset="-122"/>
                <a:ea typeface="微软雅黑" panose="020B0503020204020204" pitchFamily="34" charset="-122"/>
              </a:rPr>
              <a:t>不变色</a:t>
            </a:r>
            <a:endParaRPr lang="zh-CN" altLang="en-US" sz="2000" b="1">
              <a:solidFill>
                <a:srgbClr val="FF0000"/>
              </a:solidFill>
              <a:latin typeface="微软雅黑" panose="020B0503020204020204" pitchFamily="34" charset="-122"/>
              <a:ea typeface="微软雅黑" panose="020B0503020204020204" pitchFamily="34" charset="-122"/>
            </a:endParaRPr>
          </a:p>
        </p:txBody>
      </p:sp>
      <p:sp>
        <p:nvSpPr>
          <p:cNvPr id="16395" name="文本框 1"/>
          <p:cNvSpPr txBox="1">
            <a:spLocks noChangeArrowheads="1"/>
          </p:cNvSpPr>
          <p:nvPr/>
        </p:nvSpPr>
        <p:spPr bwMode="auto">
          <a:xfrm>
            <a:off x="3351163" y="803488"/>
            <a:ext cx="4821237" cy="400110"/>
          </a:xfrm>
          <a:prstGeom prst="rect">
            <a:avLst/>
          </a:prstGeom>
          <a:noFill/>
          <a:ln w="9525">
            <a:noFill/>
            <a:miter lim="800000"/>
          </a:ln>
        </p:spPr>
        <p:txBody>
          <a:bodyPr>
            <a:spAutoFit/>
          </a:bodyPr>
          <a:lstStyle/>
          <a:p>
            <a:r>
              <a:rPr lang="zh-CN" altLang="en-US" sz="2000" b="1" dirty="0">
                <a:latin typeface="微软雅黑" panose="020B0503020204020204" pitchFamily="34" charset="-122"/>
                <a:ea typeface="微软雅黑" panose="020B0503020204020204" pitchFamily="34" charset="-122"/>
              </a:rPr>
              <a:t>步骤五：观察现象</a:t>
            </a:r>
            <a:endParaRPr lang="zh-CN" altLang="en-US" sz="2000" b="1" dirty="0">
              <a:latin typeface="微软雅黑" panose="020B0503020204020204" pitchFamily="34" charset="-122"/>
              <a:ea typeface="微软雅黑" panose="020B0503020204020204" pitchFamily="34" charset="-122"/>
            </a:endParaRPr>
          </a:p>
        </p:txBody>
      </p:sp>
      <p:sp>
        <p:nvSpPr>
          <p:cNvPr id="14" name="流程图: 可选过程 13"/>
          <p:cNvSpPr/>
          <p:nvPr/>
        </p:nvSpPr>
        <p:spPr>
          <a:xfrm>
            <a:off x="179512" y="195486"/>
            <a:ext cx="1368152" cy="427957"/>
          </a:xfrm>
          <a:prstGeom prst="flowChartAlternateProcess">
            <a:avLst/>
          </a:prstGeom>
          <a:solidFill>
            <a:srgbClr val="7CD52B"/>
          </a:solidFill>
          <a:effectLst>
            <a:outerShdw blurRad="40000" dist="23000" dir="5400000" rotWithShape="0">
              <a:srgbClr val="000000">
                <a:alpha val="35000"/>
              </a:srgbClr>
            </a:outerShdw>
            <a:reflection blurRad="6350" stA="50000" endA="300" endPos="55000" dir="5400000" sy="-100000" algn="bl" rotWithShape="0"/>
            <a:softEdge rad="63500"/>
          </a:effectLst>
        </p:spPr>
        <p:style>
          <a:lnRef idx="1">
            <a:schemeClr val="accent5"/>
          </a:lnRef>
          <a:fillRef idx="3">
            <a:schemeClr val="accent5"/>
          </a:fillRef>
          <a:effectRef idx="2">
            <a:schemeClr val="accent5"/>
          </a:effectRef>
          <a:fontRef idx="minor">
            <a:schemeClr val="lt1"/>
          </a:fontRef>
        </p:style>
        <p:txBody>
          <a:bodyPr lIns="44796" tIns="22398" rIns="44796" bIns="22398" anchor="ctr"/>
          <a:lstStyle/>
          <a:p>
            <a:pPr algn="ctr" defTabSz="815975" fontAlgn="auto">
              <a:spcBef>
                <a:spcPts val="0"/>
              </a:spcBef>
              <a:spcAft>
                <a:spcPts val="0"/>
              </a:spcAft>
              <a:defRPr/>
            </a:pPr>
            <a:r>
              <a:rPr lang="zh-CN" altLang="en-US" sz="2400" strike="noStrike" noProof="1" smtClean="0">
                <a:solidFill>
                  <a:schemeClr val="bg1"/>
                </a:solidFill>
                <a:latin typeface="微软雅黑" panose="020B0503020204020204" pitchFamily="34" charset="-122"/>
                <a:ea typeface="微软雅黑" panose="020B0503020204020204" pitchFamily="34" charset="-122"/>
              </a:rPr>
              <a:t>探究新知</a:t>
            </a:r>
            <a:endParaRPr lang="zh-CN" altLang="en-US" sz="2400" strike="noStrike" noProof="1">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3320"/>
                                        </p:tgtEl>
                                        <p:attrNameLst>
                                          <p:attrName>style.visibility</p:attrName>
                                        </p:attrNameLst>
                                      </p:cBhvr>
                                      <p:to>
                                        <p:strVal val="visible"/>
                                      </p:to>
                                    </p:set>
                                    <p:anim calcmode="lin" valueType="num">
                                      <p:cBhvr>
                                        <p:cTn id="7" dur="500" fill="hold"/>
                                        <p:tgtEl>
                                          <p:spTgt spid="13320"/>
                                        </p:tgtEl>
                                        <p:attrNameLst>
                                          <p:attrName>ppt_x</p:attrName>
                                        </p:attrNameLst>
                                      </p:cBhvr>
                                      <p:tavLst>
                                        <p:tav tm="0">
                                          <p:val>
                                            <p:strVal val="ppt_x"/>
                                          </p:val>
                                        </p:tav>
                                        <p:tav tm="100000">
                                          <p:val>
                                            <p:strVal val="ppt_x"/>
                                          </p:val>
                                        </p:tav>
                                      </p:tavLst>
                                    </p:anim>
                                    <p:anim calcmode="lin" valueType="num">
                                      <p:cBhvr>
                                        <p:cTn id="8" dur="500" fill="hold"/>
                                        <p:tgtEl>
                                          <p:spTgt spid="1332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ox(in)">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13321"/>
                                        </p:tgtEl>
                                        <p:attrNameLst>
                                          <p:attrName>style.visibility</p:attrName>
                                        </p:attrNameLst>
                                      </p:cBhvr>
                                      <p:to>
                                        <p:strVal val="visible"/>
                                      </p:to>
                                    </p:set>
                                    <p:anim calcmode="lin" valueType="num">
                                      <p:cBhvr>
                                        <p:cTn id="22" dur="500" fill="hold"/>
                                        <p:tgtEl>
                                          <p:spTgt spid="13321"/>
                                        </p:tgtEl>
                                        <p:attrNameLst>
                                          <p:attrName>ppt_x</p:attrName>
                                        </p:attrNameLst>
                                      </p:cBhvr>
                                      <p:tavLst>
                                        <p:tav tm="0">
                                          <p:val>
                                            <p:strVal val="ppt_x"/>
                                          </p:val>
                                        </p:tav>
                                        <p:tav tm="100000">
                                          <p:val>
                                            <p:strVal val="ppt_x"/>
                                          </p:val>
                                        </p:tav>
                                      </p:tavLst>
                                    </p:anim>
                                    <p:anim calcmode="lin" valueType="num">
                                      <p:cBhvr>
                                        <p:cTn id="23" dur="500" fill="hold"/>
                                        <p:tgtEl>
                                          <p:spTgt spid="13321"/>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500" fill="hold"/>
                                        <p:tgtEl>
                                          <p:spTgt spid="6"/>
                                        </p:tgtEl>
                                        <p:attrNameLst>
                                          <p:attrName>ppt_x</p:attrName>
                                        </p:attrNameLst>
                                      </p:cBhvr>
                                      <p:tavLst>
                                        <p:tav tm="0">
                                          <p:val>
                                            <p:strVal val="#ppt_x"/>
                                          </p:val>
                                        </p:tav>
                                        <p:tav tm="100000">
                                          <p:val>
                                            <p:strVal val="#ppt_x"/>
                                          </p:val>
                                        </p:tav>
                                      </p:tavLst>
                                    </p:anim>
                                    <p:anim calcmode="lin" valueType="num">
                                      <p:cBhvr additive="base">
                                        <p:cTn id="27"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13325"/>
                                        </p:tgtEl>
                                        <p:attrNameLst>
                                          <p:attrName>style.visibility</p:attrName>
                                        </p:attrNameLst>
                                      </p:cBhvr>
                                      <p:to>
                                        <p:strVal val="visible"/>
                                      </p:to>
                                    </p:set>
                                    <p:anim calcmode="lin" valueType="num">
                                      <p:cBhvr>
                                        <p:cTn id="32" dur="500" fill="hold"/>
                                        <p:tgtEl>
                                          <p:spTgt spid="13325"/>
                                        </p:tgtEl>
                                        <p:attrNameLst>
                                          <p:attrName>ppt_x</p:attrName>
                                        </p:attrNameLst>
                                      </p:cBhvr>
                                      <p:tavLst>
                                        <p:tav tm="0">
                                          <p:val>
                                            <p:strVal val="ppt_x"/>
                                          </p:val>
                                        </p:tav>
                                        <p:tav tm="100000">
                                          <p:val>
                                            <p:strVal val="ppt_x"/>
                                          </p:val>
                                        </p:tav>
                                      </p:tavLst>
                                    </p:anim>
                                    <p:anim calcmode="lin" valueType="num">
                                      <p:cBhvr>
                                        <p:cTn id="33" dur="500" fill="hold"/>
                                        <p:tgtEl>
                                          <p:spTgt spid="13325"/>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nodeType="clickEffect">
                                  <p:stCondLst>
                                    <p:cond delay="0"/>
                                  </p:stCondLst>
                                  <p:childTnLst>
                                    <p:set>
                                      <p:cBhvr>
                                        <p:cTn id="37" dur="1" fill="hold">
                                          <p:stCondLst>
                                            <p:cond delay="0"/>
                                          </p:stCondLst>
                                        </p:cTn>
                                        <p:tgtEl>
                                          <p:spTgt spid="4">
                                            <p:txEl>
                                              <p:pRg st="0" end="0"/>
                                            </p:txEl>
                                          </p:spTgt>
                                        </p:tgtEl>
                                        <p:attrNameLst>
                                          <p:attrName>style.visibility</p:attrName>
                                        </p:attrNameLst>
                                      </p:cBhvr>
                                      <p:to>
                                        <p:strVal val="visible"/>
                                      </p:to>
                                    </p:set>
                                    <p:anim calcmode="lin" valueType="num">
                                      <p:cBhvr additive="base">
                                        <p:cTn id="38"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39"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321" grpId="0" animBg="1"/>
      <p:bldP spid="6" grpId="0"/>
      <p:bldP spid="2" grpId="0" animBg="1"/>
      <p:bldP spid="13325" grpId="0"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339" name="内容占位符 14338"/>
          <p:cNvSpPr>
            <a:spLocks noGrp="1" noChangeArrowheads="1"/>
          </p:cNvSpPr>
          <p:nvPr>
            <p:ph idx="4294967295"/>
          </p:nvPr>
        </p:nvSpPr>
        <p:spPr>
          <a:xfrm>
            <a:off x="457200" y="1104900"/>
            <a:ext cx="8229600" cy="2789635"/>
          </a:xfrm>
          <a:solidFill>
            <a:srgbClr val="FFFFFF"/>
          </a:solidFill>
        </p:spPr>
        <p:txBody>
          <a:bodyPr/>
          <a:lstStyle/>
          <a:p>
            <a:pPr eaLnBrk="1" hangingPunct="1">
              <a:buFont typeface="Arial" panose="020B0604020202020204" pitchFamily="34" charset="0"/>
              <a:buNone/>
            </a:pPr>
            <a:r>
              <a:rPr lang="en-US" altLang="zh-CN" dirty="0" smtClean="0">
                <a:solidFill>
                  <a:srgbClr val="000000"/>
                </a:solidFill>
              </a:rPr>
              <a:t>  </a:t>
            </a:r>
            <a:r>
              <a:rPr lang="zh-CN" altLang="en-US" sz="2000" dirty="0" smtClean="0">
                <a:solidFill>
                  <a:srgbClr val="000000"/>
                </a:solidFill>
                <a:latin typeface="微软雅黑" panose="020B0503020204020204" pitchFamily="34" charset="-122"/>
                <a:ea typeface="微软雅黑" panose="020B0503020204020204" pitchFamily="34" charset="-122"/>
              </a:rPr>
              <a:t>某同学想让脱去绿色的叶片遇碘后显出一字母“</a:t>
            </a:r>
            <a:r>
              <a:rPr lang="en-US" altLang="zh-CN" sz="2000" dirty="0" smtClean="0">
                <a:solidFill>
                  <a:srgbClr val="000000"/>
                </a:solidFill>
                <a:latin typeface="微软雅黑" panose="020B0503020204020204" pitchFamily="34" charset="-122"/>
                <a:ea typeface="微软雅黑" panose="020B0503020204020204" pitchFamily="34" charset="-122"/>
              </a:rPr>
              <a:t>M”</a:t>
            </a:r>
            <a:r>
              <a:rPr lang="zh-CN" altLang="en-US" sz="2000" dirty="0" smtClean="0">
                <a:solidFill>
                  <a:srgbClr val="000000"/>
                </a:solidFill>
                <a:latin typeface="微软雅黑" panose="020B0503020204020204" pitchFamily="34" charset="-122"/>
                <a:ea typeface="微软雅黑" panose="020B0503020204020204" pitchFamily="34" charset="-122"/>
              </a:rPr>
              <a:t>，大家想一想他该怎么做的呢？</a:t>
            </a:r>
            <a:endParaRPr lang="zh-CN" altLang="en-US" sz="2000" dirty="0" smtClean="0">
              <a:solidFill>
                <a:srgbClr val="000000"/>
              </a:solidFill>
              <a:latin typeface="微软雅黑" panose="020B0503020204020204" pitchFamily="34" charset="-122"/>
              <a:ea typeface="微软雅黑" panose="020B0503020204020204" pitchFamily="34" charset="-122"/>
            </a:endParaRPr>
          </a:p>
          <a:p>
            <a:pPr eaLnBrk="1" hangingPunct="1">
              <a:buFont typeface="Arial" panose="020B0604020202020204" pitchFamily="34" charset="0"/>
              <a:buNone/>
            </a:pPr>
            <a:endParaRPr lang="zh-CN" altLang="en-US" dirty="0" smtClean="0">
              <a:solidFill>
                <a:srgbClr val="000000"/>
              </a:solidFill>
            </a:endParaRPr>
          </a:p>
        </p:txBody>
      </p:sp>
      <p:pic>
        <p:nvPicPr>
          <p:cNvPr id="14340" name="图片 14339" descr="Ta3a"/>
          <p:cNvPicPr>
            <a:picLocks noChangeAspect="1" noChangeArrowheads="1"/>
          </p:cNvPicPr>
          <p:nvPr/>
        </p:nvPicPr>
        <p:blipFill>
          <a:blip r:embed="rId1" cstate="print"/>
          <a:srcRect/>
          <a:stretch>
            <a:fillRect/>
          </a:stretch>
        </p:blipFill>
        <p:spPr bwMode="auto">
          <a:xfrm>
            <a:off x="679451" y="2464594"/>
            <a:ext cx="2727325" cy="1677591"/>
          </a:xfrm>
          <a:prstGeom prst="rect">
            <a:avLst/>
          </a:prstGeom>
          <a:noFill/>
          <a:ln w="9525">
            <a:noFill/>
            <a:miter lim="800000"/>
            <a:headEnd/>
            <a:tailEnd/>
          </a:ln>
        </p:spPr>
      </p:pic>
      <p:pic>
        <p:nvPicPr>
          <p:cNvPr id="14341" name="图片 14340" descr="Ta3b"/>
          <p:cNvPicPr>
            <a:picLocks noChangeAspect="1" noChangeArrowheads="1"/>
          </p:cNvPicPr>
          <p:nvPr/>
        </p:nvPicPr>
        <p:blipFill>
          <a:blip r:embed="rId2" cstate="print"/>
          <a:srcRect/>
          <a:stretch>
            <a:fillRect/>
          </a:stretch>
        </p:blipFill>
        <p:spPr bwMode="auto">
          <a:xfrm>
            <a:off x="4794250" y="2440782"/>
            <a:ext cx="2782888" cy="1726406"/>
          </a:xfrm>
          <a:prstGeom prst="rect">
            <a:avLst/>
          </a:prstGeom>
          <a:noFill/>
          <a:ln w="9525">
            <a:noFill/>
            <a:miter lim="800000"/>
            <a:headEnd/>
            <a:tailEnd/>
          </a:ln>
        </p:spPr>
      </p:pic>
      <p:sp>
        <p:nvSpPr>
          <p:cNvPr id="14342" name="直接连接符 14341"/>
          <p:cNvSpPr>
            <a:spLocks noChangeShapeType="1"/>
          </p:cNvSpPr>
          <p:nvPr/>
        </p:nvSpPr>
        <p:spPr bwMode="auto">
          <a:xfrm>
            <a:off x="3678238" y="3219450"/>
            <a:ext cx="792162" cy="0"/>
          </a:xfrm>
          <a:prstGeom prst="line">
            <a:avLst/>
          </a:prstGeom>
          <a:noFill/>
          <a:ln w="38100">
            <a:solidFill>
              <a:srgbClr val="000000"/>
            </a:solidFill>
            <a:round/>
            <a:tailEnd type="triangle" w="med" len="med"/>
          </a:ln>
          <a:effectLst>
            <a:outerShdw dist="12700" dir="5400000" rotWithShape="0">
              <a:srgbClr val="000000">
                <a:alpha val="50000"/>
              </a:srgbClr>
            </a:outerShdw>
          </a:effectLst>
        </p:spPr>
        <p:txBody>
          <a:bodyPr/>
          <a:lstStyle/>
          <a:p>
            <a:pPr>
              <a:defRPr/>
            </a:pPr>
            <a:endParaRPr lang="zh-CN" altLang="en-US"/>
          </a:p>
        </p:txBody>
      </p:sp>
      <p:sp>
        <p:nvSpPr>
          <p:cNvPr id="8" name="流程图: 可选过程 7"/>
          <p:cNvSpPr/>
          <p:nvPr/>
        </p:nvSpPr>
        <p:spPr>
          <a:xfrm>
            <a:off x="179512" y="195486"/>
            <a:ext cx="1342581" cy="427957"/>
          </a:xfrm>
          <a:prstGeom prst="flowChartAlternateProcess">
            <a:avLst/>
          </a:prstGeom>
          <a:solidFill>
            <a:srgbClr val="7CD52B"/>
          </a:solidFill>
          <a:effectLst>
            <a:outerShdw blurRad="40000" dist="23000" dir="5400000" rotWithShape="0">
              <a:srgbClr val="000000">
                <a:alpha val="35000"/>
              </a:srgbClr>
            </a:outerShdw>
            <a:reflection blurRad="6350" stA="50000" endA="300" endPos="55000" dir="5400000" sy="-100000" algn="bl" rotWithShape="0"/>
            <a:softEdge rad="63500"/>
          </a:effectLst>
        </p:spPr>
        <p:style>
          <a:lnRef idx="1">
            <a:schemeClr val="accent5"/>
          </a:lnRef>
          <a:fillRef idx="3">
            <a:schemeClr val="accent5"/>
          </a:fillRef>
          <a:effectRef idx="2">
            <a:schemeClr val="accent5"/>
          </a:effectRef>
          <a:fontRef idx="minor">
            <a:schemeClr val="lt1"/>
          </a:fontRef>
        </p:style>
        <p:txBody>
          <a:bodyPr lIns="44796" tIns="22398" rIns="44796" bIns="22398" anchor="ctr"/>
          <a:lstStyle/>
          <a:p>
            <a:pPr algn="ctr" defTabSz="815975" fontAlgn="auto">
              <a:spcBef>
                <a:spcPts val="0"/>
              </a:spcBef>
              <a:spcAft>
                <a:spcPts val="0"/>
              </a:spcAft>
              <a:defRPr/>
            </a:pPr>
            <a:r>
              <a:rPr lang="zh-CN" altLang="en-US" b="1" smtClean="0">
                <a:solidFill>
                  <a:schemeClr val="bg1"/>
                </a:solidFill>
                <a:latin typeface="微软雅黑" panose="020B0503020204020204" pitchFamily="34" charset="-122"/>
                <a:ea typeface="微软雅黑" panose="020B0503020204020204" pitchFamily="34" charset="-122"/>
              </a:rPr>
              <a:t>知识运用</a:t>
            </a:r>
            <a:endParaRPr lang="zh-CN" altLang="en-US"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4339">
                                            <p:txEl>
                                              <p:pRg st="0" end="0"/>
                                            </p:txEl>
                                          </p:spTgt>
                                        </p:tgtEl>
                                        <p:attrNameLst>
                                          <p:attrName>style.visibility</p:attrName>
                                        </p:attrNameLst>
                                      </p:cBhvr>
                                      <p:to>
                                        <p:strVal val="visible"/>
                                      </p:to>
                                    </p:set>
                                    <p:animEffect transition="in" filter="blinds(horizontal)">
                                      <p:cBhvr>
                                        <p:cTn id="7" dur="500"/>
                                        <p:tgtEl>
                                          <p:spTgt spid="1433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4340">
                                            <p:bg/>
                                          </p:spTgt>
                                        </p:tgtEl>
                                        <p:attrNameLst>
                                          <p:attrName>style.visibility</p:attrName>
                                        </p:attrNameLst>
                                      </p:cBhvr>
                                      <p:to>
                                        <p:strVal val="visible"/>
                                      </p:to>
                                    </p:set>
                                    <p:anim calcmode="lin" valueType="num">
                                      <p:cBhvr additive="base">
                                        <p:cTn id="12" dur="500" fill="hold"/>
                                        <p:tgtEl>
                                          <p:spTgt spid="14340">
                                            <p:bg/>
                                          </p:spTgt>
                                        </p:tgtEl>
                                        <p:attrNameLst>
                                          <p:attrName>ppt_x</p:attrName>
                                        </p:attrNameLst>
                                      </p:cBhvr>
                                      <p:tavLst>
                                        <p:tav tm="0">
                                          <p:val>
                                            <p:strVal val="ppt_x"/>
                                          </p:val>
                                        </p:tav>
                                        <p:tav tm="100000">
                                          <p:val>
                                            <p:strVal val="ppt_x"/>
                                          </p:val>
                                        </p:tav>
                                      </p:tavLst>
                                    </p:anim>
                                    <p:anim calcmode="lin" valueType="num">
                                      <p:cBhvr additive="base">
                                        <p:cTn id="13" dur="500" fill="hold"/>
                                        <p:tgtEl>
                                          <p:spTgt spid="14340">
                                            <p:bg/>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14342"/>
                                        </p:tgtEl>
                                        <p:attrNameLst>
                                          <p:attrName>style.visibility</p:attrName>
                                        </p:attrNameLst>
                                      </p:cBhvr>
                                      <p:to>
                                        <p:strVal val="visible"/>
                                      </p:to>
                                    </p:set>
                                    <p:animEffect transition="in" filter="blinds(horizontal)">
                                      <p:cBhvr>
                                        <p:cTn id="18" dur="500"/>
                                        <p:tgtEl>
                                          <p:spTgt spid="14342"/>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14341">
                                            <p:bg/>
                                          </p:spTgt>
                                        </p:tgtEl>
                                        <p:attrNameLst>
                                          <p:attrName>style.visibility</p:attrName>
                                        </p:attrNameLst>
                                      </p:cBhvr>
                                      <p:to>
                                        <p:strVal val="visible"/>
                                      </p:to>
                                    </p:set>
                                    <p:animEffect transition="in" filter="blinds(horizontal)">
                                      <p:cBhvr>
                                        <p:cTn id="23" dur="500"/>
                                        <p:tgtEl>
                                          <p:spTgt spid="14341">
                                            <p:bg/>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529" name="矩形 20481"/>
          <p:cNvSpPr>
            <a:spLocks noChangeArrowheads="1"/>
          </p:cNvSpPr>
          <p:nvPr/>
        </p:nvSpPr>
        <p:spPr bwMode="auto">
          <a:xfrm>
            <a:off x="1403648" y="1376938"/>
            <a:ext cx="5544616" cy="1338828"/>
          </a:xfrm>
          <a:prstGeom prst="rect">
            <a:avLst/>
          </a:prstGeom>
          <a:noFill/>
        </p:spPr>
        <p:txBody>
          <a:bodyPr wrap="square" rtlCol="0">
            <a:spAutoFit/>
          </a:bodyPr>
          <a:lstStyle/>
          <a:p>
            <a:pPr>
              <a:lnSpc>
                <a:spcPct val="150000"/>
              </a:lnSpc>
            </a:pPr>
            <a:r>
              <a:rPr lang="en-US" altLang="zh-CN" dirty="0" smtClean="0">
                <a:latin typeface="微软雅黑" panose="020B0503020204020204" pitchFamily="34" charset="-122"/>
                <a:ea typeface="微软雅黑" panose="020B0503020204020204" pitchFamily="34" charset="-122"/>
              </a:rPr>
              <a:t>1</a:t>
            </a:r>
            <a:r>
              <a:rPr lang="zh-CN" altLang="zh-CN" dirty="0" smtClean="0">
                <a:latin typeface="微软雅黑" panose="020B0503020204020204" pitchFamily="34" charset="-122"/>
                <a:ea typeface="微软雅黑" panose="020B0503020204020204" pitchFamily="34" charset="-122"/>
              </a:rPr>
              <a:t>、进行光合作用时，植物不需要的外界条件是（</a:t>
            </a:r>
            <a:r>
              <a:rPr lang="en-US" altLang="zh-CN" dirty="0" smtClean="0">
                <a:latin typeface="微软雅黑" panose="020B0503020204020204" pitchFamily="34" charset="-122"/>
                <a:ea typeface="微软雅黑" panose="020B0503020204020204" pitchFamily="34" charset="-122"/>
              </a:rPr>
              <a:t>  </a:t>
            </a:r>
            <a:r>
              <a:rPr lang="zh-CN" altLang="zh-CN" dirty="0" smtClean="0">
                <a:latin typeface="微软雅黑" panose="020B0503020204020204" pitchFamily="34" charset="-122"/>
                <a:ea typeface="微软雅黑" panose="020B0503020204020204" pitchFamily="34" charset="-122"/>
              </a:rPr>
              <a:t>）</a:t>
            </a:r>
            <a:endParaRPr lang="zh-CN" altLang="zh-CN" dirty="0" smtClean="0">
              <a:latin typeface="微软雅黑" panose="020B0503020204020204" pitchFamily="34" charset="-122"/>
              <a:ea typeface="微软雅黑" panose="020B0503020204020204" pitchFamily="34" charset="-122"/>
            </a:endParaRPr>
          </a:p>
          <a:p>
            <a:pPr>
              <a:lnSpc>
                <a:spcPct val="150000"/>
              </a:lnSpc>
            </a:pPr>
            <a:r>
              <a:rPr lang="en-US" altLang="zh-CN" dirty="0" smtClean="0">
                <a:latin typeface="微软雅黑" panose="020B0503020204020204" pitchFamily="34" charset="-122"/>
                <a:ea typeface="微软雅黑" panose="020B0503020204020204" pitchFamily="34" charset="-122"/>
              </a:rPr>
              <a:t>A</a:t>
            </a:r>
            <a:r>
              <a:rPr lang="zh-CN" altLang="zh-CN" dirty="0" smtClean="0">
                <a:latin typeface="微软雅黑" panose="020B0503020204020204" pitchFamily="34" charset="-122"/>
                <a:ea typeface="微软雅黑" panose="020B0503020204020204" pitchFamily="34" charset="-122"/>
              </a:rPr>
              <a:t>二氧化碳</a:t>
            </a:r>
            <a:r>
              <a:rPr lang="en-US" altLang="zh-CN" dirty="0" smtClean="0">
                <a:latin typeface="微软雅黑" panose="020B0503020204020204" pitchFamily="34" charset="-122"/>
                <a:ea typeface="微软雅黑" panose="020B0503020204020204" pitchFamily="34" charset="-122"/>
              </a:rPr>
              <a:t>    B</a:t>
            </a:r>
            <a:r>
              <a:rPr lang="zh-CN" altLang="zh-CN" dirty="0" smtClean="0">
                <a:latin typeface="微软雅黑" panose="020B0503020204020204" pitchFamily="34" charset="-122"/>
                <a:ea typeface="微软雅黑" panose="020B0503020204020204" pitchFamily="34" charset="-122"/>
              </a:rPr>
              <a:t>水</a:t>
            </a:r>
            <a:r>
              <a:rPr lang="en-US" altLang="zh-CN" dirty="0" smtClean="0">
                <a:latin typeface="微软雅黑" panose="020B0503020204020204" pitchFamily="34" charset="-122"/>
                <a:ea typeface="微软雅黑" panose="020B0503020204020204" pitchFamily="34" charset="-122"/>
              </a:rPr>
              <a:t>    C</a:t>
            </a:r>
            <a:r>
              <a:rPr lang="zh-CN" altLang="zh-CN" dirty="0" smtClean="0">
                <a:latin typeface="微软雅黑" panose="020B0503020204020204" pitchFamily="34" charset="-122"/>
                <a:ea typeface="微软雅黑" panose="020B0503020204020204" pitchFamily="34" charset="-122"/>
              </a:rPr>
              <a:t>高温</a:t>
            </a:r>
            <a:r>
              <a:rPr lang="en-US" altLang="zh-CN" dirty="0" smtClean="0">
                <a:latin typeface="微软雅黑" panose="020B0503020204020204" pitchFamily="34" charset="-122"/>
                <a:ea typeface="微软雅黑" panose="020B0503020204020204" pitchFamily="34" charset="-122"/>
              </a:rPr>
              <a:t>    D</a:t>
            </a:r>
            <a:r>
              <a:rPr lang="zh-CN" altLang="zh-CN" dirty="0" smtClean="0">
                <a:latin typeface="微软雅黑" panose="020B0503020204020204" pitchFamily="34" charset="-122"/>
                <a:ea typeface="微软雅黑" panose="020B0503020204020204" pitchFamily="34" charset="-122"/>
              </a:rPr>
              <a:t>光</a:t>
            </a:r>
            <a:endParaRPr lang="zh-CN" altLang="zh-CN" dirty="0" smtClean="0">
              <a:latin typeface="微软雅黑" panose="020B0503020204020204" pitchFamily="34" charset="-122"/>
              <a:ea typeface="微软雅黑" panose="020B0503020204020204" pitchFamily="34" charset="-122"/>
            </a:endParaRPr>
          </a:p>
          <a:p>
            <a:pPr>
              <a:lnSpc>
                <a:spcPct val="150000"/>
              </a:lnSpc>
            </a:pPr>
            <a:endParaRPr lang="en-US" altLang="zh-CN" dirty="0" smtClean="0">
              <a:latin typeface="微软雅黑" panose="020B0503020204020204" pitchFamily="34" charset="-122"/>
              <a:ea typeface="微软雅黑" panose="020B0503020204020204" pitchFamily="34" charset="-122"/>
            </a:endParaRPr>
          </a:p>
        </p:txBody>
      </p:sp>
      <p:sp>
        <p:nvSpPr>
          <p:cNvPr id="22530" name="文本框 20482"/>
          <p:cNvSpPr txBox="1">
            <a:spLocks noChangeArrowheads="1"/>
          </p:cNvSpPr>
          <p:nvPr/>
        </p:nvSpPr>
        <p:spPr bwMode="auto">
          <a:xfrm>
            <a:off x="7070725" y="188119"/>
            <a:ext cx="184731" cy="369332"/>
          </a:xfrm>
          <a:prstGeom prst="rect">
            <a:avLst/>
          </a:prstGeom>
          <a:noFill/>
          <a:ln w="9525">
            <a:noFill/>
            <a:miter lim="800000"/>
          </a:ln>
        </p:spPr>
        <p:txBody>
          <a:bodyPr wrap="none">
            <a:spAutoFit/>
          </a:bodyPr>
          <a:lstStyle/>
          <a:p>
            <a:endParaRPr lang="zh-CN" altLang="en-US">
              <a:latin typeface="Calibri" panose="020F0502020204030204" charset="0"/>
            </a:endParaRPr>
          </a:p>
        </p:txBody>
      </p:sp>
      <p:sp>
        <p:nvSpPr>
          <p:cNvPr id="20484" name="矩形 20483"/>
          <p:cNvSpPr>
            <a:spLocks noChangeArrowheads="1"/>
          </p:cNvSpPr>
          <p:nvPr/>
        </p:nvSpPr>
        <p:spPr bwMode="auto">
          <a:xfrm>
            <a:off x="6305520" y="1400458"/>
            <a:ext cx="426720" cy="523220"/>
          </a:xfrm>
          <a:prstGeom prst="rect">
            <a:avLst/>
          </a:prstGeom>
          <a:noFill/>
          <a:ln w="9525">
            <a:noFill/>
            <a:miter lim="800000"/>
          </a:ln>
        </p:spPr>
        <p:txBody>
          <a:bodyPr wrap="none">
            <a:spAutoFit/>
          </a:bodyPr>
          <a:lstStyle/>
          <a:p>
            <a:r>
              <a:rPr lang="en-US" altLang="zh-CN" sz="2800" b="1" dirty="0">
                <a:solidFill>
                  <a:srgbClr val="FF0000"/>
                </a:solidFill>
                <a:latin typeface="微软雅黑" panose="020B0503020204020204" pitchFamily="34" charset="-122"/>
                <a:ea typeface="微软雅黑" panose="020B0503020204020204" pitchFamily="34" charset="-122"/>
              </a:rPr>
              <a:t>C</a:t>
            </a:r>
            <a:endParaRPr lang="en-US" altLang="zh-CN" sz="2800" b="1" dirty="0">
              <a:solidFill>
                <a:srgbClr val="FF0000"/>
              </a:solidFill>
              <a:latin typeface="微软雅黑" panose="020B0503020204020204" pitchFamily="34" charset="-122"/>
              <a:ea typeface="微软雅黑" panose="020B0503020204020204" pitchFamily="34" charset="-122"/>
            </a:endParaRPr>
          </a:p>
        </p:txBody>
      </p:sp>
      <p:sp>
        <p:nvSpPr>
          <p:cNvPr id="7" name="流程图: 可选过程 6"/>
          <p:cNvSpPr/>
          <p:nvPr/>
        </p:nvSpPr>
        <p:spPr>
          <a:xfrm>
            <a:off x="179512" y="195486"/>
            <a:ext cx="1342581" cy="427957"/>
          </a:xfrm>
          <a:prstGeom prst="flowChartAlternateProcess">
            <a:avLst/>
          </a:prstGeom>
          <a:solidFill>
            <a:srgbClr val="7CD52B"/>
          </a:solidFill>
          <a:effectLst>
            <a:outerShdw blurRad="40000" dist="23000" dir="5400000" rotWithShape="0">
              <a:srgbClr val="000000">
                <a:alpha val="35000"/>
              </a:srgbClr>
            </a:outerShdw>
            <a:reflection blurRad="6350" stA="50000" endA="300" endPos="55000" dir="5400000" sy="-100000" algn="bl" rotWithShape="0"/>
            <a:softEdge rad="63500"/>
          </a:effectLst>
        </p:spPr>
        <p:style>
          <a:lnRef idx="1">
            <a:schemeClr val="accent5"/>
          </a:lnRef>
          <a:fillRef idx="3">
            <a:schemeClr val="accent5"/>
          </a:fillRef>
          <a:effectRef idx="2">
            <a:schemeClr val="accent5"/>
          </a:effectRef>
          <a:fontRef idx="minor">
            <a:schemeClr val="lt1"/>
          </a:fontRef>
        </p:style>
        <p:txBody>
          <a:bodyPr lIns="44796" tIns="22398" rIns="44796" bIns="22398" anchor="ctr"/>
          <a:lstStyle/>
          <a:p>
            <a:pPr algn="ctr" defTabSz="815975" fontAlgn="auto">
              <a:spcBef>
                <a:spcPts val="0"/>
              </a:spcBef>
              <a:spcAft>
                <a:spcPts val="0"/>
              </a:spcAft>
              <a:defRPr/>
            </a:pPr>
            <a:r>
              <a:rPr lang="zh-CN" altLang="en-US" b="1" strike="noStrike" noProof="1" smtClean="0">
                <a:solidFill>
                  <a:schemeClr val="bg1"/>
                </a:solidFill>
                <a:latin typeface="微软雅黑" panose="020B0503020204020204" pitchFamily="34" charset="-122"/>
                <a:ea typeface="微软雅黑" panose="020B0503020204020204" pitchFamily="34" charset="-122"/>
              </a:rPr>
              <a:t>随堂检测</a:t>
            </a:r>
            <a:endParaRPr lang="zh-CN" altLang="en-US" b="1" strike="noStrike" noProof="1">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grpId="0" nodeType="clickEffect">
                                  <p:stCondLst>
                                    <p:cond delay="0"/>
                                  </p:stCondLst>
                                  <p:childTnLst>
                                    <p:set>
                                      <p:cBhvr>
                                        <p:cTn id="6" dur="1" fill="hold">
                                          <p:stCondLst>
                                            <p:cond delay="0"/>
                                          </p:stCondLst>
                                        </p:cTn>
                                        <p:tgtEl>
                                          <p:spTgt spid="20484"/>
                                        </p:tgtEl>
                                        <p:attrNameLst>
                                          <p:attrName>style.visibility</p:attrName>
                                        </p:attrNameLst>
                                      </p:cBhvr>
                                      <p:to>
                                        <p:strVal val="visible"/>
                                      </p:to>
                                    </p:set>
                                    <p:animEffect transition="in" filter="barn(outHorizontal)">
                                      <p:cBhvr>
                                        <p:cTn id="7" dur="500"/>
                                        <p:tgtEl>
                                          <p:spTgt spid="204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4" grpId="0" animBg="1"/>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p:cNvSpPr/>
          <p:nvPr/>
        </p:nvSpPr>
        <p:spPr>
          <a:xfrm>
            <a:off x="179512" y="195486"/>
            <a:ext cx="1342581" cy="427957"/>
          </a:xfrm>
          <a:prstGeom prst="flowChartAlternateProcess">
            <a:avLst/>
          </a:prstGeom>
          <a:solidFill>
            <a:srgbClr val="7CD52B"/>
          </a:solidFill>
          <a:effectLst>
            <a:outerShdw blurRad="40000" dist="23000" dir="5400000" rotWithShape="0">
              <a:srgbClr val="000000">
                <a:alpha val="35000"/>
              </a:srgbClr>
            </a:outerShdw>
            <a:reflection blurRad="6350" stA="50000" endA="300" endPos="55000" dir="5400000" sy="-100000" algn="bl" rotWithShape="0"/>
            <a:softEdge rad="63500"/>
          </a:effectLst>
        </p:spPr>
        <p:style>
          <a:lnRef idx="1">
            <a:schemeClr val="accent5"/>
          </a:lnRef>
          <a:fillRef idx="3">
            <a:schemeClr val="accent5"/>
          </a:fillRef>
          <a:effectRef idx="2">
            <a:schemeClr val="accent5"/>
          </a:effectRef>
          <a:fontRef idx="minor">
            <a:schemeClr val="lt1"/>
          </a:fontRef>
        </p:style>
        <p:txBody>
          <a:bodyPr lIns="44796" tIns="22398" rIns="44796" bIns="22398" anchor="ctr"/>
          <a:lstStyle/>
          <a:p>
            <a:pPr algn="ctr" defTabSz="815975" fontAlgn="auto">
              <a:spcBef>
                <a:spcPts val="0"/>
              </a:spcBef>
              <a:spcAft>
                <a:spcPts val="0"/>
              </a:spcAft>
              <a:defRPr/>
            </a:pPr>
            <a:r>
              <a:rPr lang="zh-CN" altLang="en-US" b="1" strike="noStrike" noProof="1" smtClean="0">
                <a:solidFill>
                  <a:schemeClr val="bg1"/>
                </a:solidFill>
                <a:latin typeface="微软雅黑" panose="020B0503020204020204" pitchFamily="34" charset="-122"/>
                <a:ea typeface="微软雅黑" panose="020B0503020204020204" pitchFamily="34" charset="-122"/>
              </a:rPr>
              <a:t>随堂检测</a:t>
            </a:r>
            <a:endParaRPr lang="zh-CN" altLang="en-US" b="1" strike="noStrike" noProof="1">
              <a:solidFill>
                <a:schemeClr val="bg1"/>
              </a:solidFill>
              <a:latin typeface="微软雅黑" panose="020B0503020204020204" pitchFamily="34" charset="-122"/>
              <a:ea typeface="微软雅黑" panose="020B0503020204020204" pitchFamily="34" charset="-122"/>
            </a:endParaRPr>
          </a:p>
        </p:txBody>
      </p:sp>
      <p:sp>
        <p:nvSpPr>
          <p:cNvPr id="3" name="TextBox 2"/>
          <p:cNvSpPr txBox="1"/>
          <p:nvPr/>
        </p:nvSpPr>
        <p:spPr>
          <a:xfrm>
            <a:off x="1619672" y="1419622"/>
            <a:ext cx="5904656" cy="1705403"/>
          </a:xfrm>
          <a:prstGeom prst="rect">
            <a:avLst/>
          </a:prstGeom>
          <a:noFill/>
        </p:spPr>
        <p:txBody>
          <a:bodyPr wrap="square" rtlCol="0">
            <a:spAutoFit/>
          </a:bodyPr>
          <a:lstStyle/>
          <a:p>
            <a:pPr>
              <a:lnSpc>
                <a:spcPct val="150000"/>
              </a:lnSpc>
            </a:pPr>
            <a:r>
              <a:rPr lang="en-US" altLang="zh-CN" dirty="0" smtClean="0">
                <a:latin typeface="微软雅黑" panose="020B0503020204020204" pitchFamily="34" charset="-122"/>
                <a:ea typeface="微软雅黑" panose="020B0503020204020204" pitchFamily="34" charset="-122"/>
              </a:rPr>
              <a:t>2</a:t>
            </a:r>
            <a:r>
              <a:rPr lang="zh-CN" altLang="zh-CN" dirty="0" smtClean="0">
                <a:latin typeface="微软雅黑" panose="020B0503020204020204" pitchFamily="34" charset="-122"/>
                <a:ea typeface="微软雅黑" panose="020B0503020204020204" pitchFamily="34" charset="-122"/>
              </a:rPr>
              <a:t>、严重干旱作物颗粒无收，从光合作用的角度看，这表明光合作用的必要条件是（</a:t>
            </a:r>
            <a:r>
              <a:rPr lang="en-US" altLang="zh-CN" dirty="0" smtClean="0">
                <a:latin typeface="微软雅黑" panose="020B0503020204020204" pitchFamily="34" charset="-122"/>
                <a:ea typeface="微软雅黑" panose="020B0503020204020204" pitchFamily="34" charset="-122"/>
              </a:rPr>
              <a:t>    </a:t>
            </a:r>
            <a:r>
              <a:rPr lang="zh-CN" altLang="zh-CN" dirty="0" smtClean="0">
                <a:latin typeface="微软雅黑" panose="020B0503020204020204" pitchFamily="34" charset="-122"/>
                <a:ea typeface="微软雅黑" panose="020B0503020204020204" pitchFamily="34" charset="-122"/>
              </a:rPr>
              <a:t>）。</a:t>
            </a:r>
            <a:endParaRPr lang="zh-CN" altLang="zh-CN" dirty="0" smtClean="0">
              <a:latin typeface="微软雅黑" panose="020B0503020204020204" pitchFamily="34" charset="-122"/>
              <a:ea typeface="微软雅黑" panose="020B0503020204020204" pitchFamily="34" charset="-122"/>
            </a:endParaRPr>
          </a:p>
          <a:p>
            <a:pPr>
              <a:lnSpc>
                <a:spcPct val="150000"/>
              </a:lnSpc>
            </a:pPr>
            <a:r>
              <a:rPr lang="en-US" altLang="zh-CN" dirty="0" smtClean="0">
                <a:latin typeface="微软雅黑" panose="020B0503020204020204" pitchFamily="34" charset="-122"/>
                <a:ea typeface="微软雅黑" panose="020B0503020204020204" pitchFamily="34" charset="-122"/>
              </a:rPr>
              <a:t>A</a:t>
            </a:r>
            <a:r>
              <a:rPr lang="zh-CN" altLang="zh-CN" dirty="0" smtClean="0">
                <a:latin typeface="微软雅黑" panose="020B0503020204020204" pitchFamily="34" charset="-122"/>
                <a:ea typeface="微软雅黑" panose="020B0503020204020204" pitchFamily="34" charset="-122"/>
              </a:rPr>
              <a:t>光</a:t>
            </a:r>
            <a:r>
              <a:rPr lang="en-US" altLang="zh-CN" dirty="0" smtClean="0">
                <a:latin typeface="微软雅黑" panose="020B0503020204020204" pitchFamily="34" charset="-122"/>
                <a:ea typeface="微软雅黑" panose="020B0503020204020204" pitchFamily="34" charset="-122"/>
              </a:rPr>
              <a:t>      B</a:t>
            </a:r>
            <a:r>
              <a:rPr lang="zh-CN" altLang="zh-CN" dirty="0" smtClean="0">
                <a:latin typeface="微软雅黑" panose="020B0503020204020204" pitchFamily="34" charset="-122"/>
                <a:ea typeface="微软雅黑" panose="020B0503020204020204" pitchFamily="34" charset="-122"/>
              </a:rPr>
              <a:t>二氧化碳</a:t>
            </a:r>
            <a:r>
              <a:rPr lang="en-US" altLang="zh-CN" dirty="0" smtClean="0">
                <a:latin typeface="微软雅黑" panose="020B0503020204020204" pitchFamily="34" charset="-122"/>
                <a:ea typeface="微软雅黑" panose="020B0503020204020204" pitchFamily="34" charset="-122"/>
              </a:rPr>
              <a:t>      C</a:t>
            </a:r>
            <a:r>
              <a:rPr lang="zh-CN" altLang="zh-CN" dirty="0" smtClean="0">
                <a:latin typeface="微软雅黑" panose="020B0503020204020204" pitchFamily="34" charset="-122"/>
                <a:ea typeface="微软雅黑" panose="020B0503020204020204" pitchFamily="34" charset="-122"/>
              </a:rPr>
              <a:t>水</a:t>
            </a:r>
            <a:r>
              <a:rPr lang="en-US" altLang="zh-CN" dirty="0" smtClean="0">
                <a:latin typeface="微软雅黑" panose="020B0503020204020204" pitchFamily="34" charset="-122"/>
                <a:ea typeface="微软雅黑" panose="020B0503020204020204" pitchFamily="34" charset="-122"/>
              </a:rPr>
              <a:t>      D</a:t>
            </a:r>
            <a:r>
              <a:rPr lang="zh-CN" altLang="zh-CN" dirty="0" smtClean="0">
                <a:latin typeface="微软雅黑" panose="020B0503020204020204" pitchFamily="34" charset="-122"/>
                <a:ea typeface="微软雅黑" panose="020B0503020204020204" pitchFamily="34" charset="-122"/>
              </a:rPr>
              <a:t>适宜温度</a:t>
            </a:r>
            <a:endParaRPr lang="zh-CN" altLang="zh-CN" dirty="0" smtClean="0">
              <a:latin typeface="微软雅黑" panose="020B0503020204020204" pitchFamily="34" charset="-122"/>
              <a:ea typeface="微软雅黑" panose="020B0503020204020204" pitchFamily="34" charset="-122"/>
            </a:endParaRPr>
          </a:p>
          <a:p>
            <a:pPr>
              <a:lnSpc>
                <a:spcPct val="150000"/>
              </a:lnSpc>
            </a:pPr>
            <a:endParaRPr lang="zh-CN" altLang="en-US" dirty="0" smtClean="0">
              <a:latin typeface="微软雅黑" panose="020B0503020204020204" pitchFamily="34" charset="-122"/>
              <a:ea typeface="微软雅黑" panose="020B0503020204020204" pitchFamily="34" charset="-122"/>
            </a:endParaRPr>
          </a:p>
        </p:txBody>
      </p:sp>
      <p:sp>
        <p:nvSpPr>
          <p:cNvPr id="4" name="矩形 3"/>
          <p:cNvSpPr>
            <a:spLocks noChangeArrowheads="1"/>
          </p:cNvSpPr>
          <p:nvPr/>
        </p:nvSpPr>
        <p:spPr bwMode="auto">
          <a:xfrm>
            <a:off x="4283968" y="1851670"/>
            <a:ext cx="647700" cy="523220"/>
          </a:xfrm>
          <a:prstGeom prst="rect">
            <a:avLst/>
          </a:prstGeom>
          <a:noFill/>
          <a:ln w="9525">
            <a:noFill/>
            <a:miter lim="800000"/>
          </a:ln>
        </p:spPr>
        <p:txBody>
          <a:bodyPr>
            <a:spAutoFit/>
          </a:bodyPr>
          <a:lstStyle/>
          <a:p>
            <a:r>
              <a:rPr lang="en-US" altLang="zh-CN" sz="2800" b="1" dirty="0" smtClean="0">
                <a:solidFill>
                  <a:srgbClr val="FF0000"/>
                </a:solidFill>
                <a:latin typeface="微软雅黑" panose="020B0503020204020204" pitchFamily="34" charset="-122"/>
                <a:ea typeface="微软雅黑" panose="020B0503020204020204" pitchFamily="34" charset="-122"/>
              </a:rPr>
              <a:t>C</a:t>
            </a:r>
            <a:endParaRPr lang="en-US" altLang="zh-CN" sz="2800" b="1"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流程图: 可选过程 8"/>
          <p:cNvSpPr/>
          <p:nvPr/>
        </p:nvSpPr>
        <p:spPr>
          <a:xfrm>
            <a:off x="179512" y="195486"/>
            <a:ext cx="1342581" cy="427957"/>
          </a:xfrm>
          <a:prstGeom prst="flowChartAlternateProcess">
            <a:avLst/>
          </a:prstGeom>
          <a:solidFill>
            <a:srgbClr val="7CD52B"/>
          </a:solidFill>
          <a:effectLst>
            <a:outerShdw blurRad="40000" dist="23000" dir="5400000" rotWithShape="0">
              <a:srgbClr val="000000">
                <a:alpha val="35000"/>
              </a:srgbClr>
            </a:outerShdw>
            <a:reflection blurRad="6350" stA="50000" endA="300" endPos="55000" dir="5400000" sy="-100000" algn="bl" rotWithShape="0"/>
            <a:softEdge rad="63500"/>
          </a:effectLst>
        </p:spPr>
        <p:style>
          <a:lnRef idx="1">
            <a:schemeClr val="accent5"/>
          </a:lnRef>
          <a:fillRef idx="3">
            <a:schemeClr val="accent5"/>
          </a:fillRef>
          <a:effectRef idx="2">
            <a:schemeClr val="accent5"/>
          </a:effectRef>
          <a:fontRef idx="minor">
            <a:schemeClr val="lt1"/>
          </a:fontRef>
        </p:style>
        <p:txBody>
          <a:bodyPr lIns="44796" tIns="22398" rIns="44796" bIns="22398" anchor="ctr"/>
          <a:lstStyle/>
          <a:p>
            <a:pPr algn="ctr" defTabSz="815975" fontAlgn="auto">
              <a:spcBef>
                <a:spcPts val="0"/>
              </a:spcBef>
              <a:spcAft>
                <a:spcPts val="0"/>
              </a:spcAft>
              <a:defRPr/>
            </a:pPr>
            <a:r>
              <a:rPr lang="zh-CN" altLang="en-US" b="1" smtClean="0">
                <a:solidFill>
                  <a:schemeClr val="bg1"/>
                </a:solidFill>
                <a:latin typeface="微软雅黑" panose="020B0503020204020204" pitchFamily="34" charset="-122"/>
                <a:ea typeface="微软雅黑" panose="020B0503020204020204" pitchFamily="34" charset="-122"/>
              </a:rPr>
              <a:t>情境导入</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1120140" y="915566"/>
            <a:ext cx="6908165" cy="2347950"/>
          </a:xfrm>
          <a:prstGeom prst="rect">
            <a:avLst/>
          </a:prstGeom>
          <a:noFill/>
        </p:spPr>
        <p:txBody>
          <a:bodyPr wrap="square" rtlCol="0">
            <a:spAutoFit/>
          </a:bodyPr>
          <a:lstStyle/>
          <a:p>
            <a:pPr lvl="0" defTabSz="685800" fontAlgn="base">
              <a:lnSpc>
                <a:spcPct val="150000"/>
              </a:lnSpc>
              <a:spcBef>
                <a:spcPts val="1200"/>
              </a:spcBef>
              <a:spcAft>
                <a:spcPct val="0"/>
              </a:spcAft>
              <a:buClr>
                <a:schemeClr val="accent1"/>
              </a:buClr>
              <a:buSzPct val="50000"/>
              <a:defRPr/>
            </a:pPr>
            <a:r>
              <a:rPr lang="zh-CN" altLang="en-US" sz="2000" dirty="0" smtClean="0">
                <a:latin typeface="微软雅黑" panose="020B0503020204020204" pitchFamily="34" charset="-122"/>
                <a:ea typeface="微软雅黑" panose="020B0503020204020204" pitchFamily="34" charset="-122"/>
              </a:rPr>
              <a:t>我先给同学们讲一个故事：一天，一个三岁的孩子把手中的馒头揉碎撒到了草地上。我问她为什么这么做？她说让小草吃馒头。我对她说：小草不吃馒头，喝点水，晒晒太阳就饱了。 在我们一起学习完这节课后，你们就会明白，小草喝点水，晒晒太阳就饱了的原因了。</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553" name="矩形 21505"/>
          <p:cNvSpPr>
            <a:spLocks noChangeArrowheads="1"/>
          </p:cNvSpPr>
          <p:nvPr/>
        </p:nvSpPr>
        <p:spPr bwMode="auto">
          <a:xfrm>
            <a:off x="467544" y="564594"/>
            <a:ext cx="8136904" cy="3831818"/>
          </a:xfrm>
          <a:prstGeom prst="rect">
            <a:avLst/>
          </a:prstGeom>
          <a:noFill/>
          <a:ln w="9525">
            <a:noFill/>
            <a:miter lim="800000"/>
          </a:ln>
        </p:spPr>
        <p:txBody>
          <a:bodyPr wrap="square" anchor="ctr">
            <a:spAutoFit/>
          </a:bodyPr>
          <a:lstStyle/>
          <a:p>
            <a:pPr>
              <a:lnSpc>
                <a:spcPct val="150000"/>
              </a:lnSpc>
            </a:pPr>
            <a:r>
              <a:rPr lang="en-US" altLang="zh-CN" dirty="0" smtClean="0">
                <a:latin typeface="微软雅黑" panose="020B0503020204020204" pitchFamily="34" charset="-122"/>
                <a:ea typeface="微软雅黑" panose="020B0503020204020204" pitchFamily="34" charset="-122"/>
              </a:rPr>
              <a:t>3</a:t>
            </a:r>
            <a:r>
              <a:rPr lang="zh-CN" altLang="zh-CN" dirty="0" smtClean="0">
                <a:latin typeface="微软雅黑" panose="020B0503020204020204" pitchFamily="34" charset="-122"/>
                <a:ea typeface="微软雅黑" panose="020B0503020204020204" pitchFamily="34" charset="-122"/>
              </a:rPr>
              <a:t>、刘伟同学为了进一步探究光合作用所需要的条件，进行如下实验：把银边天竺葵放在黑暗处一昼夜后，用黑纸片将叶片的</a:t>
            </a:r>
            <a:r>
              <a:rPr lang="en-US" altLang="zh-CN" dirty="0" smtClean="0">
                <a:latin typeface="微软雅黑" panose="020B0503020204020204" pitchFamily="34" charset="-122"/>
                <a:ea typeface="微软雅黑" panose="020B0503020204020204" pitchFamily="34" charset="-122"/>
              </a:rPr>
              <a:t>B</a:t>
            </a:r>
            <a:r>
              <a:rPr lang="zh-CN" altLang="zh-CN" dirty="0" smtClean="0">
                <a:latin typeface="微软雅黑" panose="020B0503020204020204" pitchFamily="34" charset="-122"/>
                <a:ea typeface="微软雅黑" panose="020B0503020204020204" pitchFamily="34" charset="-122"/>
              </a:rPr>
              <a:t>处两面遮盖移入光下几小时，然后将叶片放入酒精中隔水加热，并加碘液处理，如图所示，请分析回答：</a:t>
            </a:r>
            <a:endParaRPr lang="zh-CN" altLang="zh-CN" dirty="0" smtClean="0">
              <a:latin typeface="微软雅黑" panose="020B0503020204020204" pitchFamily="34" charset="-122"/>
              <a:ea typeface="微软雅黑" panose="020B0503020204020204" pitchFamily="34" charset="-122"/>
            </a:endParaRPr>
          </a:p>
          <a:p>
            <a:pPr>
              <a:lnSpc>
                <a:spcPct val="150000"/>
              </a:lnSpc>
            </a:pPr>
            <a:r>
              <a:rPr lang="en-US" altLang="zh-CN" dirty="0" smtClean="0">
                <a:latin typeface="微软雅黑" panose="020B0503020204020204" pitchFamily="34" charset="-122"/>
                <a:ea typeface="微软雅黑" panose="020B0503020204020204" pitchFamily="34" charset="-122"/>
              </a:rPr>
              <a:t>①</a:t>
            </a:r>
            <a:r>
              <a:rPr lang="zh-CN" altLang="zh-CN" dirty="0" smtClean="0">
                <a:latin typeface="微软雅黑" panose="020B0503020204020204" pitchFamily="34" charset="-122"/>
                <a:ea typeface="微软雅黑" panose="020B0503020204020204" pitchFamily="34" charset="-122"/>
              </a:rPr>
              <a:t>实验前将银边天竺葵放在黑暗处一昼夜的目的是</a:t>
            </a:r>
            <a:endParaRPr lang="zh-CN" altLang="zh-CN" dirty="0" smtClean="0">
              <a:latin typeface="微软雅黑" panose="020B0503020204020204" pitchFamily="34" charset="-122"/>
              <a:ea typeface="微软雅黑" panose="020B0503020204020204" pitchFamily="34" charset="-122"/>
            </a:endParaRPr>
          </a:p>
          <a:p>
            <a:pPr>
              <a:lnSpc>
                <a:spcPct val="150000"/>
              </a:lnSpc>
            </a:pPr>
            <a:r>
              <a:rPr lang="en-US" altLang="zh-CN" dirty="0" smtClean="0">
                <a:latin typeface="微软雅黑" panose="020B0503020204020204" pitchFamily="34" charset="-122"/>
                <a:ea typeface="微软雅黑" panose="020B0503020204020204" pitchFamily="34" charset="-122"/>
              </a:rPr>
              <a:t>②</a:t>
            </a:r>
            <a:r>
              <a:rPr lang="zh-CN" altLang="zh-CN" dirty="0" smtClean="0">
                <a:latin typeface="微软雅黑" panose="020B0503020204020204" pitchFamily="34" charset="-122"/>
                <a:ea typeface="微软雅黑" panose="020B0503020204020204" pitchFamily="34" charset="-122"/>
              </a:rPr>
              <a:t>叶片在酒精中隔水加热后，叶片的绿色部分变成</a:t>
            </a:r>
            <a:r>
              <a:rPr lang="en-US" altLang="zh-CN" u="sng" dirty="0" smtClean="0">
                <a:latin typeface="微软雅黑" panose="020B0503020204020204" pitchFamily="34" charset="-122"/>
                <a:ea typeface="微软雅黑" panose="020B0503020204020204" pitchFamily="34" charset="-122"/>
              </a:rPr>
              <a:t>      </a:t>
            </a:r>
            <a:r>
              <a:rPr lang="zh-CN" altLang="zh-CN" dirty="0" smtClean="0">
                <a:latin typeface="微软雅黑" panose="020B0503020204020204" pitchFamily="34" charset="-122"/>
                <a:ea typeface="微软雅黑" panose="020B0503020204020204" pitchFamily="34" charset="-122"/>
              </a:rPr>
              <a:t>色。</a:t>
            </a:r>
            <a:endParaRPr lang="zh-CN" altLang="zh-CN" dirty="0" smtClean="0">
              <a:latin typeface="微软雅黑" panose="020B0503020204020204" pitchFamily="34" charset="-122"/>
              <a:ea typeface="微软雅黑" panose="020B0503020204020204" pitchFamily="34" charset="-122"/>
            </a:endParaRPr>
          </a:p>
          <a:p>
            <a:pPr>
              <a:lnSpc>
                <a:spcPct val="150000"/>
              </a:lnSpc>
            </a:pPr>
            <a:r>
              <a:rPr lang="en-US" altLang="zh-CN" dirty="0" smtClean="0">
                <a:latin typeface="微软雅黑" panose="020B0503020204020204" pitchFamily="34" charset="-122"/>
                <a:ea typeface="微软雅黑" panose="020B0503020204020204" pitchFamily="34" charset="-122"/>
              </a:rPr>
              <a:t>③</a:t>
            </a:r>
            <a:r>
              <a:rPr lang="zh-CN" altLang="zh-CN" dirty="0" smtClean="0">
                <a:latin typeface="微软雅黑" panose="020B0503020204020204" pitchFamily="34" charset="-122"/>
                <a:ea typeface="微软雅黑" panose="020B0503020204020204" pitchFamily="34" charset="-122"/>
              </a:rPr>
              <a:t>加碘液处理后发现</a:t>
            </a:r>
            <a:r>
              <a:rPr lang="en-US" altLang="zh-CN" dirty="0" smtClean="0">
                <a:latin typeface="微软雅黑" panose="020B0503020204020204" pitchFamily="34" charset="-122"/>
                <a:ea typeface="微软雅黑" panose="020B0503020204020204" pitchFamily="34" charset="-122"/>
              </a:rPr>
              <a:t>A</a:t>
            </a:r>
            <a:r>
              <a:rPr lang="zh-CN" altLang="zh-CN" dirty="0" smtClean="0">
                <a:latin typeface="微软雅黑" panose="020B0503020204020204" pitchFamily="34" charset="-122"/>
                <a:ea typeface="微软雅黑" panose="020B0503020204020204" pitchFamily="34" charset="-122"/>
              </a:rPr>
              <a:t>、</a:t>
            </a:r>
            <a:r>
              <a:rPr lang="en-US" altLang="zh-CN" dirty="0" smtClean="0">
                <a:latin typeface="微软雅黑" panose="020B0503020204020204" pitchFamily="34" charset="-122"/>
                <a:ea typeface="微软雅黑" panose="020B0503020204020204" pitchFamily="34" charset="-122"/>
              </a:rPr>
              <a:t>B</a:t>
            </a:r>
            <a:r>
              <a:rPr lang="zh-CN" altLang="zh-CN" dirty="0" smtClean="0">
                <a:latin typeface="微软雅黑" panose="020B0503020204020204" pitchFamily="34" charset="-122"/>
                <a:ea typeface="微软雅黑" panose="020B0503020204020204" pitchFamily="34" charset="-122"/>
              </a:rPr>
              <a:t>两处都不变色，其原因是：</a:t>
            </a:r>
            <a:endParaRPr lang="zh-CN" altLang="zh-CN" dirty="0" smtClean="0">
              <a:latin typeface="微软雅黑" panose="020B0503020204020204" pitchFamily="34" charset="-122"/>
              <a:ea typeface="微软雅黑" panose="020B0503020204020204" pitchFamily="34" charset="-122"/>
            </a:endParaRPr>
          </a:p>
          <a:p>
            <a:pPr>
              <a:lnSpc>
                <a:spcPct val="150000"/>
              </a:lnSpc>
            </a:pPr>
            <a:r>
              <a:rPr lang="en-US" altLang="zh-CN" dirty="0" smtClean="0">
                <a:latin typeface="微软雅黑" panose="020B0503020204020204" pitchFamily="34" charset="-122"/>
                <a:ea typeface="微软雅黑" panose="020B0503020204020204" pitchFamily="34" charset="-122"/>
              </a:rPr>
              <a:t>A</a:t>
            </a:r>
            <a:r>
              <a:rPr lang="en-US" altLang="zh-CN" u="sng" dirty="0" smtClean="0">
                <a:latin typeface="微软雅黑" panose="020B0503020204020204" pitchFamily="34" charset="-122"/>
                <a:ea typeface="微软雅黑" panose="020B0503020204020204" pitchFamily="34" charset="-122"/>
              </a:rPr>
              <a:t>                               </a:t>
            </a:r>
            <a:r>
              <a:rPr lang="en-US" altLang="zh-CN" dirty="0" smtClean="0">
                <a:latin typeface="微软雅黑" panose="020B0503020204020204" pitchFamily="34" charset="-122"/>
                <a:ea typeface="微软雅黑" panose="020B0503020204020204" pitchFamily="34" charset="-122"/>
              </a:rPr>
              <a:t> B</a:t>
            </a:r>
            <a:endParaRPr lang="zh-CN" altLang="zh-CN" dirty="0" smtClean="0">
              <a:latin typeface="微软雅黑" panose="020B0503020204020204" pitchFamily="34" charset="-122"/>
              <a:ea typeface="微软雅黑" panose="020B0503020204020204" pitchFamily="34" charset="-122"/>
            </a:endParaRPr>
          </a:p>
          <a:p>
            <a:pPr>
              <a:lnSpc>
                <a:spcPct val="150000"/>
              </a:lnSpc>
            </a:pPr>
            <a:r>
              <a:rPr lang="en-US" altLang="zh-CN" dirty="0" smtClean="0">
                <a:latin typeface="微软雅黑" panose="020B0503020204020204" pitchFamily="34" charset="-122"/>
                <a:ea typeface="微软雅黑" panose="020B0503020204020204" pitchFamily="34" charset="-122"/>
              </a:rPr>
              <a:t>④C</a:t>
            </a:r>
            <a:r>
              <a:rPr lang="zh-CN" altLang="zh-CN" dirty="0" smtClean="0">
                <a:latin typeface="微软雅黑" panose="020B0503020204020204" pitchFamily="34" charset="-122"/>
                <a:ea typeface="微软雅黑" panose="020B0503020204020204" pitchFamily="34" charset="-122"/>
              </a:rPr>
              <a:t>处变篮色，证明光合作用的产物是</a:t>
            </a:r>
            <a:r>
              <a:rPr lang="en-US" altLang="zh-CN" u="sng" dirty="0" smtClean="0">
                <a:latin typeface="微软雅黑" panose="020B0503020204020204" pitchFamily="34" charset="-122"/>
                <a:ea typeface="微软雅黑" panose="020B0503020204020204" pitchFamily="34" charset="-122"/>
              </a:rPr>
              <a:t>             </a:t>
            </a:r>
            <a:r>
              <a:rPr lang="en-US" altLang="zh-CN" dirty="0" smtClean="0">
                <a:latin typeface="微软雅黑" panose="020B0503020204020204" pitchFamily="34" charset="-122"/>
                <a:ea typeface="微软雅黑" panose="020B0503020204020204" pitchFamily="34" charset="-122"/>
              </a:rPr>
              <a:t> </a:t>
            </a:r>
            <a:r>
              <a:rPr lang="zh-CN" altLang="zh-CN" dirty="0" smtClean="0">
                <a:latin typeface="微软雅黑" panose="020B0503020204020204" pitchFamily="34" charset="-122"/>
                <a:ea typeface="微软雅黑" panose="020B0503020204020204" pitchFamily="34" charset="-122"/>
              </a:rPr>
              <a:t>。</a:t>
            </a:r>
            <a:endParaRPr lang="zh-CN" altLang="zh-CN" dirty="0" smtClean="0">
              <a:latin typeface="微软雅黑" panose="020B0503020204020204" pitchFamily="34" charset="-122"/>
              <a:ea typeface="微软雅黑" panose="020B0503020204020204" pitchFamily="34" charset="-122"/>
            </a:endParaRPr>
          </a:p>
          <a:p>
            <a:pPr>
              <a:lnSpc>
                <a:spcPct val="150000"/>
              </a:lnSpc>
            </a:pPr>
            <a:r>
              <a:rPr lang="en-US" altLang="zh-CN" dirty="0" smtClean="0">
                <a:latin typeface="微软雅黑" panose="020B0503020204020204" pitchFamily="34" charset="-122"/>
                <a:ea typeface="微软雅黑" panose="020B0503020204020204" pitchFamily="34" charset="-122"/>
              </a:rPr>
              <a:t>⑤</a:t>
            </a:r>
            <a:r>
              <a:rPr lang="zh-CN" altLang="zh-CN" dirty="0" smtClean="0">
                <a:latin typeface="微软雅黑" panose="020B0503020204020204" pitchFamily="34" charset="-122"/>
                <a:ea typeface="微软雅黑" panose="020B0503020204020204" pitchFamily="34" charset="-122"/>
              </a:rPr>
              <a:t>实验结果表明，</a:t>
            </a:r>
            <a:r>
              <a:rPr lang="en-US" altLang="zh-CN" u="sng" dirty="0" smtClean="0">
                <a:latin typeface="微软雅黑" panose="020B0503020204020204" pitchFamily="34" charset="-122"/>
                <a:ea typeface="微软雅黑" panose="020B0503020204020204" pitchFamily="34" charset="-122"/>
              </a:rPr>
              <a:t>             </a:t>
            </a:r>
            <a:r>
              <a:rPr lang="en-US" altLang="zh-CN" dirty="0" smtClean="0">
                <a:latin typeface="微软雅黑" panose="020B0503020204020204" pitchFamily="34" charset="-122"/>
                <a:ea typeface="微软雅黑" panose="020B0503020204020204" pitchFamily="34" charset="-122"/>
              </a:rPr>
              <a:t> </a:t>
            </a:r>
            <a:r>
              <a:rPr lang="zh-CN" altLang="zh-CN" dirty="0" smtClean="0">
                <a:latin typeface="微软雅黑" panose="020B0503020204020204" pitchFamily="34" charset="-122"/>
                <a:ea typeface="微软雅黑" panose="020B0503020204020204" pitchFamily="34" charset="-122"/>
              </a:rPr>
              <a:t>是绿叶进行光合作用不可缺少的条件。</a:t>
            </a:r>
            <a:endParaRPr lang="en-US" altLang="zh-CN" dirty="0">
              <a:latin typeface="微软雅黑" panose="020B0503020204020204" pitchFamily="34" charset="-122"/>
              <a:ea typeface="微软雅黑" panose="020B0503020204020204" pitchFamily="34" charset="-122"/>
            </a:endParaRPr>
          </a:p>
        </p:txBody>
      </p:sp>
      <p:sp>
        <p:nvSpPr>
          <p:cNvPr id="21508" name="矩形 21507"/>
          <p:cNvSpPr>
            <a:spLocks noChangeArrowheads="1"/>
          </p:cNvSpPr>
          <p:nvPr/>
        </p:nvSpPr>
        <p:spPr bwMode="auto">
          <a:xfrm>
            <a:off x="5616624" y="1851670"/>
            <a:ext cx="3563888" cy="369332"/>
          </a:xfrm>
          <a:prstGeom prst="rect">
            <a:avLst/>
          </a:prstGeom>
          <a:noFill/>
          <a:ln w="9525">
            <a:noFill/>
            <a:miter lim="800000"/>
          </a:ln>
        </p:spPr>
        <p:txBody>
          <a:bodyPr wrap="square">
            <a:spAutoFit/>
          </a:bodyPr>
          <a:lstStyle/>
          <a:p>
            <a:r>
              <a:rPr lang="zh-CN" altLang="zh-CN" dirty="0" smtClean="0">
                <a:solidFill>
                  <a:srgbClr val="FF0000"/>
                </a:solidFill>
                <a:latin typeface="微软雅黑" panose="020B0503020204020204" pitchFamily="34" charset="-122"/>
                <a:ea typeface="微软雅黑" panose="020B0503020204020204" pitchFamily="34" charset="-122"/>
              </a:rPr>
              <a:t>让叶片内的淀粉运走耗尽</a:t>
            </a:r>
            <a:endParaRPr lang="en-US" altLang="zh-CN" b="1" dirty="0">
              <a:solidFill>
                <a:srgbClr val="FF0000"/>
              </a:solidFill>
              <a:latin typeface="微软雅黑" panose="020B0503020204020204" pitchFamily="34" charset="-122"/>
              <a:ea typeface="微软雅黑" panose="020B0503020204020204" pitchFamily="34" charset="-122"/>
            </a:endParaRPr>
          </a:p>
        </p:txBody>
      </p:sp>
      <p:sp>
        <p:nvSpPr>
          <p:cNvPr id="6" name="流程图: 可选过程 5"/>
          <p:cNvSpPr/>
          <p:nvPr/>
        </p:nvSpPr>
        <p:spPr>
          <a:xfrm>
            <a:off x="179512" y="195486"/>
            <a:ext cx="1342581" cy="427957"/>
          </a:xfrm>
          <a:prstGeom prst="flowChartAlternateProcess">
            <a:avLst/>
          </a:prstGeom>
          <a:solidFill>
            <a:srgbClr val="7CD52B"/>
          </a:solidFill>
          <a:effectLst>
            <a:outerShdw blurRad="40000" dist="23000" dir="5400000" rotWithShape="0">
              <a:srgbClr val="000000">
                <a:alpha val="35000"/>
              </a:srgbClr>
            </a:outerShdw>
            <a:reflection blurRad="6350" stA="50000" endA="300" endPos="55000" dir="5400000" sy="-100000" algn="bl" rotWithShape="0"/>
            <a:softEdge rad="63500"/>
          </a:effectLst>
        </p:spPr>
        <p:style>
          <a:lnRef idx="1">
            <a:schemeClr val="accent5"/>
          </a:lnRef>
          <a:fillRef idx="3">
            <a:schemeClr val="accent5"/>
          </a:fillRef>
          <a:effectRef idx="2">
            <a:schemeClr val="accent5"/>
          </a:effectRef>
          <a:fontRef idx="minor">
            <a:schemeClr val="lt1"/>
          </a:fontRef>
        </p:style>
        <p:txBody>
          <a:bodyPr lIns="44796" tIns="22398" rIns="44796" bIns="22398" anchor="ctr"/>
          <a:lstStyle/>
          <a:p>
            <a:pPr algn="ctr" defTabSz="815975" fontAlgn="auto">
              <a:spcBef>
                <a:spcPts val="0"/>
              </a:spcBef>
              <a:spcAft>
                <a:spcPts val="0"/>
              </a:spcAft>
              <a:defRPr/>
            </a:pPr>
            <a:r>
              <a:rPr lang="zh-CN" altLang="en-US" b="1" strike="noStrike" noProof="1" smtClean="0">
                <a:solidFill>
                  <a:schemeClr val="bg1"/>
                </a:solidFill>
                <a:latin typeface="微软雅黑" panose="020B0503020204020204" pitchFamily="34" charset="-122"/>
                <a:ea typeface="微软雅黑" panose="020B0503020204020204" pitchFamily="34" charset="-122"/>
              </a:rPr>
              <a:t>随堂检测</a:t>
            </a:r>
            <a:endParaRPr lang="zh-CN" altLang="en-US" b="1" strike="noStrike" noProof="1">
              <a:solidFill>
                <a:schemeClr val="bg1"/>
              </a:solidFill>
              <a:latin typeface="微软雅黑" panose="020B0503020204020204" pitchFamily="34" charset="-122"/>
              <a:ea typeface="微软雅黑" panose="020B0503020204020204" pitchFamily="34" charset="-122"/>
            </a:endParaRPr>
          </a:p>
        </p:txBody>
      </p:sp>
      <p:pic>
        <p:nvPicPr>
          <p:cNvPr id="7" name="图片 6"/>
          <p:cNvPicPr/>
          <p:nvPr/>
        </p:nvPicPr>
        <p:blipFill>
          <a:blip r:embed="rId1" cstate="print"/>
          <a:srcRect/>
          <a:stretch>
            <a:fillRect/>
          </a:stretch>
        </p:blipFill>
        <p:spPr bwMode="auto">
          <a:xfrm>
            <a:off x="6228184" y="2411710"/>
            <a:ext cx="2736304" cy="1600200"/>
          </a:xfrm>
          <a:prstGeom prst="rect">
            <a:avLst/>
          </a:prstGeom>
          <a:noFill/>
          <a:ln w="9525">
            <a:noFill/>
            <a:miter lim="800000"/>
            <a:headEnd/>
            <a:tailEnd/>
          </a:ln>
        </p:spPr>
      </p:pic>
      <p:sp>
        <p:nvSpPr>
          <p:cNvPr id="8" name="矩形 7"/>
          <p:cNvSpPr>
            <a:spLocks noChangeArrowheads="1"/>
          </p:cNvSpPr>
          <p:nvPr/>
        </p:nvSpPr>
        <p:spPr bwMode="auto">
          <a:xfrm>
            <a:off x="5508104" y="2274426"/>
            <a:ext cx="864096" cy="369332"/>
          </a:xfrm>
          <a:prstGeom prst="rect">
            <a:avLst/>
          </a:prstGeom>
          <a:noFill/>
          <a:ln w="9525">
            <a:noFill/>
            <a:miter lim="800000"/>
          </a:ln>
        </p:spPr>
        <p:txBody>
          <a:bodyPr wrap="square">
            <a:spAutoFit/>
          </a:bodyPr>
          <a:lstStyle/>
          <a:p>
            <a:r>
              <a:rPr lang="zh-CN" altLang="en-US" dirty="0" smtClean="0">
                <a:solidFill>
                  <a:srgbClr val="FF0000"/>
                </a:solidFill>
                <a:latin typeface="微软雅黑" panose="020B0503020204020204" pitchFamily="34" charset="-122"/>
                <a:ea typeface="微软雅黑" panose="020B0503020204020204" pitchFamily="34" charset="-122"/>
              </a:rPr>
              <a:t>黄白</a:t>
            </a:r>
            <a:endParaRPr lang="en-US" altLang="zh-CN" dirty="0">
              <a:solidFill>
                <a:srgbClr val="FF0000"/>
              </a:solidFill>
              <a:latin typeface="微软雅黑" panose="020B0503020204020204" pitchFamily="34" charset="-122"/>
              <a:ea typeface="微软雅黑" panose="020B0503020204020204" pitchFamily="34" charset="-122"/>
            </a:endParaRPr>
          </a:p>
        </p:txBody>
      </p:sp>
      <p:sp>
        <p:nvSpPr>
          <p:cNvPr id="9" name="矩形 8"/>
          <p:cNvSpPr>
            <a:spLocks noChangeArrowheads="1"/>
          </p:cNvSpPr>
          <p:nvPr/>
        </p:nvSpPr>
        <p:spPr bwMode="auto">
          <a:xfrm>
            <a:off x="827584" y="3075806"/>
            <a:ext cx="1944861" cy="369332"/>
          </a:xfrm>
          <a:prstGeom prst="rect">
            <a:avLst/>
          </a:prstGeom>
          <a:noFill/>
          <a:ln w="9525">
            <a:noFill/>
            <a:miter lim="800000"/>
          </a:ln>
        </p:spPr>
        <p:txBody>
          <a:bodyPr wrap="square">
            <a:spAutoFit/>
          </a:bodyPr>
          <a:lstStyle/>
          <a:p>
            <a:r>
              <a:rPr lang="zh-CN" altLang="zh-CN" dirty="0" smtClean="0">
                <a:solidFill>
                  <a:srgbClr val="FF0000"/>
                </a:solidFill>
                <a:latin typeface="微软雅黑" panose="020B0503020204020204" pitchFamily="34" charset="-122"/>
                <a:ea typeface="微软雅黑" panose="020B0503020204020204" pitchFamily="34" charset="-122"/>
              </a:rPr>
              <a:t>没有叶绿体</a:t>
            </a:r>
            <a:endParaRPr lang="en-US" altLang="zh-CN" b="1" dirty="0">
              <a:solidFill>
                <a:srgbClr val="FF0000"/>
              </a:solidFill>
              <a:latin typeface="微软雅黑" panose="020B0503020204020204" pitchFamily="34" charset="-122"/>
              <a:ea typeface="微软雅黑" panose="020B0503020204020204" pitchFamily="34" charset="-122"/>
            </a:endParaRPr>
          </a:p>
        </p:txBody>
      </p:sp>
      <p:sp>
        <p:nvSpPr>
          <p:cNvPr id="10" name="矩形 9"/>
          <p:cNvSpPr>
            <a:spLocks noChangeArrowheads="1"/>
          </p:cNvSpPr>
          <p:nvPr/>
        </p:nvSpPr>
        <p:spPr bwMode="auto">
          <a:xfrm>
            <a:off x="3131195" y="3138522"/>
            <a:ext cx="1944861" cy="369332"/>
          </a:xfrm>
          <a:prstGeom prst="rect">
            <a:avLst/>
          </a:prstGeom>
          <a:noFill/>
          <a:ln w="9525">
            <a:noFill/>
            <a:miter lim="800000"/>
          </a:ln>
        </p:spPr>
        <p:txBody>
          <a:bodyPr wrap="square">
            <a:spAutoFit/>
          </a:bodyPr>
          <a:lstStyle/>
          <a:p>
            <a:r>
              <a:rPr lang="zh-CN" altLang="en-US" dirty="0" smtClean="0">
                <a:solidFill>
                  <a:srgbClr val="FF0000"/>
                </a:solidFill>
                <a:latin typeface="微软雅黑" panose="020B0503020204020204" pitchFamily="34" charset="-122"/>
                <a:ea typeface="微软雅黑" panose="020B0503020204020204" pitchFamily="34" charset="-122"/>
              </a:rPr>
              <a:t>不见光</a:t>
            </a:r>
            <a:endParaRPr lang="en-US" altLang="zh-CN" dirty="0">
              <a:solidFill>
                <a:srgbClr val="FF0000"/>
              </a:solidFill>
              <a:latin typeface="微软雅黑" panose="020B0503020204020204" pitchFamily="34" charset="-122"/>
              <a:ea typeface="微软雅黑" panose="020B0503020204020204" pitchFamily="34" charset="-122"/>
            </a:endParaRPr>
          </a:p>
        </p:txBody>
      </p:sp>
      <p:sp>
        <p:nvSpPr>
          <p:cNvPr id="11" name="矩形 10"/>
          <p:cNvSpPr>
            <a:spLocks noChangeArrowheads="1"/>
          </p:cNvSpPr>
          <p:nvPr/>
        </p:nvSpPr>
        <p:spPr bwMode="auto">
          <a:xfrm>
            <a:off x="4427339" y="3426554"/>
            <a:ext cx="720725" cy="369332"/>
          </a:xfrm>
          <a:prstGeom prst="rect">
            <a:avLst/>
          </a:prstGeom>
          <a:noFill/>
          <a:ln w="9525">
            <a:noFill/>
            <a:miter lim="800000"/>
          </a:ln>
        </p:spPr>
        <p:txBody>
          <a:bodyPr wrap="square">
            <a:spAutoFit/>
          </a:bodyPr>
          <a:lstStyle/>
          <a:p>
            <a:r>
              <a:rPr lang="zh-CN" altLang="zh-CN" dirty="0" smtClean="0">
                <a:solidFill>
                  <a:srgbClr val="FF0000"/>
                </a:solidFill>
                <a:latin typeface="微软雅黑" panose="020B0503020204020204" pitchFamily="34" charset="-122"/>
                <a:ea typeface="微软雅黑" panose="020B0503020204020204" pitchFamily="34" charset="-122"/>
              </a:rPr>
              <a:t>淀粉</a:t>
            </a:r>
            <a:endParaRPr lang="en-US" altLang="zh-CN" b="1" dirty="0">
              <a:solidFill>
                <a:srgbClr val="FF0000"/>
              </a:solidFill>
              <a:latin typeface="微软雅黑" panose="020B0503020204020204" pitchFamily="34" charset="-122"/>
              <a:ea typeface="微软雅黑" panose="020B0503020204020204" pitchFamily="34" charset="-122"/>
            </a:endParaRPr>
          </a:p>
        </p:txBody>
      </p:sp>
      <p:sp>
        <p:nvSpPr>
          <p:cNvPr id="12" name="矩形 11"/>
          <p:cNvSpPr>
            <a:spLocks noChangeArrowheads="1"/>
          </p:cNvSpPr>
          <p:nvPr/>
        </p:nvSpPr>
        <p:spPr bwMode="auto">
          <a:xfrm>
            <a:off x="2411760" y="3867894"/>
            <a:ext cx="720725" cy="369332"/>
          </a:xfrm>
          <a:prstGeom prst="rect">
            <a:avLst/>
          </a:prstGeom>
          <a:noFill/>
          <a:ln w="9525">
            <a:noFill/>
            <a:miter lim="800000"/>
          </a:ln>
        </p:spPr>
        <p:txBody>
          <a:bodyPr wrap="square">
            <a:spAutoFit/>
          </a:bodyPr>
          <a:lstStyle/>
          <a:p>
            <a:r>
              <a:rPr lang="zh-CN" altLang="en-US" dirty="0" smtClean="0">
                <a:solidFill>
                  <a:srgbClr val="FF0000"/>
                </a:solidFill>
                <a:latin typeface="微软雅黑" panose="020B0503020204020204" pitchFamily="34" charset="-122"/>
                <a:ea typeface="微软雅黑" panose="020B0503020204020204" pitchFamily="34" charset="-122"/>
              </a:rPr>
              <a:t>光</a:t>
            </a:r>
            <a:endParaRPr lang="en-US" altLang="zh-CN"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grpId="0" nodeType="clickEffect">
                                  <p:stCondLst>
                                    <p:cond delay="0"/>
                                  </p:stCondLst>
                                  <p:childTnLst>
                                    <p:set>
                                      <p:cBhvr>
                                        <p:cTn id="6" dur="1" fill="hold">
                                          <p:stCondLst>
                                            <p:cond delay="0"/>
                                          </p:stCondLst>
                                        </p:cTn>
                                        <p:tgtEl>
                                          <p:spTgt spid="21508"/>
                                        </p:tgtEl>
                                        <p:attrNameLst>
                                          <p:attrName>style.visibility</p:attrName>
                                        </p:attrNameLst>
                                      </p:cBhvr>
                                      <p:to>
                                        <p:strVal val="visible"/>
                                      </p:to>
                                    </p:set>
                                    <p:animEffect transition="in" filter="barn(outHorizontal)">
                                      <p:cBhvr>
                                        <p:cTn id="7" dur="500"/>
                                        <p:tgtEl>
                                          <p:spTgt spid="2150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42"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out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42"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arn(outHorizont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42"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arn(outHorizontal)">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42"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arn(outHorizontal)">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42"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barn(outHorizontal)">
                                      <p:cBhvr>
                                        <p:cTn id="3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8" grpId="0" animBg="1"/>
      <p:bldP spid="8" grpId="0" animBg="1"/>
      <p:bldP spid="9" grpId="0" animBg="1"/>
      <p:bldP spid="10" grpId="0" animBg="1"/>
      <p:bldP spid="11" grpId="0" animBg="1"/>
      <p:bldP spid="12" grpId="0" animBg="1"/>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459" name="文本框 19458"/>
          <p:cNvSpPr txBox="1">
            <a:spLocks noChangeArrowheads="1"/>
          </p:cNvSpPr>
          <p:nvPr/>
        </p:nvSpPr>
        <p:spPr bwMode="auto">
          <a:xfrm>
            <a:off x="807095" y="3611800"/>
            <a:ext cx="7072312" cy="400110"/>
          </a:xfrm>
          <a:prstGeom prst="rect">
            <a:avLst/>
          </a:prstGeom>
          <a:noFill/>
          <a:ln w="9525">
            <a:noFill/>
            <a:miter lim="800000"/>
          </a:ln>
        </p:spPr>
        <p:txBody>
          <a:bodyPr>
            <a:spAutoFit/>
          </a:bodyPr>
          <a:lstStyle/>
          <a:p>
            <a:r>
              <a:rPr lang="zh-CN" altLang="en-US" sz="2000" dirty="0">
                <a:latin typeface="微软雅黑" panose="020B0503020204020204" pitchFamily="34" charset="-122"/>
                <a:ea typeface="微软雅黑" panose="020B0503020204020204" pitchFamily="34" charset="-122"/>
              </a:rPr>
              <a:t>绿色植物在光合作用过程中产生了</a:t>
            </a:r>
            <a:r>
              <a:rPr lang="zh-CN" altLang="en-US" sz="2000" u="sng" dirty="0">
                <a:solidFill>
                  <a:srgbClr val="FF0000"/>
                </a:solidFill>
                <a:latin typeface="微软雅黑" panose="020B0503020204020204" pitchFamily="34" charset="-122"/>
                <a:ea typeface="微软雅黑" panose="020B0503020204020204" pitchFamily="34" charset="-122"/>
              </a:rPr>
              <a:t>氧气</a:t>
            </a:r>
            <a:r>
              <a:rPr lang="zh-CN" altLang="en-US" sz="2000" dirty="0">
                <a:solidFill>
                  <a:srgbClr val="FF0000"/>
                </a:solidFill>
                <a:latin typeface="微软雅黑" panose="020B0503020204020204" pitchFamily="34" charset="-122"/>
                <a:ea typeface="微软雅黑" panose="020B0503020204020204" pitchFamily="34" charset="-122"/>
              </a:rPr>
              <a:t>。</a:t>
            </a:r>
            <a:endParaRPr lang="zh-CN" altLang="en-US" sz="2000" dirty="0">
              <a:solidFill>
                <a:srgbClr val="FF0000"/>
              </a:solidFill>
              <a:latin typeface="微软雅黑" panose="020B0503020204020204" pitchFamily="34" charset="-122"/>
              <a:ea typeface="微软雅黑" panose="020B0503020204020204" pitchFamily="34" charset="-122"/>
            </a:endParaRPr>
          </a:p>
        </p:txBody>
      </p:sp>
      <p:sp>
        <p:nvSpPr>
          <p:cNvPr id="19460" name="内容占位符 19459"/>
          <p:cNvSpPr>
            <a:spLocks noGrp="1" noChangeArrowheads="1"/>
          </p:cNvSpPr>
          <p:nvPr>
            <p:ph idx="4294967295"/>
          </p:nvPr>
        </p:nvSpPr>
        <p:spPr>
          <a:xfrm>
            <a:off x="590872" y="1200150"/>
            <a:ext cx="8229600" cy="371475"/>
          </a:xfrm>
        </p:spPr>
        <p:txBody>
          <a:bodyPr>
            <a:noAutofit/>
          </a:bodyPr>
          <a:lstStyle/>
          <a:p>
            <a:pPr marL="0" indent="0">
              <a:buFont typeface="Arial" panose="020B0604020202020204" pitchFamily="34" charset="0"/>
              <a:buNone/>
            </a:pPr>
            <a:r>
              <a:rPr lang="en-US" altLang="zh-CN" sz="2000" dirty="0" smtClean="0">
                <a:latin typeface="微软雅黑" panose="020B0503020204020204" pitchFamily="34" charset="-122"/>
                <a:ea typeface="微软雅黑" panose="020B0503020204020204" pitchFamily="34" charset="-122"/>
              </a:rPr>
              <a:t>1.</a:t>
            </a:r>
            <a:r>
              <a:rPr lang="zh-CN" altLang="en-US" sz="2000" dirty="0" smtClean="0">
                <a:latin typeface="微软雅黑" panose="020B0503020204020204" pitchFamily="34" charset="-122"/>
                <a:ea typeface="微软雅黑" panose="020B0503020204020204" pitchFamily="34" charset="-122"/>
              </a:rPr>
              <a:t>实验步骤：</a:t>
            </a:r>
            <a:endParaRPr lang="zh-CN" altLang="en-US" sz="2000" dirty="0" smtClean="0">
              <a:latin typeface="微软雅黑" panose="020B0503020204020204" pitchFamily="34" charset="-122"/>
              <a:ea typeface="微软雅黑" panose="020B0503020204020204" pitchFamily="34" charset="-122"/>
            </a:endParaRPr>
          </a:p>
        </p:txBody>
      </p:sp>
      <p:sp>
        <p:nvSpPr>
          <p:cNvPr id="19461" name="文本框 19460"/>
          <p:cNvSpPr txBox="1">
            <a:spLocks noChangeArrowheads="1"/>
          </p:cNvSpPr>
          <p:nvPr/>
        </p:nvSpPr>
        <p:spPr bwMode="auto">
          <a:xfrm>
            <a:off x="916632" y="1739592"/>
            <a:ext cx="7543800" cy="400110"/>
          </a:xfrm>
          <a:prstGeom prst="rect">
            <a:avLst/>
          </a:prstGeom>
          <a:noFill/>
          <a:ln w="9525">
            <a:noFill/>
            <a:miter lim="800000"/>
          </a:ln>
        </p:spPr>
        <p:txBody>
          <a:bodyPr>
            <a:spAutoFit/>
          </a:bodyPr>
          <a:lstStyle/>
          <a:p>
            <a:r>
              <a:rPr lang="en-US" altLang="zh-CN" sz="2000" dirty="0">
                <a:solidFill>
                  <a:srgbClr val="FF0000"/>
                </a:solidFill>
                <a:latin typeface="微软雅黑" panose="020B0503020204020204" pitchFamily="34" charset="-122"/>
                <a:ea typeface="微软雅黑" panose="020B0503020204020204" pitchFamily="34" charset="-122"/>
              </a:rPr>
              <a:t>①</a:t>
            </a:r>
            <a:r>
              <a:rPr lang="zh-CN" altLang="en-US" sz="2000" dirty="0">
                <a:solidFill>
                  <a:srgbClr val="FF0000"/>
                </a:solidFill>
                <a:latin typeface="微软雅黑" panose="020B0503020204020204" pitchFamily="34" charset="-122"/>
                <a:ea typeface="微软雅黑" panose="020B0503020204020204" pitchFamily="34" charset="-122"/>
              </a:rPr>
              <a:t>暗处理 </a:t>
            </a:r>
            <a:r>
              <a:rPr lang="zh-CN" altLang="en-US" sz="2000" dirty="0" smtClean="0">
                <a:solidFill>
                  <a:srgbClr val="FF0000"/>
                </a:solidFill>
                <a:latin typeface="微软雅黑" panose="020B0503020204020204" pitchFamily="34" charset="-122"/>
                <a:ea typeface="微软雅黑" panose="020B0503020204020204" pitchFamily="34" charset="-122"/>
              </a:rPr>
              <a:t>   </a:t>
            </a:r>
            <a:r>
              <a:rPr lang="en-US" altLang="zh-CN" sz="2000" dirty="0" smtClean="0">
                <a:solidFill>
                  <a:srgbClr val="FF0000"/>
                </a:solidFill>
                <a:latin typeface="微软雅黑" panose="020B0503020204020204" pitchFamily="34" charset="-122"/>
                <a:ea typeface="微软雅黑" panose="020B0503020204020204" pitchFamily="34" charset="-122"/>
              </a:rPr>
              <a:t>②</a:t>
            </a:r>
            <a:r>
              <a:rPr lang="zh-CN" altLang="en-US" sz="2000" dirty="0">
                <a:solidFill>
                  <a:srgbClr val="FF0000"/>
                </a:solidFill>
                <a:latin typeface="微软雅黑" panose="020B0503020204020204" pitchFamily="34" charset="-122"/>
                <a:ea typeface="微软雅黑" panose="020B0503020204020204" pitchFamily="34" charset="-122"/>
              </a:rPr>
              <a:t>遮光</a:t>
            </a:r>
            <a:r>
              <a:rPr lang="zh-CN" altLang="en-US" sz="2000" dirty="0" smtClean="0">
                <a:solidFill>
                  <a:srgbClr val="FF0000"/>
                </a:solidFill>
                <a:latin typeface="微软雅黑" panose="020B0503020204020204" pitchFamily="34" charset="-122"/>
                <a:ea typeface="微软雅黑" panose="020B0503020204020204" pitchFamily="34" charset="-122"/>
              </a:rPr>
              <a:t>对照   </a:t>
            </a:r>
            <a:r>
              <a:rPr lang="en-US" altLang="zh-CN" sz="2000" dirty="0" smtClean="0">
                <a:solidFill>
                  <a:srgbClr val="FF0000"/>
                </a:solidFill>
                <a:latin typeface="微软雅黑" panose="020B0503020204020204" pitchFamily="34" charset="-122"/>
                <a:ea typeface="微软雅黑" panose="020B0503020204020204" pitchFamily="34" charset="-122"/>
              </a:rPr>
              <a:t>③</a:t>
            </a:r>
            <a:r>
              <a:rPr lang="zh-CN" altLang="en-US" sz="2000" dirty="0">
                <a:solidFill>
                  <a:srgbClr val="FF0000"/>
                </a:solidFill>
                <a:latin typeface="微软雅黑" panose="020B0503020204020204" pitchFamily="34" charset="-122"/>
                <a:ea typeface="微软雅黑" panose="020B0503020204020204" pitchFamily="34" charset="-122"/>
              </a:rPr>
              <a:t>酒精</a:t>
            </a:r>
            <a:r>
              <a:rPr lang="zh-CN" altLang="en-US" sz="2000" dirty="0" smtClean="0">
                <a:solidFill>
                  <a:srgbClr val="FF0000"/>
                </a:solidFill>
                <a:latin typeface="微软雅黑" panose="020B0503020204020204" pitchFamily="34" charset="-122"/>
                <a:ea typeface="微软雅黑" panose="020B0503020204020204" pitchFamily="34" charset="-122"/>
              </a:rPr>
              <a:t>脱色   </a:t>
            </a:r>
            <a:r>
              <a:rPr lang="en-US" altLang="zh-CN" sz="2000" dirty="0" smtClean="0">
                <a:solidFill>
                  <a:srgbClr val="FF0000"/>
                </a:solidFill>
                <a:latin typeface="微软雅黑" panose="020B0503020204020204" pitchFamily="34" charset="-122"/>
                <a:ea typeface="微软雅黑" panose="020B0503020204020204" pitchFamily="34" charset="-122"/>
              </a:rPr>
              <a:t>④</a:t>
            </a:r>
            <a:r>
              <a:rPr lang="zh-CN" altLang="en-US" sz="2000" dirty="0">
                <a:solidFill>
                  <a:srgbClr val="FF0000"/>
                </a:solidFill>
                <a:latin typeface="微软雅黑" panose="020B0503020204020204" pitchFamily="34" charset="-122"/>
                <a:ea typeface="微软雅黑" panose="020B0503020204020204" pitchFamily="34" charset="-122"/>
              </a:rPr>
              <a:t>滴加碘</a:t>
            </a:r>
            <a:r>
              <a:rPr lang="zh-CN" altLang="en-US" sz="2000" dirty="0" smtClean="0">
                <a:solidFill>
                  <a:srgbClr val="FF0000"/>
                </a:solidFill>
                <a:latin typeface="微软雅黑" panose="020B0503020204020204" pitchFamily="34" charset="-122"/>
                <a:ea typeface="微软雅黑" panose="020B0503020204020204" pitchFamily="34" charset="-122"/>
              </a:rPr>
              <a:t>液   </a:t>
            </a:r>
            <a:r>
              <a:rPr lang="en-US" altLang="zh-CN" sz="2000" dirty="0" smtClean="0">
                <a:solidFill>
                  <a:srgbClr val="FF0000"/>
                </a:solidFill>
                <a:latin typeface="微软雅黑" panose="020B0503020204020204" pitchFamily="34" charset="-122"/>
                <a:ea typeface="微软雅黑" panose="020B0503020204020204" pitchFamily="34" charset="-122"/>
              </a:rPr>
              <a:t>⑤ </a:t>
            </a:r>
            <a:r>
              <a:rPr lang="zh-CN" altLang="en-US" sz="2000" dirty="0">
                <a:solidFill>
                  <a:srgbClr val="FF0000"/>
                </a:solidFill>
                <a:latin typeface="微软雅黑" panose="020B0503020204020204" pitchFamily="34" charset="-122"/>
                <a:ea typeface="微软雅黑" panose="020B0503020204020204" pitchFamily="34" charset="-122"/>
              </a:rPr>
              <a:t>观察现象</a:t>
            </a:r>
            <a:endParaRPr lang="zh-CN" altLang="en-US" sz="2000" dirty="0">
              <a:solidFill>
                <a:srgbClr val="FF0000"/>
              </a:solidFill>
              <a:latin typeface="微软雅黑" panose="020B0503020204020204" pitchFamily="34" charset="-122"/>
              <a:ea typeface="微软雅黑" panose="020B0503020204020204" pitchFamily="34" charset="-122"/>
            </a:endParaRPr>
          </a:p>
        </p:txBody>
      </p:sp>
      <p:sp>
        <p:nvSpPr>
          <p:cNvPr id="19462" name="文本框 19461"/>
          <p:cNvSpPr txBox="1">
            <a:spLocks noChangeArrowheads="1"/>
          </p:cNvSpPr>
          <p:nvPr/>
        </p:nvSpPr>
        <p:spPr bwMode="auto">
          <a:xfrm>
            <a:off x="586433" y="2212777"/>
            <a:ext cx="2276475" cy="400110"/>
          </a:xfrm>
          <a:prstGeom prst="rect">
            <a:avLst/>
          </a:prstGeom>
          <a:noFill/>
          <a:ln w="9525">
            <a:noFill/>
            <a:miter lim="800000"/>
          </a:ln>
        </p:spPr>
        <p:txBody>
          <a:bodyPr>
            <a:spAutoFit/>
          </a:bodyPr>
          <a:lstStyle/>
          <a:p>
            <a:r>
              <a:rPr lang="en-US" altLang="zh-CN" sz="2000" dirty="0">
                <a:latin typeface="微软雅黑" panose="020B0503020204020204" pitchFamily="34" charset="-122"/>
                <a:ea typeface="微软雅黑" panose="020B0503020204020204" pitchFamily="34" charset="-122"/>
              </a:rPr>
              <a:t>2.</a:t>
            </a:r>
            <a:r>
              <a:rPr lang="zh-CN" altLang="en-US" sz="2000" dirty="0">
                <a:latin typeface="微软雅黑" panose="020B0503020204020204" pitchFamily="34" charset="-122"/>
                <a:ea typeface="微软雅黑" panose="020B0503020204020204" pitchFamily="34" charset="-122"/>
              </a:rPr>
              <a:t>实验结果：</a:t>
            </a:r>
            <a:endParaRPr lang="zh-CN" altLang="en-US" sz="2000" dirty="0">
              <a:latin typeface="微软雅黑" panose="020B0503020204020204" pitchFamily="34" charset="-122"/>
              <a:ea typeface="微软雅黑" panose="020B0503020204020204" pitchFamily="34" charset="-122"/>
            </a:endParaRPr>
          </a:p>
        </p:txBody>
      </p:sp>
      <p:sp>
        <p:nvSpPr>
          <p:cNvPr id="19463" name="文本框 19462"/>
          <p:cNvSpPr txBox="1">
            <a:spLocks noChangeArrowheads="1"/>
          </p:cNvSpPr>
          <p:nvPr/>
        </p:nvSpPr>
        <p:spPr bwMode="auto">
          <a:xfrm>
            <a:off x="920279" y="2675696"/>
            <a:ext cx="5595937" cy="400110"/>
          </a:xfrm>
          <a:prstGeom prst="rect">
            <a:avLst/>
          </a:prstGeom>
          <a:noFill/>
          <a:ln w="9525">
            <a:noFill/>
            <a:miter lim="800000"/>
          </a:ln>
        </p:spPr>
        <p:txBody>
          <a:bodyPr>
            <a:spAutoFit/>
          </a:bodyPr>
          <a:lstStyle/>
          <a:p>
            <a:r>
              <a:rPr lang="zh-CN" altLang="en-US" sz="2000" dirty="0">
                <a:latin typeface="微软雅黑" panose="020B0503020204020204" pitchFamily="34" charset="-122"/>
                <a:ea typeface="微软雅黑" panose="020B0503020204020204" pitchFamily="34" charset="-122"/>
              </a:rPr>
              <a:t>光合作用的产物的</a:t>
            </a:r>
            <a:r>
              <a:rPr lang="zh-CN" altLang="en-US" sz="2000" u="sng" dirty="0">
                <a:solidFill>
                  <a:srgbClr val="FF0000"/>
                </a:solidFill>
                <a:latin typeface="微软雅黑" panose="020B0503020204020204" pitchFamily="34" charset="-122"/>
                <a:ea typeface="微软雅黑" panose="020B0503020204020204" pitchFamily="34" charset="-122"/>
              </a:rPr>
              <a:t>淀粉</a:t>
            </a:r>
            <a:r>
              <a:rPr lang="zh-CN" altLang="en-US" sz="2000" dirty="0">
                <a:latin typeface="微软雅黑" panose="020B0503020204020204" pitchFamily="34" charset="-122"/>
                <a:ea typeface="微软雅黑" panose="020B0503020204020204" pitchFamily="34" charset="-122"/>
              </a:rPr>
              <a:t>，条件是</a:t>
            </a:r>
            <a:r>
              <a:rPr lang="zh-CN" altLang="en-US" sz="2000" u="sng" dirty="0">
                <a:solidFill>
                  <a:srgbClr val="FF0000"/>
                </a:solidFill>
                <a:latin typeface="微软雅黑" panose="020B0503020204020204" pitchFamily="34" charset="-122"/>
                <a:ea typeface="微软雅黑" panose="020B0503020204020204" pitchFamily="34" charset="-122"/>
              </a:rPr>
              <a:t>光照</a:t>
            </a:r>
            <a:r>
              <a:rPr lang="zh-CN" altLang="en-US" sz="2000" dirty="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p:txBody>
      </p:sp>
      <p:sp>
        <p:nvSpPr>
          <p:cNvPr id="19464" name="文本框 19463"/>
          <p:cNvSpPr txBox="1">
            <a:spLocks noChangeArrowheads="1"/>
          </p:cNvSpPr>
          <p:nvPr/>
        </p:nvSpPr>
        <p:spPr bwMode="auto">
          <a:xfrm>
            <a:off x="611560" y="3107744"/>
            <a:ext cx="7624762" cy="400110"/>
          </a:xfrm>
          <a:prstGeom prst="rect">
            <a:avLst/>
          </a:prstGeom>
          <a:noFill/>
          <a:ln w="9525">
            <a:noFill/>
            <a:miter lim="800000"/>
          </a:ln>
        </p:spPr>
        <p:txBody>
          <a:bodyPr>
            <a:spAutoFit/>
          </a:bodyPr>
          <a:lstStyle/>
          <a:p>
            <a:r>
              <a:rPr lang="zh-CN" altLang="en-US" sz="2000" dirty="0">
                <a:latin typeface="微软雅黑" panose="020B0503020204020204" pitchFamily="34" charset="-122"/>
                <a:ea typeface="微软雅黑" panose="020B0503020204020204" pitchFamily="34" charset="-122"/>
              </a:rPr>
              <a:t>二、实验：验证光合作用产生氧气</a:t>
            </a:r>
            <a:endParaRPr lang="zh-CN" altLang="en-US" sz="2000" dirty="0">
              <a:latin typeface="微软雅黑" panose="020B0503020204020204" pitchFamily="34" charset="-122"/>
              <a:ea typeface="微软雅黑" panose="020B0503020204020204" pitchFamily="34" charset="-122"/>
            </a:endParaRPr>
          </a:p>
        </p:txBody>
      </p:sp>
      <p:sp>
        <p:nvSpPr>
          <p:cNvPr id="19465" name="文本框 19464"/>
          <p:cNvSpPr txBox="1">
            <a:spLocks noChangeArrowheads="1"/>
          </p:cNvSpPr>
          <p:nvPr/>
        </p:nvSpPr>
        <p:spPr bwMode="auto">
          <a:xfrm>
            <a:off x="724545" y="771550"/>
            <a:ext cx="7624762" cy="400110"/>
          </a:xfrm>
          <a:prstGeom prst="rect">
            <a:avLst/>
          </a:prstGeom>
          <a:noFill/>
          <a:ln w="9525">
            <a:noFill/>
            <a:miter lim="800000"/>
          </a:ln>
        </p:spPr>
        <p:txBody>
          <a:bodyPr>
            <a:spAutoFit/>
          </a:bodyPr>
          <a:lstStyle/>
          <a:p>
            <a:r>
              <a:rPr lang="zh-CN" altLang="en-US" sz="2000" dirty="0">
                <a:latin typeface="微软雅黑" panose="020B0503020204020204" pitchFamily="34" charset="-122"/>
                <a:ea typeface="微软雅黑" panose="020B0503020204020204" pitchFamily="34" charset="-122"/>
              </a:rPr>
              <a:t>一、实验：验证绿叶在光下可以产生淀粉</a:t>
            </a:r>
            <a:endParaRPr lang="zh-CN" altLang="en-US" sz="2000" dirty="0">
              <a:latin typeface="微软雅黑" panose="020B0503020204020204" pitchFamily="34" charset="-122"/>
              <a:ea typeface="微软雅黑" panose="020B0503020204020204" pitchFamily="34" charset="-122"/>
            </a:endParaRPr>
          </a:p>
        </p:txBody>
      </p:sp>
      <p:sp>
        <p:nvSpPr>
          <p:cNvPr id="10" name="流程图: 可选过程 9"/>
          <p:cNvSpPr/>
          <p:nvPr/>
        </p:nvSpPr>
        <p:spPr>
          <a:xfrm>
            <a:off x="179512" y="195486"/>
            <a:ext cx="1342581" cy="427957"/>
          </a:xfrm>
          <a:prstGeom prst="flowChartAlternateProcess">
            <a:avLst/>
          </a:prstGeom>
          <a:solidFill>
            <a:srgbClr val="7CD52B"/>
          </a:solidFill>
          <a:effectLst>
            <a:outerShdw blurRad="40000" dist="23000" dir="5400000" rotWithShape="0">
              <a:srgbClr val="000000">
                <a:alpha val="35000"/>
              </a:srgbClr>
            </a:outerShdw>
            <a:reflection blurRad="6350" stA="50000" endA="300" endPos="55000" dir="5400000" sy="-100000" algn="bl" rotWithShape="0"/>
            <a:softEdge rad="63500"/>
          </a:effectLst>
        </p:spPr>
        <p:style>
          <a:lnRef idx="1">
            <a:schemeClr val="accent5"/>
          </a:lnRef>
          <a:fillRef idx="3">
            <a:schemeClr val="accent5"/>
          </a:fillRef>
          <a:effectRef idx="2">
            <a:schemeClr val="accent5"/>
          </a:effectRef>
          <a:fontRef idx="minor">
            <a:schemeClr val="lt1"/>
          </a:fontRef>
        </p:style>
        <p:txBody>
          <a:bodyPr lIns="44796" tIns="22398" rIns="44796" bIns="22398" anchor="ctr"/>
          <a:lstStyle/>
          <a:p>
            <a:pPr algn="ctr" defTabSz="815975" fontAlgn="auto">
              <a:spcBef>
                <a:spcPts val="0"/>
              </a:spcBef>
              <a:spcAft>
                <a:spcPts val="0"/>
              </a:spcAft>
              <a:defRPr/>
            </a:pPr>
            <a:r>
              <a:rPr lang="zh-CN" altLang="en-US" b="1" strike="noStrike" noProof="1" smtClean="0">
                <a:solidFill>
                  <a:schemeClr val="bg1"/>
                </a:solidFill>
                <a:latin typeface="微软雅黑" panose="020B0503020204020204" pitchFamily="34" charset="-122"/>
                <a:ea typeface="微软雅黑" panose="020B0503020204020204" pitchFamily="34" charset="-122"/>
              </a:rPr>
              <a:t>本课小结</a:t>
            </a:r>
            <a:endParaRPr lang="zh-CN" altLang="en-US" b="1" strike="noStrike" noProof="1">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9465">
                                            <p:txEl>
                                              <p:pRg st="0" end="0"/>
                                            </p:txEl>
                                          </p:spTgt>
                                        </p:tgtEl>
                                        <p:attrNameLst>
                                          <p:attrName>style.visibility</p:attrName>
                                        </p:attrNameLst>
                                      </p:cBhvr>
                                      <p:to>
                                        <p:strVal val="visible"/>
                                      </p:to>
                                    </p:set>
                                    <p:anim calcmode="lin" valueType="num">
                                      <p:cBhvr additive="base">
                                        <p:cTn id="7" dur="500" fill="hold"/>
                                        <p:tgtEl>
                                          <p:spTgt spid="1946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946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9460">
                                            <p:txEl>
                                              <p:pRg st="0" end="0"/>
                                            </p:txEl>
                                          </p:spTgt>
                                        </p:tgtEl>
                                        <p:attrNameLst>
                                          <p:attrName>style.visibility</p:attrName>
                                        </p:attrNameLst>
                                      </p:cBhvr>
                                      <p:to>
                                        <p:strVal val="visible"/>
                                      </p:to>
                                    </p:set>
                                    <p:anim calcmode="lin" valueType="num">
                                      <p:cBhvr additive="base">
                                        <p:cTn id="13" dur="500" fill="hold"/>
                                        <p:tgtEl>
                                          <p:spTgt spid="19460">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946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9461"/>
                                        </p:tgtEl>
                                        <p:attrNameLst>
                                          <p:attrName>style.visibility</p:attrName>
                                        </p:attrNameLst>
                                      </p:cBhvr>
                                      <p:to>
                                        <p:strVal val="visible"/>
                                      </p:to>
                                    </p:set>
                                    <p:anim calcmode="lin" valueType="num">
                                      <p:cBhvr additive="base">
                                        <p:cTn id="19" dur="500" fill="hold"/>
                                        <p:tgtEl>
                                          <p:spTgt spid="19461"/>
                                        </p:tgtEl>
                                        <p:attrNameLst>
                                          <p:attrName>ppt_x</p:attrName>
                                        </p:attrNameLst>
                                      </p:cBhvr>
                                      <p:tavLst>
                                        <p:tav tm="0">
                                          <p:val>
                                            <p:strVal val="ppt_x"/>
                                          </p:val>
                                        </p:tav>
                                        <p:tav tm="100000">
                                          <p:val>
                                            <p:strVal val="ppt_x"/>
                                          </p:val>
                                        </p:tav>
                                      </p:tavLst>
                                    </p:anim>
                                    <p:anim calcmode="lin" valueType="num">
                                      <p:cBhvr additive="base">
                                        <p:cTn id="20" dur="500" fill="hold"/>
                                        <p:tgtEl>
                                          <p:spTgt spid="1946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9462">
                                            <p:txEl>
                                              <p:pRg st="0" end="0"/>
                                            </p:txEl>
                                          </p:spTgt>
                                        </p:tgtEl>
                                        <p:attrNameLst>
                                          <p:attrName>style.visibility</p:attrName>
                                        </p:attrNameLst>
                                      </p:cBhvr>
                                      <p:to>
                                        <p:strVal val="visible"/>
                                      </p:to>
                                    </p:set>
                                    <p:anim calcmode="lin" valueType="num">
                                      <p:cBhvr additive="base">
                                        <p:cTn id="25" dur="500" fill="hold"/>
                                        <p:tgtEl>
                                          <p:spTgt spid="19462">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946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9463">
                                            <p:txEl>
                                              <p:pRg st="0" end="0"/>
                                            </p:txEl>
                                          </p:spTgt>
                                        </p:tgtEl>
                                        <p:attrNameLst>
                                          <p:attrName>style.visibility</p:attrName>
                                        </p:attrNameLst>
                                      </p:cBhvr>
                                      <p:to>
                                        <p:strVal val="visible"/>
                                      </p:to>
                                    </p:set>
                                    <p:anim calcmode="lin" valueType="num">
                                      <p:cBhvr additive="base">
                                        <p:cTn id="31" dur="500" fill="hold"/>
                                        <p:tgtEl>
                                          <p:spTgt spid="19463">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946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9464">
                                            <p:txEl>
                                              <p:pRg st="0" end="0"/>
                                            </p:txEl>
                                          </p:spTgt>
                                        </p:tgtEl>
                                        <p:attrNameLst>
                                          <p:attrName>style.visibility</p:attrName>
                                        </p:attrNameLst>
                                      </p:cBhvr>
                                      <p:to>
                                        <p:strVal val="visible"/>
                                      </p:to>
                                    </p:set>
                                    <p:anim calcmode="lin" valueType="num">
                                      <p:cBhvr additive="base">
                                        <p:cTn id="37" dur="500" fill="hold"/>
                                        <p:tgtEl>
                                          <p:spTgt spid="19464">
                                            <p:txEl>
                                              <p:pRg st="0" end="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946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9459">
                                            <p:txEl>
                                              <p:pRg st="0" end="0"/>
                                            </p:txEl>
                                          </p:spTgt>
                                        </p:tgtEl>
                                        <p:attrNameLst>
                                          <p:attrName>style.visibility</p:attrName>
                                        </p:attrNameLst>
                                      </p:cBhvr>
                                      <p:to>
                                        <p:strVal val="visible"/>
                                      </p:to>
                                    </p:set>
                                    <p:anim calcmode="lin" valueType="num">
                                      <p:cBhvr additive="base">
                                        <p:cTn id="43" dur="500" fill="hold"/>
                                        <p:tgtEl>
                                          <p:spTgt spid="19459">
                                            <p:txEl>
                                              <p:pRg st="0" end="0"/>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1945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0" grpId="0" animBg="1" build="p"/>
      <p:bldP spid="19461" grpId="0" animBg="1"/>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577" name="矩形 22529"/>
          <p:cNvSpPr>
            <a:spLocks noChangeArrowheads="1"/>
          </p:cNvSpPr>
          <p:nvPr/>
        </p:nvSpPr>
        <p:spPr bwMode="auto">
          <a:xfrm>
            <a:off x="1835696" y="207680"/>
            <a:ext cx="5472608" cy="707886"/>
          </a:xfrm>
          <a:prstGeom prst="rect">
            <a:avLst/>
          </a:prstGeom>
          <a:noFill/>
          <a:ln w="9525">
            <a:noFill/>
            <a:miter lim="800000"/>
          </a:ln>
        </p:spPr>
        <p:txBody>
          <a:bodyPr wrap="square" anchor="ctr">
            <a:spAutoFit/>
          </a:bodyPr>
          <a:lstStyle/>
          <a:p>
            <a:pPr eaLnBrk="0" hangingPunct="0"/>
            <a:r>
              <a:rPr lang="zh-CN" altLang="en-US" sz="2000" dirty="0" smtClean="0">
                <a:latin typeface="微软雅黑" panose="020B0503020204020204" pitchFamily="34" charset="-122"/>
                <a:ea typeface="微软雅黑" panose="020B0503020204020204" pitchFamily="34" charset="-122"/>
              </a:rPr>
              <a:t>下</a:t>
            </a:r>
            <a:r>
              <a:rPr lang="zh-CN" altLang="en-US" sz="2000" dirty="0">
                <a:latin typeface="微软雅黑" panose="020B0503020204020204" pitchFamily="34" charset="-122"/>
                <a:ea typeface="微软雅黑" panose="020B0503020204020204" pitchFamily="34" charset="-122"/>
              </a:rPr>
              <a:t>图是某同学为验证“氧气是绿色植物在光下制造的”而设计的实验装置，分析：</a:t>
            </a:r>
            <a:endParaRPr lang="zh-CN" altLang="en-US" sz="2000" dirty="0">
              <a:latin typeface="微软雅黑" panose="020B0503020204020204" pitchFamily="34" charset="-122"/>
              <a:ea typeface="微软雅黑" panose="020B0503020204020204" pitchFamily="34" charset="-122"/>
            </a:endParaRPr>
          </a:p>
        </p:txBody>
      </p:sp>
      <p:pic>
        <p:nvPicPr>
          <p:cNvPr id="24578" name="图片 22530" descr="8926281231477295952203.png"/>
          <p:cNvPicPr>
            <a:picLocks noChangeAspect="1" noChangeArrowheads="1"/>
          </p:cNvPicPr>
          <p:nvPr/>
        </p:nvPicPr>
        <p:blipFill>
          <a:blip r:embed="rId1" cstate="print"/>
          <a:srcRect/>
          <a:stretch>
            <a:fillRect/>
          </a:stretch>
        </p:blipFill>
        <p:spPr bwMode="auto">
          <a:xfrm>
            <a:off x="1379884" y="1034703"/>
            <a:ext cx="5640388" cy="1393031"/>
          </a:xfrm>
          <a:prstGeom prst="rect">
            <a:avLst/>
          </a:prstGeom>
          <a:noFill/>
          <a:ln w="9525">
            <a:noFill/>
            <a:miter lim="800000"/>
            <a:headEnd/>
            <a:tailEnd/>
          </a:ln>
        </p:spPr>
      </p:pic>
      <p:sp>
        <p:nvSpPr>
          <p:cNvPr id="24579" name="文本框 22531"/>
          <p:cNvSpPr txBox="1">
            <a:spLocks noChangeArrowheads="1"/>
          </p:cNvSpPr>
          <p:nvPr/>
        </p:nvSpPr>
        <p:spPr bwMode="auto">
          <a:xfrm>
            <a:off x="605730" y="2321049"/>
            <a:ext cx="8286750" cy="2862322"/>
          </a:xfrm>
          <a:prstGeom prst="rect">
            <a:avLst/>
          </a:prstGeom>
          <a:noFill/>
          <a:ln w="9525">
            <a:noFill/>
            <a:miter lim="800000"/>
          </a:ln>
        </p:spPr>
        <p:txBody>
          <a:bodyPr>
            <a:spAutoFit/>
          </a:bodyPr>
          <a:lstStyle/>
          <a:p>
            <a:pPr>
              <a:lnSpc>
                <a:spcPct val="150000"/>
              </a:lnSpc>
            </a:pPr>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试管中有气泡产生的是</a:t>
            </a:r>
            <a:r>
              <a:rPr lang="en-US" altLang="zh-CN" dirty="0">
                <a:latin typeface="微软雅黑" panose="020B0503020204020204" pitchFamily="34" charset="-122"/>
                <a:ea typeface="微软雅黑" panose="020B0503020204020204" pitchFamily="34" charset="-122"/>
              </a:rPr>
              <a:t>___</a:t>
            </a:r>
            <a:r>
              <a:rPr lang="zh-CN" altLang="en-US" dirty="0">
                <a:latin typeface="微软雅黑" panose="020B0503020204020204" pitchFamily="34" charset="-122"/>
                <a:ea typeface="微软雅黑" panose="020B0503020204020204" pitchFamily="34" charset="-122"/>
              </a:rPr>
              <a:t>装置，要证明此气泡是否是氧气，</a:t>
            </a:r>
            <a:r>
              <a:rPr lang="zh-CN" altLang="en-US" dirty="0" smtClean="0">
                <a:latin typeface="微软雅黑" panose="020B0503020204020204" pitchFamily="34" charset="-122"/>
                <a:ea typeface="微软雅黑" panose="020B0503020204020204" pitchFamily="34" charset="-122"/>
              </a:rPr>
              <a:t>可以</a:t>
            </a:r>
            <a:r>
              <a:rPr lang="en-US" altLang="zh-CN" dirty="0" smtClean="0">
                <a:latin typeface="微软雅黑" panose="020B0503020204020204" pitchFamily="34" charset="-122"/>
                <a:ea typeface="微软雅黑" panose="020B0503020204020204" pitchFamily="34" charset="-122"/>
              </a:rPr>
              <a:t>___________________________________</a:t>
            </a:r>
            <a:r>
              <a:rPr lang="zh-CN" altLang="en-US" dirty="0" smtClean="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a:p>
            <a:pPr>
              <a:lnSpc>
                <a:spcPct val="150000"/>
              </a:lnSpc>
            </a:pPr>
            <a:r>
              <a:rPr lang="en-US" altLang="zh-CN" dirty="0">
                <a:latin typeface="微软雅黑" panose="020B0503020204020204" pitchFamily="34" charset="-122"/>
                <a:ea typeface="微软雅黑" panose="020B0503020204020204" pitchFamily="34" charset="-122"/>
              </a:rPr>
              <a:t>(2)</a:t>
            </a:r>
            <a:r>
              <a:rPr lang="zh-CN" altLang="en-US" dirty="0">
                <a:latin typeface="微软雅黑" panose="020B0503020204020204" pitchFamily="34" charset="-122"/>
                <a:ea typeface="微软雅黑" panose="020B0503020204020204" pitchFamily="34" charset="-122"/>
              </a:rPr>
              <a:t>甲、乙构成一组对照实验，变量是</a:t>
            </a:r>
            <a:r>
              <a:rPr lang="en-US" altLang="zh-CN" dirty="0">
                <a:latin typeface="微软雅黑" panose="020B0503020204020204" pitchFamily="34" charset="-122"/>
                <a:ea typeface="微软雅黑" panose="020B0503020204020204" pitchFamily="34" charset="-122"/>
              </a:rPr>
              <a:t>_____</a:t>
            </a:r>
            <a:r>
              <a:rPr lang="zh-CN" altLang="en-US" dirty="0">
                <a:latin typeface="微软雅黑" panose="020B0503020204020204" pitchFamily="34" charset="-122"/>
                <a:ea typeface="微软雅黑" panose="020B0503020204020204" pitchFamily="34" charset="-122"/>
              </a:rPr>
              <a:t>，得出的结论</a:t>
            </a:r>
            <a:r>
              <a:rPr lang="zh-CN" altLang="en-US" dirty="0" smtClean="0">
                <a:latin typeface="微软雅黑" panose="020B0503020204020204" pitchFamily="34" charset="-122"/>
                <a:ea typeface="微软雅黑" panose="020B0503020204020204" pitchFamily="34" charset="-122"/>
              </a:rPr>
              <a:t>是</a:t>
            </a:r>
            <a:r>
              <a:rPr lang="en-US" altLang="zh-CN" dirty="0" smtClean="0">
                <a:latin typeface="微软雅黑" panose="020B0503020204020204" pitchFamily="34" charset="-122"/>
                <a:ea typeface="微软雅黑" panose="020B0503020204020204" pitchFamily="34" charset="-122"/>
              </a:rPr>
              <a:t>______________________</a:t>
            </a:r>
            <a:r>
              <a:rPr lang="zh-CN" altLang="en-US" dirty="0" smtClean="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甲、丙构成一组对照实验，变量是</a:t>
            </a:r>
            <a:r>
              <a:rPr lang="en-US" altLang="zh-CN" dirty="0">
                <a:latin typeface="微软雅黑" panose="020B0503020204020204" pitchFamily="34" charset="-122"/>
                <a:ea typeface="微软雅黑" panose="020B0503020204020204" pitchFamily="34" charset="-122"/>
              </a:rPr>
              <a:t>_______</a:t>
            </a:r>
            <a:r>
              <a:rPr lang="zh-CN" altLang="en-US" dirty="0">
                <a:latin typeface="微软雅黑" panose="020B0503020204020204" pitchFamily="34" charset="-122"/>
                <a:ea typeface="微软雅黑" panose="020B0503020204020204" pitchFamily="34" charset="-122"/>
              </a:rPr>
              <a:t>，得出的结论</a:t>
            </a:r>
            <a:r>
              <a:rPr lang="zh-CN" altLang="en-US" dirty="0" smtClean="0">
                <a:latin typeface="微软雅黑" panose="020B0503020204020204" pitchFamily="34" charset="-122"/>
                <a:ea typeface="微软雅黑" panose="020B0503020204020204" pitchFamily="34" charset="-122"/>
              </a:rPr>
              <a:t>是</a:t>
            </a:r>
            <a:r>
              <a:rPr lang="en-US" altLang="zh-CN" dirty="0" smtClean="0">
                <a:latin typeface="微软雅黑" panose="020B0503020204020204" pitchFamily="34" charset="-122"/>
                <a:ea typeface="微软雅黑" panose="020B0503020204020204" pitchFamily="34" charset="-122"/>
              </a:rPr>
              <a:t>___________________</a:t>
            </a:r>
            <a:r>
              <a:rPr lang="zh-CN" altLang="en-US" dirty="0" smtClean="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乙、丙能否构成一组对照</a:t>
            </a:r>
            <a:r>
              <a:rPr lang="en-US" altLang="zh-CN" dirty="0">
                <a:latin typeface="微软雅黑" panose="020B0503020204020204" pitchFamily="34" charset="-122"/>
                <a:ea typeface="微软雅黑" panose="020B0503020204020204" pitchFamily="34" charset="-122"/>
              </a:rPr>
              <a:t>? </a:t>
            </a:r>
            <a:r>
              <a:rPr lang="en-US" altLang="zh-CN" dirty="0" smtClean="0">
                <a:latin typeface="微软雅黑" panose="020B0503020204020204" pitchFamily="34" charset="-122"/>
                <a:ea typeface="微软雅黑" panose="020B0503020204020204" pitchFamily="34" charset="-122"/>
              </a:rPr>
              <a:t>_____</a:t>
            </a:r>
            <a:r>
              <a:rPr lang="zh-CN" altLang="en-US" dirty="0" smtClean="0">
                <a:latin typeface="微软雅黑" panose="020B0503020204020204" pitchFamily="34" charset="-122"/>
                <a:ea typeface="微软雅黑" panose="020B0503020204020204" pitchFamily="34" charset="-122"/>
              </a:rPr>
              <a:t>。</a:t>
            </a:r>
            <a:endParaRPr lang="en-US" altLang="zh-CN" dirty="0" smtClean="0">
              <a:latin typeface="微软雅黑" panose="020B0503020204020204" pitchFamily="34" charset="-122"/>
              <a:ea typeface="微软雅黑" panose="020B0503020204020204" pitchFamily="34" charset="-122"/>
            </a:endParaRPr>
          </a:p>
          <a:p>
            <a:pPr>
              <a:lnSpc>
                <a:spcPct val="150000"/>
              </a:lnSpc>
            </a:pPr>
            <a:r>
              <a:rPr lang="zh-CN" altLang="en-US" dirty="0" smtClean="0">
                <a:latin typeface="微软雅黑" panose="020B0503020204020204" pitchFamily="34" charset="-122"/>
                <a:ea typeface="微软雅黑" panose="020B0503020204020204" pitchFamily="34" charset="-122"/>
              </a:rPr>
              <a:t>                            为什么</a:t>
            </a:r>
            <a:r>
              <a:rPr lang="en-US" altLang="zh-CN" dirty="0" smtClean="0">
                <a:latin typeface="微软雅黑" panose="020B0503020204020204" pitchFamily="34" charset="-122"/>
                <a:ea typeface="微软雅黑" panose="020B0503020204020204" pitchFamily="34" charset="-122"/>
              </a:rPr>
              <a:t>_________________________________________</a:t>
            </a:r>
            <a:endParaRPr lang="zh-CN" altLang="en-US" dirty="0">
              <a:latin typeface="微软雅黑" panose="020B0503020204020204" pitchFamily="34" charset="-122"/>
              <a:ea typeface="微软雅黑" panose="020B0503020204020204" pitchFamily="34" charset="-122"/>
            </a:endParaRPr>
          </a:p>
          <a:p>
            <a:endParaRPr lang="zh-CN" altLang="en-US" dirty="0">
              <a:latin typeface="微软雅黑" panose="020B0503020204020204" pitchFamily="34" charset="-122"/>
              <a:ea typeface="微软雅黑" panose="020B0503020204020204" pitchFamily="34" charset="-122"/>
            </a:endParaRPr>
          </a:p>
        </p:txBody>
      </p:sp>
      <p:sp>
        <p:nvSpPr>
          <p:cNvPr id="22533" name="文本框 22532"/>
          <p:cNvSpPr txBox="1">
            <a:spLocks noChangeArrowheads="1"/>
          </p:cNvSpPr>
          <p:nvPr/>
        </p:nvSpPr>
        <p:spPr bwMode="auto">
          <a:xfrm>
            <a:off x="3203848" y="2355726"/>
            <a:ext cx="709612" cy="369332"/>
          </a:xfrm>
          <a:prstGeom prst="rect">
            <a:avLst/>
          </a:prstGeom>
          <a:noFill/>
          <a:ln w="9525">
            <a:noFill/>
            <a:miter lim="800000"/>
          </a:ln>
        </p:spPr>
        <p:txBody>
          <a:bodyPr>
            <a:spAutoFit/>
          </a:bodyPr>
          <a:lstStyle/>
          <a:p>
            <a:r>
              <a:rPr lang="zh-CN" altLang="en-US" dirty="0">
                <a:solidFill>
                  <a:srgbClr val="FF0000"/>
                </a:solidFill>
                <a:latin typeface="微软雅黑" panose="020B0503020204020204" pitchFamily="34" charset="-122"/>
                <a:ea typeface="微软雅黑" panose="020B0503020204020204" pitchFamily="34" charset="-122"/>
              </a:rPr>
              <a:t>甲</a:t>
            </a:r>
            <a:endParaRPr lang="zh-CN" altLang="en-US" dirty="0">
              <a:solidFill>
                <a:srgbClr val="FF0000"/>
              </a:solidFill>
              <a:latin typeface="微软雅黑" panose="020B0503020204020204" pitchFamily="34" charset="-122"/>
              <a:ea typeface="微软雅黑" panose="020B0503020204020204" pitchFamily="34" charset="-122"/>
            </a:endParaRPr>
          </a:p>
        </p:txBody>
      </p:sp>
      <p:sp>
        <p:nvSpPr>
          <p:cNvPr id="22534" name="文本框 22533"/>
          <p:cNvSpPr txBox="1">
            <a:spLocks noChangeArrowheads="1"/>
          </p:cNvSpPr>
          <p:nvPr/>
        </p:nvSpPr>
        <p:spPr bwMode="auto">
          <a:xfrm>
            <a:off x="683568" y="2778482"/>
            <a:ext cx="5572125" cy="369332"/>
          </a:xfrm>
          <a:prstGeom prst="rect">
            <a:avLst/>
          </a:prstGeom>
          <a:noFill/>
          <a:ln w="9525">
            <a:noFill/>
            <a:miter lim="800000"/>
          </a:ln>
        </p:spPr>
        <p:txBody>
          <a:bodyPr wrap="square">
            <a:spAutoFit/>
          </a:bodyPr>
          <a:lstStyle/>
          <a:p>
            <a:r>
              <a:rPr lang="zh-CN" altLang="en-US" dirty="0">
                <a:solidFill>
                  <a:srgbClr val="FF0000"/>
                </a:solidFill>
                <a:latin typeface="微软雅黑" panose="020B0503020204020204" pitchFamily="34" charset="-122"/>
                <a:ea typeface="微软雅黑" panose="020B0503020204020204" pitchFamily="34" charset="-122"/>
              </a:rPr>
              <a:t>用带火星的木条或者卫生香看是否复燃。</a:t>
            </a:r>
            <a:endParaRPr lang="zh-CN" altLang="en-US" dirty="0">
              <a:solidFill>
                <a:srgbClr val="FF0000"/>
              </a:solidFill>
              <a:latin typeface="微软雅黑" panose="020B0503020204020204" pitchFamily="34" charset="-122"/>
              <a:ea typeface="微软雅黑" panose="020B0503020204020204" pitchFamily="34" charset="-122"/>
            </a:endParaRPr>
          </a:p>
        </p:txBody>
      </p:sp>
      <p:sp>
        <p:nvSpPr>
          <p:cNvPr id="22535" name="文本框 22534"/>
          <p:cNvSpPr txBox="1">
            <a:spLocks noChangeArrowheads="1"/>
          </p:cNvSpPr>
          <p:nvPr/>
        </p:nvSpPr>
        <p:spPr bwMode="auto">
          <a:xfrm>
            <a:off x="4365674" y="3138522"/>
            <a:ext cx="1214438" cy="369332"/>
          </a:xfrm>
          <a:prstGeom prst="rect">
            <a:avLst/>
          </a:prstGeom>
          <a:noFill/>
          <a:ln w="9525">
            <a:noFill/>
            <a:miter lim="800000"/>
          </a:ln>
        </p:spPr>
        <p:txBody>
          <a:bodyPr>
            <a:spAutoFit/>
          </a:bodyPr>
          <a:lstStyle/>
          <a:p>
            <a:r>
              <a:rPr lang="zh-CN" altLang="en-US" dirty="0">
                <a:solidFill>
                  <a:srgbClr val="FF0000"/>
                </a:solidFill>
                <a:latin typeface="微软雅黑" panose="020B0503020204020204" pitchFamily="34" charset="-122"/>
                <a:ea typeface="微软雅黑" panose="020B0503020204020204" pitchFamily="34" charset="-122"/>
              </a:rPr>
              <a:t>光照</a:t>
            </a:r>
            <a:endParaRPr lang="zh-CN" altLang="en-US" dirty="0">
              <a:solidFill>
                <a:srgbClr val="FF0000"/>
              </a:solidFill>
              <a:latin typeface="微软雅黑" panose="020B0503020204020204" pitchFamily="34" charset="-122"/>
              <a:ea typeface="微软雅黑" panose="020B0503020204020204" pitchFamily="34" charset="-122"/>
            </a:endParaRPr>
          </a:p>
        </p:txBody>
      </p:sp>
      <p:sp>
        <p:nvSpPr>
          <p:cNvPr id="22536" name="文本框 22535"/>
          <p:cNvSpPr txBox="1">
            <a:spLocks noChangeArrowheads="1"/>
          </p:cNvSpPr>
          <p:nvPr/>
        </p:nvSpPr>
        <p:spPr bwMode="auto">
          <a:xfrm>
            <a:off x="6588224" y="2933531"/>
            <a:ext cx="2662709" cy="646331"/>
          </a:xfrm>
          <a:prstGeom prst="rect">
            <a:avLst/>
          </a:prstGeom>
          <a:noFill/>
          <a:ln w="9525">
            <a:noFill/>
            <a:miter lim="800000"/>
          </a:ln>
        </p:spPr>
        <p:txBody>
          <a:bodyPr wrap="square">
            <a:spAutoFit/>
          </a:bodyPr>
          <a:lstStyle/>
          <a:p>
            <a:r>
              <a:rPr lang="zh-CN" altLang="en-US" dirty="0">
                <a:solidFill>
                  <a:srgbClr val="FF0000"/>
                </a:solidFill>
                <a:latin typeface="微软雅黑" panose="020B0503020204020204" pitchFamily="34" charset="-122"/>
                <a:ea typeface="微软雅黑" panose="020B0503020204020204" pitchFamily="34" charset="-122"/>
              </a:rPr>
              <a:t>光是绿色植物</a:t>
            </a:r>
            <a:r>
              <a:rPr lang="zh-CN" altLang="en-US" dirty="0" smtClean="0">
                <a:solidFill>
                  <a:srgbClr val="FF0000"/>
                </a:solidFill>
                <a:latin typeface="微软雅黑" panose="020B0503020204020204" pitchFamily="34" charset="-122"/>
                <a:ea typeface="微软雅黑" panose="020B0503020204020204" pitchFamily="34" charset="-122"/>
              </a:rPr>
              <a:t>进行</a:t>
            </a:r>
            <a:endParaRPr lang="en-US" altLang="zh-CN" dirty="0" smtClean="0">
              <a:solidFill>
                <a:srgbClr val="FF0000"/>
              </a:solidFill>
              <a:latin typeface="微软雅黑" panose="020B0503020204020204" pitchFamily="34" charset="-122"/>
              <a:ea typeface="微软雅黑" panose="020B0503020204020204" pitchFamily="34" charset="-122"/>
            </a:endParaRPr>
          </a:p>
          <a:p>
            <a:r>
              <a:rPr lang="zh-CN" altLang="en-US" dirty="0" smtClean="0">
                <a:solidFill>
                  <a:srgbClr val="FF0000"/>
                </a:solidFill>
                <a:latin typeface="微软雅黑" panose="020B0503020204020204" pitchFamily="34" charset="-122"/>
                <a:ea typeface="微软雅黑" panose="020B0503020204020204" pitchFamily="34" charset="-122"/>
              </a:rPr>
              <a:t>光合作用</a:t>
            </a:r>
            <a:r>
              <a:rPr lang="zh-CN" altLang="en-US" dirty="0">
                <a:solidFill>
                  <a:srgbClr val="FF0000"/>
                </a:solidFill>
                <a:latin typeface="微软雅黑" panose="020B0503020204020204" pitchFamily="34" charset="-122"/>
                <a:ea typeface="微软雅黑" panose="020B0503020204020204" pitchFamily="34" charset="-122"/>
              </a:rPr>
              <a:t>的条件之一</a:t>
            </a:r>
            <a:endParaRPr lang="zh-CN" altLang="en-US" dirty="0">
              <a:solidFill>
                <a:srgbClr val="FF0000"/>
              </a:solidFill>
              <a:latin typeface="微软雅黑" panose="020B0503020204020204" pitchFamily="34" charset="-122"/>
              <a:ea typeface="微软雅黑" panose="020B0503020204020204" pitchFamily="34" charset="-122"/>
            </a:endParaRPr>
          </a:p>
        </p:txBody>
      </p:sp>
      <p:sp>
        <p:nvSpPr>
          <p:cNvPr id="22537" name="文本框 22536"/>
          <p:cNvSpPr txBox="1">
            <a:spLocks noChangeArrowheads="1"/>
          </p:cNvSpPr>
          <p:nvPr/>
        </p:nvSpPr>
        <p:spPr bwMode="auto">
          <a:xfrm>
            <a:off x="4005635" y="3579862"/>
            <a:ext cx="1214437" cy="369332"/>
          </a:xfrm>
          <a:prstGeom prst="rect">
            <a:avLst/>
          </a:prstGeom>
          <a:noFill/>
          <a:ln w="9525">
            <a:noFill/>
            <a:miter lim="800000"/>
          </a:ln>
        </p:spPr>
        <p:txBody>
          <a:bodyPr>
            <a:spAutoFit/>
          </a:bodyPr>
          <a:lstStyle/>
          <a:p>
            <a:r>
              <a:rPr lang="zh-CN" altLang="en-US" dirty="0">
                <a:solidFill>
                  <a:srgbClr val="FF0000"/>
                </a:solidFill>
                <a:latin typeface="微软雅黑" panose="020B0503020204020204" pitchFamily="34" charset="-122"/>
                <a:ea typeface="微软雅黑" panose="020B0503020204020204" pitchFamily="34" charset="-122"/>
              </a:rPr>
              <a:t>绿色植物</a:t>
            </a:r>
            <a:endParaRPr lang="zh-CN" altLang="en-US" dirty="0">
              <a:solidFill>
                <a:srgbClr val="FF0000"/>
              </a:solidFill>
              <a:latin typeface="微软雅黑" panose="020B0503020204020204" pitchFamily="34" charset="-122"/>
              <a:ea typeface="微软雅黑" panose="020B0503020204020204" pitchFamily="34" charset="-122"/>
            </a:endParaRPr>
          </a:p>
        </p:txBody>
      </p:sp>
      <p:sp>
        <p:nvSpPr>
          <p:cNvPr id="22538" name="文本框 22537"/>
          <p:cNvSpPr txBox="1">
            <a:spLocks noChangeArrowheads="1"/>
          </p:cNvSpPr>
          <p:nvPr/>
        </p:nvSpPr>
        <p:spPr bwMode="auto">
          <a:xfrm>
            <a:off x="6397302" y="3570570"/>
            <a:ext cx="2711202" cy="369332"/>
          </a:xfrm>
          <a:prstGeom prst="rect">
            <a:avLst/>
          </a:prstGeom>
          <a:noFill/>
          <a:ln w="9525">
            <a:noFill/>
            <a:miter lim="800000"/>
          </a:ln>
        </p:spPr>
        <p:txBody>
          <a:bodyPr wrap="square">
            <a:spAutoFit/>
          </a:bodyPr>
          <a:lstStyle/>
          <a:p>
            <a:r>
              <a:rPr lang="zh-CN" altLang="en-US" dirty="0">
                <a:solidFill>
                  <a:srgbClr val="FF0000"/>
                </a:solidFill>
                <a:latin typeface="微软雅黑" panose="020B0503020204020204" pitchFamily="34" charset="-122"/>
                <a:ea typeface="微软雅黑" panose="020B0503020204020204" pitchFamily="34" charset="-122"/>
              </a:rPr>
              <a:t>氧气是绿色植物产生的</a:t>
            </a:r>
            <a:endParaRPr lang="zh-CN" altLang="en-US" dirty="0">
              <a:solidFill>
                <a:srgbClr val="FF0000"/>
              </a:solidFill>
              <a:latin typeface="微软雅黑" panose="020B0503020204020204" pitchFamily="34" charset="-122"/>
              <a:ea typeface="微软雅黑" panose="020B0503020204020204" pitchFamily="34" charset="-122"/>
            </a:endParaRPr>
          </a:p>
        </p:txBody>
      </p:sp>
      <p:sp>
        <p:nvSpPr>
          <p:cNvPr id="22539" name="文本框 22538"/>
          <p:cNvSpPr txBox="1">
            <a:spLocks noChangeArrowheads="1"/>
          </p:cNvSpPr>
          <p:nvPr/>
        </p:nvSpPr>
        <p:spPr bwMode="auto">
          <a:xfrm>
            <a:off x="3275856" y="4011910"/>
            <a:ext cx="864096" cy="369332"/>
          </a:xfrm>
          <a:prstGeom prst="rect">
            <a:avLst/>
          </a:prstGeom>
          <a:noFill/>
          <a:ln w="9525">
            <a:noFill/>
            <a:miter lim="800000"/>
          </a:ln>
        </p:spPr>
        <p:txBody>
          <a:bodyPr wrap="square">
            <a:spAutoFit/>
          </a:bodyPr>
          <a:lstStyle/>
          <a:p>
            <a:r>
              <a:rPr lang="zh-CN" altLang="en-US" dirty="0">
                <a:solidFill>
                  <a:srgbClr val="FF0000"/>
                </a:solidFill>
                <a:latin typeface="微软雅黑" panose="020B0503020204020204" pitchFamily="34" charset="-122"/>
                <a:ea typeface="微软雅黑" panose="020B0503020204020204" pitchFamily="34" charset="-122"/>
              </a:rPr>
              <a:t>不能</a:t>
            </a:r>
            <a:endParaRPr lang="zh-CN" altLang="en-US" dirty="0">
              <a:solidFill>
                <a:srgbClr val="FF0000"/>
              </a:solidFill>
              <a:latin typeface="微软雅黑" panose="020B0503020204020204" pitchFamily="34" charset="-122"/>
              <a:ea typeface="微软雅黑" panose="020B0503020204020204" pitchFamily="34" charset="-122"/>
            </a:endParaRPr>
          </a:p>
        </p:txBody>
      </p:sp>
      <p:sp>
        <p:nvSpPr>
          <p:cNvPr id="22540" name="文本框 22539"/>
          <p:cNvSpPr txBox="1">
            <a:spLocks noChangeArrowheads="1"/>
          </p:cNvSpPr>
          <p:nvPr/>
        </p:nvSpPr>
        <p:spPr bwMode="auto">
          <a:xfrm>
            <a:off x="3203848" y="4371950"/>
            <a:ext cx="5544616" cy="369332"/>
          </a:xfrm>
          <a:prstGeom prst="rect">
            <a:avLst/>
          </a:prstGeom>
          <a:noFill/>
          <a:ln w="9525">
            <a:noFill/>
            <a:miter lim="800000"/>
          </a:ln>
        </p:spPr>
        <p:txBody>
          <a:bodyPr wrap="square">
            <a:spAutoFit/>
          </a:bodyPr>
          <a:lstStyle/>
          <a:p>
            <a:r>
              <a:rPr lang="zh-CN" altLang="en-US" dirty="0">
                <a:solidFill>
                  <a:srgbClr val="FF0000"/>
                </a:solidFill>
                <a:latin typeface="微软雅黑" panose="020B0503020204020204" pitchFamily="34" charset="-122"/>
                <a:ea typeface="微软雅黑" panose="020B0503020204020204" pitchFamily="34" charset="-122"/>
              </a:rPr>
              <a:t>一个实验中存在两个变量，违背了单一变量原则</a:t>
            </a:r>
            <a:r>
              <a:rPr lang="zh-CN" altLang="en-US" dirty="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sp>
        <p:nvSpPr>
          <p:cNvPr id="13" name="流程图: 可选过程 12"/>
          <p:cNvSpPr/>
          <p:nvPr/>
        </p:nvSpPr>
        <p:spPr>
          <a:xfrm>
            <a:off x="179512" y="195486"/>
            <a:ext cx="1342581" cy="427957"/>
          </a:xfrm>
          <a:prstGeom prst="flowChartAlternateProcess">
            <a:avLst/>
          </a:prstGeom>
          <a:solidFill>
            <a:srgbClr val="7CD52B"/>
          </a:solidFill>
          <a:effectLst>
            <a:outerShdw blurRad="40000" dist="23000" dir="5400000" rotWithShape="0">
              <a:srgbClr val="000000">
                <a:alpha val="35000"/>
              </a:srgbClr>
            </a:outerShdw>
            <a:reflection blurRad="6350" stA="50000" endA="300" endPos="55000" dir="5400000" sy="-100000" algn="bl" rotWithShape="0"/>
            <a:softEdge rad="63500"/>
          </a:effectLst>
        </p:spPr>
        <p:style>
          <a:lnRef idx="1">
            <a:schemeClr val="accent5"/>
          </a:lnRef>
          <a:fillRef idx="3">
            <a:schemeClr val="accent5"/>
          </a:fillRef>
          <a:effectRef idx="2">
            <a:schemeClr val="accent5"/>
          </a:effectRef>
          <a:fontRef idx="minor">
            <a:schemeClr val="lt1"/>
          </a:fontRef>
        </p:style>
        <p:txBody>
          <a:bodyPr lIns="44796" tIns="22398" rIns="44796" bIns="22398" anchor="ctr"/>
          <a:lstStyle/>
          <a:p>
            <a:pPr algn="ctr" defTabSz="815975" fontAlgn="auto">
              <a:spcBef>
                <a:spcPts val="0"/>
              </a:spcBef>
              <a:spcAft>
                <a:spcPts val="0"/>
              </a:spcAft>
              <a:defRPr/>
            </a:pPr>
            <a:r>
              <a:rPr lang="zh-CN" altLang="en-US" b="1" strike="noStrike" noProof="1" smtClean="0">
                <a:solidFill>
                  <a:schemeClr val="bg1"/>
                </a:solidFill>
                <a:latin typeface="微软雅黑" panose="020B0503020204020204" pitchFamily="34" charset="-122"/>
                <a:ea typeface="微软雅黑" panose="020B0503020204020204" pitchFamily="34" charset="-122"/>
              </a:rPr>
              <a:t>作业布置</a:t>
            </a:r>
            <a:endParaRPr lang="zh-CN" altLang="en-US" b="1" strike="noStrike" noProof="1">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2533">
                                            <p:txEl>
                                              <p:pRg st="0" end="0"/>
                                            </p:txEl>
                                          </p:spTgt>
                                        </p:tgtEl>
                                        <p:attrNameLst>
                                          <p:attrName>style.visibility</p:attrName>
                                        </p:attrNameLst>
                                      </p:cBhvr>
                                      <p:to>
                                        <p:strVal val="visible"/>
                                      </p:to>
                                    </p:set>
                                    <p:anim calcmode="lin" valueType="num">
                                      <p:cBhvr additive="base">
                                        <p:cTn id="7" dur="500" fill="hold"/>
                                        <p:tgtEl>
                                          <p:spTgt spid="2253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253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2534"/>
                                        </p:tgtEl>
                                        <p:attrNameLst>
                                          <p:attrName>style.visibility</p:attrName>
                                        </p:attrNameLst>
                                      </p:cBhvr>
                                      <p:to>
                                        <p:strVal val="visible"/>
                                      </p:to>
                                    </p:set>
                                    <p:anim calcmode="lin" valueType="num">
                                      <p:cBhvr additive="base">
                                        <p:cTn id="13" dur="500" fill="hold"/>
                                        <p:tgtEl>
                                          <p:spTgt spid="22534"/>
                                        </p:tgtEl>
                                        <p:attrNameLst>
                                          <p:attrName>ppt_x</p:attrName>
                                        </p:attrNameLst>
                                      </p:cBhvr>
                                      <p:tavLst>
                                        <p:tav tm="0">
                                          <p:val>
                                            <p:strVal val="ppt_x"/>
                                          </p:val>
                                        </p:tav>
                                        <p:tav tm="100000">
                                          <p:val>
                                            <p:strVal val="ppt_x"/>
                                          </p:val>
                                        </p:tav>
                                      </p:tavLst>
                                    </p:anim>
                                    <p:anim calcmode="lin" valueType="num">
                                      <p:cBhvr additive="base">
                                        <p:cTn id="14" dur="500" fill="hold"/>
                                        <p:tgtEl>
                                          <p:spTgt spid="2253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2535">
                                            <p:txEl>
                                              <p:pRg st="0" end="0"/>
                                            </p:txEl>
                                          </p:spTgt>
                                        </p:tgtEl>
                                        <p:attrNameLst>
                                          <p:attrName>style.visibility</p:attrName>
                                        </p:attrNameLst>
                                      </p:cBhvr>
                                      <p:to>
                                        <p:strVal val="visible"/>
                                      </p:to>
                                    </p:set>
                                    <p:anim calcmode="lin" valueType="num">
                                      <p:cBhvr additive="base">
                                        <p:cTn id="19" dur="500" fill="hold"/>
                                        <p:tgtEl>
                                          <p:spTgt spid="22535">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253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2536">
                                            <p:txEl>
                                              <p:pRg st="0" end="0"/>
                                            </p:txEl>
                                          </p:spTgt>
                                        </p:tgtEl>
                                        <p:attrNameLst>
                                          <p:attrName>style.visibility</p:attrName>
                                        </p:attrNameLst>
                                      </p:cBhvr>
                                      <p:to>
                                        <p:strVal val="visible"/>
                                      </p:to>
                                    </p:set>
                                    <p:anim calcmode="lin" valueType="num">
                                      <p:cBhvr additive="base">
                                        <p:cTn id="25" dur="500" fill="hold"/>
                                        <p:tgtEl>
                                          <p:spTgt spid="22536">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253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2536">
                                            <p:txEl>
                                              <p:pRg st="1" end="1"/>
                                            </p:txEl>
                                          </p:spTgt>
                                        </p:tgtEl>
                                        <p:attrNameLst>
                                          <p:attrName>style.visibility</p:attrName>
                                        </p:attrNameLst>
                                      </p:cBhvr>
                                      <p:to>
                                        <p:strVal val="visible"/>
                                      </p:to>
                                    </p:set>
                                    <p:anim calcmode="lin" valueType="num">
                                      <p:cBhvr additive="base">
                                        <p:cTn id="31" dur="500" fill="hold"/>
                                        <p:tgtEl>
                                          <p:spTgt spid="22536">
                                            <p:txEl>
                                              <p:pRg st="1" end="1"/>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253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2537">
                                            <p:txEl>
                                              <p:pRg st="0" end="0"/>
                                            </p:txEl>
                                          </p:spTgt>
                                        </p:tgtEl>
                                        <p:attrNameLst>
                                          <p:attrName>style.visibility</p:attrName>
                                        </p:attrNameLst>
                                      </p:cBhvr>
                                      <p:to>
                                        <p:strVal val="visible"/>
                                      </p:to>
                                    </p:set>
                                    <p:anim calcmode="lin" valueType="num">
                                      <p:cBhvr additive="base">
                                        <p:cTn id="37" dur="500" fill="hold"/>
                                        <p:tgtEl>
                                          <p:spTgt spid="22537">
                                            <p:txEl>
                                              <p:pRg st="0" end="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253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2538"/>
                                        </p:tgtEl>
                                        <p:attrNameLst>
                                          <p:attrName>style.visibility</p:attrName>
                                        </p:attrNameLst>
                                      </p:cBhvr>
                                      <p:to>
                                        <p:strVal val="visible"/>
                                      </p:to>
                                    </p:set>
                                    <p:anim calcmode="lin" valueType="num">
                                      <p:cBhvr additive="base">
                                        <p:cTn id="43" dur="500" fill="hold"/>
                                        <p:tgtEl>
                                          <p:spTgt spid="22538"/>
                                        </p:tgtEl>
                                        <p:attrNameLst>
                                          <p:attrName>ppt_x</p:attrName>
                                        </p:attrNameLst>
                                      </p:cBhvr>
                                      <p:tavLst>
                                        <p:tav tm="0">
                                          <p:val>
                                            <p:strVal val="ppt_x"/>
                                          </p:val>
                                        </p:tav>
                                        <p:tav tm="100000">
                                          <p:val>
                                            <p:strVal val="ppt_x"/>
                                          </p:val>
                                        </p:tav>
                                      </p:tavLst>
                                    </p:anim>
                                    <p:anim calcmode="lin" valueType="num">
                                      <p:cBhvr additive="base">
                                        <p:cTn id="44" dur="500" fill="hold"/>
                                        <p:tgtEl>
                                          <p:spTgt spid="22538"/>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22539">
                                            <p:txEl>
                                              <p:pRg st="0" end="0"/>
                                            </p:txEl>
                                          </p:spTgt>
                                        </p:tgtEl>
                                        <p:attrNameLst>
                                          <p:attrName>style.visibility</p:attrName>
                                        </p:attrNameLst>
                                      </p:cBhvr>
                                      <p:to>
                                        <p:strVal val="visible"/>
                                      </p:to>
                                    </p:set>
                                    <p:anim calcmode="lin" valueType="num">
                                      <p:cBhvr additive="base">
                                        <p:cTn id="49" dur="500" fill="hold"/>
                                        <p:tgtEl>
                                          <p:spTgt spid="22539">
                                            <p:txEl>
                                              <p:pRg st="0" end="0"/>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2253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22540">
                                            <p:txEl>
                                              <p:pRg st="0" end="0"/>
                                            </p:txEl>
                                          </p:spTgt>
                                        </p:tgtEl>
                                        <p:attrNameLst>
                                          <p:attrName>style.visibility</p:attrName>
                                        </p:attrNameLst>
                                      </p:cBhvr>
                                      <p:to>
                                        <p:strVal val="visible"/>
                                      </p:to>
                                    </p:set>
                                    <p:anim calcmode="lin" valueType="num">
                                      <p:cBhvr additive="base">
                                        <p:cTn id="55" dur="500" fill="hold"/>
                                        <p:tgtEl>
                                          <p:spTgt spid="22540">
                                            <p:txEl>
                                              <p:pRg st="0" end="0"/>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22540">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4" grpId="0" animBg="1"/>
      <p:bldP spid="22538" grpId="0" animBg="1"/>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1" name="文本框 5122"/>
          <p:cNvSpPr txBox="1"/>
          <p:nvPr/>
        </p:nvSpPr>
        <p:spPr>
          <a:xfrm>
            <a:off x="1187450" y="1563688"/>
            <a:ext cx="6643688" cy="1884618"/>
          </a:xfrm>
          <a:prstGeom prst="rect">
            <a:avLst/>
          </a:prstGeom>
          <a:noFill/>
          <a:ln w="9525">
            <a:noFill/>
          </a:ln>
        </p:spPr>
        <p:txBody>
          <a:bodyPr anchor="t">
            <a:spAutoFit/>
          </a:bodyPr>
          <a:lstStyle/>
          <a:p>
            <a:pPr>
              <a:lnSpc>
                <a:spcPct val="150000"/>
              </a:lnSpc>
            </a:pPr>
            <a:r>
              <a:rPr lang="en-US" altLang="zh-CN" sz="2000" dirty="0" smtClean="0">
                <a:latin typeface="微软雅黑" panose="020B0503020204020204" pitchFamily="34" charset="-122"/>
                <a:ea typeface="微软雅黑" panose="020B0503020204020204" pitchFamily="34" charset="-122"/>
              </a:rPr>
              <a:t>1</a:t>
            </a:r>
            <a:r>
              <a:rPr lang="zh-CN" altLang="en-US" sz="2000" dirty="0" smtClean="0">
                <a:latin typeface="微软雅黑" panose="020B0503020204020204" pitchFamily="34" charset="-122"/>
                <a:ea typeface="微软雅黑" panose="020B0503020204020204" pitchFamily="34" charset="-122"/>
              </a:rPr>
              <a:t>、通过实验和探究活动等说明绿色植物通过光合作用制作有机物和产生氧气。</a:t>
            </a:r>
            <a:endParaRPr lang="zh-CN" altLang="en-US" sz="2000" dirty="0" smtClean="0">
              <a:latin typeface="微软雅黑" panose="020B0503020204020204" pitchFamily="34" charset="-122"/>
              <a:ea typeface="微软雅黑" panose="020B0503020204020204" pitchFamily="34" charset="-122"/>
            </a:endParaRPr>
          </a:p>
          <a:p>
            <a:pPr>
              <a:lnSpc>
                <a:spcPct val="150000"/>
              </a:lnSpc>
            </a:pPr>
            <a:r>
              <a:rPr lang="en-US" altLang="zh-CN" sz="2000" dirty="0" smtClean="0">
                <a:latin typeface="微软雅黑" panose="020B0503020204020204" pitchFamily="34" charset="-122"/>
                <a:ea typeface="微软雅黑" panose="020B0503020204020204" pitchFamily="34" charset="-122"/>
              </a:rPr>
              <a:t>2</a:t>
            </a:r>
            <a:r>
              <a:rPr lang="zh-CN" altLang="en-US" sz="2000" dirty="0" smtClean="0">
                <a:latin typeface="微软雅黑" panose="020B0503020204020204" pitchFamily="34" charset="-122"/>
                <a:ea typeface="微软雅黑" panose="020B0503020204020204" pitchFamily="34" charset="-122"/>
              </a:rPr>
              <a:t>、通过实验，培养观察能力、实验操作能力和思维判断能力。</a:t>
            </a:r>
            <a:endParaRPr lang="zh-CN" altLang="en-US" sz="2000" dirty="0">
              <a:latin typeface="微软雅黑" panose="020B0503020204020204" pitchFamily="34" charset="-122"/>
              <a:ea typeface="微软雅黑" panose="020B0503020204020204" pitchFamily="34" charset="-122"/>
            </a:endParaRPr>
          </a:p>
        </p:txBody>
      </p:sp>
      <p:sp>
        <p:nvSpPr>
          <p:cNvPr id="5" name="流程图: 可选过程 4"/>
          <p:cNvSpPr/>
          <p:nvPr/>
        </p:nvSpPr>
        <p:spPr>
          <a:xfrm>
            <a:off x="179512" y="195486"/>
            <a:ext cx="1342581" cy="427957"/>
          </a:xfrm>
          <a:prstGeom prst="flowChartAlternateProcess">
            <a:avLst/>
          </a:prstGeom>
          <a:solidFill>
            <a:srgbClr val="7CD52B"/>
          </a:solidFill>
          <a:effectLst>
            <a:outerShdw blurRad="40000" dist="23000" dir="5400000" rotWithShape="0">
              <a:srgbClr val="000000">
                <a:alpha val="35000"/>
              </a:srgbClr>
            </a:outerShdw>
            <a:reflection blurRad="6350" stA="50000" endA="300" endPos="55000" dir="5400000" sy="-100000" algn="bl" rotWithShape="0"/>
            <a:softEdge rad="63500"/>
          </a:effectLst>
        </p:spPr>
        <p:style>
          <a:lnRef idx="1">
            <a:schemeClr val="accent5"/>
          </a:lnRef>
          <a:fillRef idx="3">
            <a:schemeClr val="accent5"/>
          </a:fillRef>
          <a:effectRef idx="2">
            <a:schemeClr val="accent5"/>
          </a:effectRef>
          <a:fontRef idx="minor">
            <a:schemeClr val="lt1"/>
          </a:fontRef>
        </p:style>
        <p:txBody>
          <a:bodyPr lIns="44796" tIns="22398" rIns="44796" bIns="22398" anchor="ctr"/>
          <a:lstStyle/>
          <a:p>
            <a:pPr algn="ctr" defTabSz="815975" fontAlgn="auto">
              <a:spcBef>
                <a:spcPts val="0"/>
              </a:spcBef>
              <a:spcAft>
                <a:spcPts val="0"/>
              </a:spcAft>
              <a:defRPr/>
            </a:pPr>
            <a:r>
              <a:rPr lang="zh-CN" altLang="en-US" b="1" strike="noStrike" noProof="1" smtClean="0">
                <a:solidFill>
                  <a:schemeClr val="bg1"/>
                </a:solidFill>
                <a:latin typeface="微软雅黑" panose="020B0503020204020204" pitchFamily="34" charset="-122"/>
                <a:ea typeface="微软雅黑" panose="020B0503020204020204" pitchFamily="34" charset="-122"/>
              </a:rPr>
              <a:t>本节目标</a:t>
            </a:r>
            <a:endParaRPr lang="zh-CN" altLang="en-US" b="1" strike="noStrike" noProof="1">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dissolv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1" name="文本框 5122"/>
          <p:cNvSpPr txBox="1"/>
          <p:nvPr/>
        </p:nvSpPr>
        <p:spPr>
          <a:xfrm>
            <a:off x="1187450" y="1563688"/>
            <a:ext cx="6643688" cy="1884618"/>
          </a:xfrm>
          <a:prstGeom prst="rect">
            <a:avLst/>
          </a:prstGeom>
          <a:noFill/>
          <a:ln w="9525">
            <a:noFill/>
          </a:ln>
        </p:spPr>
        <p:txBody>
          <a:bodyPr anchor="t">
            <a:spAutoFit/>
          </a:bodyPr>
          <a:lstStyle/>
          <a:p>
            <a:pPr>
              <a:lnSpc>
                <a:spcPct val="150000"/>
              </a:lnSpc>
            </a:pPr>
            <a:r>
              <a:rPr lang="en-US" altLang="zh-CN" sz="2000" dirty="0" smtClean="0">
                <a:latin typeface="微软雅黑" panose="020B0503020204020204" pitchFamily="34" charset="-122"/>
                <a:ea typeface="微软雅黑" panose="020B0503020204020204" pitchFamily="34" charset="-122"/>
              </a:rPr>
              <a:t>1</a:t>
            </a:r>
            <a:r>
              <a:rPr lang="zh-CN" altLang="en-US" sz="2000" dirty="0" smtClean="0">
                <a:latin typeface="微软雅黑" panose="020B0503020204020204" pitchFamily="34" charset="-122"/>
                <a:ea typeface="微软雅黑" panose="020B0503020204020204" pitchFamily="34" charset="-122"/>
              </a:rPr>
              <a:t>、通过实验和探究活动等说明绿色植物通过光合作用制作有机物和产生氧气。</a:t>
            </a:r>
            <a:endParaRPr lang="zh-CN" altLang="en-US" sz="2000" dirty="0" smtClean="0">
              <a:latin typeface="微软雅黑" panose="020B0503020204020204" pitchFamily="34" charset="-122"/>
              <a:ea typeface="微软雅黑" panose="020B0503020204020204" pitchFamily="34" charset="-122"/>
            </a:endParaRPr>
          </a:p>
          <a:p>
            <a:pPr>
              <a:lnSpc>
                <a:spcPct val="150000"/>
              </a:lnSpc>
            </a:pPr>
            <a:r>
              <a:rPr lang="en-US" altLang="zh-CN" sz="2000" dirty="0" smtClean="0">
                <a:latin typeface="微软雅黑" panose="020B0503020204020204" pitchFamily="34" charset="-122"/>
                <a:ea typeface="微软雅黑" panose="020B0503020204020204" pitchFamily="34" charset="-122"/>
              </a:rPr>
              <a:t>2</a:t>
            </a:r>
            <a:r>
              <a:rPr lang="zh-CN" altLang="en-US" sz="2000" dirty="0" smtClean="0">
                <a:latin typeface="微软雅黑" panose="020B0503020204020204" pitchFamily="34" charset="-122"/>
                <a:ea typeface="微软雅黑" panose="020B0503020204020204" pitchFamily="34" charset="-122"/>
              </a:rPr>
              <a:t>、通过实验，培养观察能力、实验操作能力和思维判断能力。</a:t>
            </a:r>
            <a:endParaRPr lang="zh-CN" altLang="en-US" sz="2000" dirty="0">
              <a:latin typeface="微软雅黑" panose="020B0503020204020204" pitchFamily="34" charset="-122"/>
              <a:ea typeface="微软雅黑" panose="020B0503020204020204" pitchFamily="34" charset="-122"/>
            </a:endParaRPr>
          </a:p>
        </p:txBody>
      </p:sp>
      <p:sp>
        <p:nvSpPr>
          <p:cNvPr id="5" name="流程图: 可选过程 4"/>
          <p:cNvSpPr/>
          <p:nvPr/>
        </p:nvSpPr>
        <p:spPr>
          <a:xfrm>
            <a:off x="179512" y="195486"/>
            <a:ext cx="1342581" cy="427957"/>
          </a:xfrm>
          <a:prstGeom prst="flowChartAlternateProcess">
            <a:avLst/>
          </a:prstGeom>
          <a:solidFill>
            <a:srgbClr val="7CD52B"/>
          </a:solidFill>
          <a:effectLst>
            <a:outerShdw blurRad="40000" dist="23000" dir="5400000" rotWithShape="0">
              <a:srgbClr val="000000">
                <a:alpha val="35000"/>
              </a:srgbClr>
            </a:outerShdw>
            <a:reflection blurRad="6350" stA="50000" endA="300" endPos="55000" dir="5400000" sy="-100000" algn="bl" rotWithShape="0"/>
            <a:softEdge rad="63500"/>
          </a:effectLst>
        </p:spPr>
        <p:style>
          <a:lnRef idx="1">
            <a:schemeClr val="accent5"/>
          </a:lnRef>
          <a:fillRef idx="3">
            <a:schemeClr val="accent5"/>
          </a:fillRef>
          <a:effectRef idx="2">
            <a:schemeClr val="accent5"/>
          </a:effectRef>
          <a:fontRef idx="minor">
            <a:schemeClr val="lt1"/>
          </a:fontRef>
        </p:style>
        <p:txBody>
          <a:bodyPr lIns="44796" tIns="22398" rIns="44796" bIns="22398" anchor="ctr"/>
          <a:lstStyle/>
          <a:p>
            <a:pPr algn="ctr" defTabSz="815975" fontAlgn="auto">
              <a:spcBef>
                <a:spcPts val="0"/>
              </a:spcBef>
              <a:spcAft>
                <a:spcPts val="0"/>
              </a:spcAft>
              <a:defRPr/>
            </a:pPr>
            <a:r>
              <a:rPr lang="zh-CN" altLang="en-US" b="1" strike="noStrike" noProof="1" smtClean="0">
                <a:solidFill>
                  <a:schemeClr val="bg1"/>
                </a:solidFill>
                <a:latin typeface="微软雅黑" panose="020B0503020204020204" pitchFamily="34" charset="-122"/>
                <a:ea typeface="微软雅黑" panose="020B0503020204020204" pitchFamily="34" charset="-122"/>
              </a:rPr>
              <a:t>本节目标</a:t>
            </a:r>
            <a:endParaRPr lang="zh-CN" altLang="en-US" b="1" strike="noStrike" noProof="1">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dissolv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145" name="文本框 6146"/>
          <p:cNvSpPr txBox="1"/>
          <p:nvPr/>
        </p:nvSpPr>
        <p:spPr>
          <a:xfrm>
            <a:off x="831850" y="1392238"/>
            <a:ext cx="7637463" cy="1477328"/>
          </a:xfrm>
          <a:prstGeom prst="rect">
            <a:avLst/>
          </a:prstGeom>
          <a:noFill/>
          <a:ln w="9525">
            <a:noFill/>
          </a:ln>
        </p:spPr>
        <p:txBody>
          <a:bodyPr wrap="square" anchor="t">
            <a:spAutoFit/>
          </a:bodyPr>
          <a:lstStyle/>
          <a:p>
            <a:pPr>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sym typeface="宋体" panose="02010600030101010101" pitchFamily="2" charset="-122"/>
              </a:rPr>
              <a:t>1</a:t>
            </a:r>
            <a:r>
              <a:rPr lang="zh-CN" altLang="en-US" sz="2000" dirty="0" smtClean="0">
                <a:solidFill>
                  <a:srgbClr val="000000"/>
                </a:solidFill>
                <a:latin typeface="微软雅黑" panose="020B0503020204020204" pitchFamily="34" charset="-122"/>
                <a:ea typeface="微软雅黑" panose="020B0503020204020204" pitchFamily="34" charset="-122"/>
                <a:sym typeface="宋体" panose="02010600030101010101" pitchFamily="2" charset="-122"/>
              </a:rPr>
              <a:t>、</a:t>
            </a:r>
            <a:r>
              <a:rPr lang="zh-CN" altLang="en-US" sz="2000" dirty="0" smtClean="0">
                <a:solidFill>
                  <a:srgbClr val="000000"/>
                </a:solidFill>
                <a:latin typeface="微软雅黑" panose="020B0503020204020204" pitchFamily="34" charset="-122"/>
                <a:ea typeface="微软雅黑" panose="020B0503020204020204" pitchFamily="34" charset="-122"/>
              </a:rPr>
              <a:t>验证水生的金鱼藻是否发生了光合作用最简 单的方法是（    ）</a:t>
            </a:r>
            <a:endParaRPr lang="zh-CN" altLang="en-US" sz="2000" dirty="0" smtClean="0">
              <a:solidFill>
                <a:srgbClr val="000000"/>
              </a:solidFill>
              <a:latin typeface="微软雅黑" panose="020B0503020204020204" pitchFamily="34" charset="-122"/>
              <a:ea typeface="微软雅黑" panose="020B0503020204020204" pitchFamily="34" charset="-122"/>
            </a:endParaRPr>
          </a:p>
          <a:p>
            <a:pPr>
              <a:lnSpc>
                <a:spcPct val="150000"/>
              </a:lnSpc>
            </a:pPr>
            <a:r>
              <a:rPr lang="en-US" altLang="zh-CN" sz="2000" dirty="0" smtClean="0">
                <a:solidFill>
                  <a:srgbClr val="000000"/>
                </a:solidFill>
                <a:latin typeface="微软雅黑" panose="020B0503020204020204" pitchFamily="34" charset="-122"/>
                <a:ea typeface="微软雅黑" panose="020B0503020204020204" pitchFamily="34" charset="-122"/>
              </a:rPr>
              <a:t>A</a:t>
            </a:r>
            <a:r>
              <a:rPr lang="zh-CN" altLang="en-US" sz="2000" dirty="0" smtClean="0">
                <a:solidFill>
                  <a:srgbClr val="000000"/>
                </a:solidFill>
                <a:latin typeface="微软雅黑" panose="020B0503020204020204" pitchFamily="34" charset="-122"/>
                <a:ea typeface="微软雅黑" panose="020B0503020204020204" pitchFamily="34" charset="-122"/>
              </a:rPr>
              <a:t>检验有无淀粉生成  </a:t>
            </a:r>
            <a:r>
              <a:rPr lang="en-US" altLang="zh-CN" sz="2000" dirty="0" smtClean="0">
                <a:solidFill>
                  <a:srgbClr val="000000"/>
                </a:solidFill>
                <a:latin typeface="微软雅黑" panose="020B0503020204020204" pitchFamily="34" charset="-122"/>
                <a:ea typeface="微软雅黑" panose="020B0503020204020204" pitchFamily="34" charset="-122"/>
              </a:rPr>
              <a:t>B</a:t>
            </a:r>
            <a:r>
              <a:rPr lang="zh-CN" altLang="en-US" sz="2000" dirty="0" smtClean="0">
                <a:solidFill>
                  <a:srgbClr val="000000"/>
                </a:solidFill>
                <a:latin typeface="微软雅黑" panose="020B0503020204020204" pitchFamily="34" charset="-122"/>
                <a:ea typeface="微软雅黑" panose="020B0503020204020204" pitchFamily="34" charset="-122"/>
              </a:rPr>
              <a:t>检验是否吸收了二氧 化碳</a:t>
            </a:r>
            <a:endParaRPr lang="zh-CN" altLang="en-US" sz="2000" dirty="0" smtClean="0">
              <a:solidFill>
                <a:srgbClr val="000000"/>
              </a:solidFill>
              <a:latin typeface="微软雅黑" panose="020B0503020204020204" pitchFamily="34" charset="-122"/>
              <a:ea typeface="微软雅黑" panose="020B0503020204020204" pitchFamily="34" charset="-122"/>
            </a:endParaRPr>
          </a:p>
          <a:p>
            <a:pPr>
              <a:lnSpc>
                <a:spcPct val="150000"/>
              </a:lnSpc>
            </a:pPr>
            <a:r>
              <a:rPr lang="en-US" altLang="zh-CN" sz="2000" dirty="0" smtClean="0">
                <a:solidFill>
                  <a:srgbClr val="000000"/>
                </a:solidFill>
                <a:latin typeface="微软雅黑" panose="020B0503020204020204" pitchFamily="34" charset="-122"/>
                <a:ea typeface="微软雅黑" panose="020B0503020204020204" pitchFamily="34" charset="-122"/>
              </a:rPr>
              <a:t>C</a:t>
            </a:r>
            <a:r>
              <a:rPr lang="zh-CN" altLang="en-US" sz="2000" dirty="0" smtClean="0">
                <a:solidFill>
                  <a:srgbClr val="000000"/>
                </a:solidFill>
                <a:latin typeface="微软雅黑" panose="020B0503020204020204" pitchFamily="34" charset="-122"/>
                <a:ea typeface="微软雅黑" panose="020B0503020204020204" pitchFamily="34" charset="-122"/>
              </a:rPr>
              <a:t>检验有无氧气生成  </a:t>
            </a:r>
            <a:r>
              <a:rPr lang="en-US" altLang="zh-CN" sz="2000" dirty="0" smtClean="0">
                <a:solidFill>
                  <a:srgbClr val="000000"/>
                </a:solidFill>
                <a:latin typeface="微软雅黑" panose="020B0503020204020204" pitchFamily="34" charset="-122"/>
                <a:ea typeface="微软雅黑" panose="020B0503020204020204" pitchFamily="34" charset="-122"/>
              </a:rPr>
              <a:t>D</a:t>
            </a:r>
            <a:r>
              <a:rPr lang="zh-CN" altLang="en-US" sz="2000" dirty="0" smtClean="0">
                <a:solidFill>
                  <a:srgbClr val="000000"/>
                </a:solidFill>
                <a:latin typeface="微软雅黑" panose="020B0503020204020204" pitchFamily="34" charset="-122"/>
                <a:ea typeface="微软雅黑" panose="020B0503020204020204" pitchFamily="34" charset="-122"/>
              </a:rPr>
              <a:t>检验是否吸收了水分</a:t>
            </a:r>
            <a:endParaRPr lang="zh-CN" altLang="en-US" sz="2000" dirty="0">
              <a:solidFill>
                <a:srgbClr val="000000"/>
              </a:solidFill>
              <a:latin typeface="微软雅黑" panose="020B0503020204020204" pitchFamily="34" charset="-122"/>
              <a:ea typeface="微软雅黑" panose="020B0503020204020204" pitchFamily="34" charset="-122"/>
            </a:endParaRPr>
          </a:p>
        </p:txBody>
      </p:sp>
      <p:sp>
        <p:nvSpPr>
          <p:cNvPr id="7" name="流程图: 可选过程 6"/>
          <p:cNvSpPr/>
          <p:nvPr/>
        </p:nvSpPr>
        <p:spPr>
          <a:xfrm>
            <a:off x="179511" y="195486"/>
            <a:ext cx="1512000" cy="427957"/>
          </a:xfrm>
          <a:prstGeom prst="flowChartAlternateProcess">
            <a:avLst/>
          </a:prstGeom>
          <a:solidFill>
            <a:srgbClr val="7CD52B"/>
          </a:solidFill>
          <a:effectLst>
            <a:outerShdw blurRad="40000" dist="23000" dir="5400000" rotWithShape="0">
              <a:srgbClr val="000000">
                <a:alpha val="35000"/>
              </a:srgbClr>
            </a:outerShdw>
            <a:reflection blurRad="6350" stA="50000" endA="300" endPos="55000" dir="5400000" sy="-100000" algn="bl" rotWithShape="0"/>
            <a:softEdge rad="63500"/>
          </a:effectLst>
        </p:spPr>
        <p:style>
          <a:lnRef idx="1">
            <a:schemeClr val="accent5"/>
          </a:lnRef>
          <a:fillRef idx="3">
            <a:schemeClr val="accent5"/>
          </a:fillRef>
          <a:effectRef idx="2">
            <a:schemeClr val="accent5"/>
          </a:effectRef>
          <a:fontRef idx="minor">
            <a:schemeClr val="lt1"/>
          </a:fontRef>
        </p:style>
        <p:txBody>
          <a:bodyPr lIns="44796" tIns="22398" rIns="44796" bIns="22398" anchor="ctr"/>
          <a:lstStyle/>
          <a:p>
            <a:pPr algn="ctr" defTabSz="815975" fontAlgn="auto">
              <a:spcBef>
                <a:spcPts val="0"/>
              </a:spcBef>
              <a:spcAft>
                <a:spcPts val="0"/>
              </a:spcAft>
              <a:defRPr/>
            </a:pPr>
            <a:r>
              <a:rPr lang="zh-CN" altLang="en-US" b="1" strike="noStrike" noProof="1" smtClean="0">
                <a:solidFill>
                  <a:schemeClr val="bg1"/>
                </a:solidFill>
                <a:latin typeface="微软雅黑" panose="020B0503020204020204" pitchFamily="34" charset="-122"/>
                <a:ea typeface="微软雅黑" panose="020B0503020204020204" pitchFamily="34" charset="-122"/>
              </a:rPr>
              <a:t>自主学习反馈</a:t>
            </a:r>
            <a:endParaRPr lang="zh-CN" altLang="en-US" b="1" strike="noStrike" noProof="1">
              <a:solidFill>
                <a:schemeClr val="bg1"/>
              </a:solidFill>
              <a:latin typeface="微软雅黑" panose="020B0503020204020204" pitchFamily="34" charset="-122"/>
              <a:ea typeface="微软雅黑" panose="020B0503020204020204" pitchFamily="34" charset="-122"/>
            </a:endParaRPr>
          </a:p>
        </p:txBody>
      </p:sp>
      <p:sp>
        <p:nvSpPr>
          <p:cNvPr id="6" name="TextBox 5"/>
          <p:cNvSpPr txBox="1"/>
          <p:nvPr/>
        </p:nvSpPr>
        <p:spPr>
          <a:xfrm>
            <a:off x="7740352" y="1419622"/>
            <a:ext cx="648072" cy="369332"/>
          </a:xfrm>
          <a:prstGeom prst="rect">
            <a:avLst/>
          </a:prstGeom>
          <a:noFill/>
        </p:spPr>
        <p:txBody>
          <a:bodyPr wrap="square" rtlCol="0">
            <a:spAutoFit/>
          </a:bodyPr>
          <a:lstStyle/>
          <a:p>
            <a:r>
              <a:rPr lang="en-US" altLang="zh-CN" dirty="0" smtClean="0">
                <a:solidFill>
                  <a:srgbClr val="FF0000"/>
                </a:solidFill>
                <a:latin typeface="微软雅黑" panose="020B0503020204020204" pitchFamily="34" charset="-122"/>
                <a:ea typeface="微软雅黑" panose="020B0503020204020204" pitchFamily="34" charset="-122"/>
              </a:rPr>
              <a:t>C</a:t>
            </a:r>
            <a:endParaRPr lang="zh-CN" altLang="en-US"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p:transition>
    <p:pull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69" name="TextBox 7"/>
          <p:cNvSpPr/>
          <p:nvPr/>
        </p:nvSpPr>
        <p:spPr>
          <a:xfrm>
            <a:off x="889000" y="1203598"/>
            <a:ext cx="4907136" cy="2400657"/>
          </a:xfrm>
          <a:prstGeom prst="rect">
            <a:avLst/>
          </a:prstGeom>
          <a:noFill/>
          <a:ln w="9525">
            <a:noFill/>
          </a:ln>
        </p:spPr>
        <p:txBody>
          <a:bodyPr wrap="square" anchor="t">
            <a:spAutoFit/>
          </a:bodyPr>
          <a:lstStyle/>
          <a:p>
            <a:pPr algn="just" eaLnBrk="0" hangingPunct="0">
              <a:lnSpc>
                <a:spcPct val="150000"/>
              </a:lnSpc>
            </a:pPr>
            <a:r>
              <a:rPr lang="en-US" altLang="x-none" sz="20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2</a:t>
            </a:r>
            <a:r>
              <a:rPr lang="en-US" altLang="x-none" sz="2000" dirty="0" smtClean="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000" dirty="0" smtClean="0">
                <a:solidFill>
                  <a:srgbClr val="000000"/>
                </a:solidFill>
                <a:latin typeface="微软雅黑" panose="020B0503020204020204" pitchFamily="34" charset="-122"/>
                <a:ea typeface="微软雅黑" panose="020B0503020204020204" pitchFamily="34" charset="-122"/>
              </a:rPr>
              <a:t>氧气的性质是（    ）</a:t>
            </a:r>
            <a:endParaRPr lang="zh-CN" altLang="en-US" sz="2000" dirty="0" smtClean="0">
              <a:solidFill>
                <a:srgbClr val="000000"/>
              </a:solidFill>
              <a:latin typeface="微软雅黑" panose="020B0503020204020204" pitchFamily="34" charset="-122"/>
              <a:ea typeface="微软雅黑" panose="020B0503020204020204" pitchFamily="34" charset="-122"/>
            </a:endParaRPr>
          </a:p>
          <a:p>
            <a:pPr algn="just" eaLnBrk="0" hangingPunct="0">
              <a:lnSpc>
                <a:spcPct val="150000"/>
              </a:lnSpc>
            </a:pPr>
            <a:r>
              <a:rPr lang="zh-CN" altLang="en-US" sz="2000" dirty="0" smtClean="0">
                <a:solidFill>
                  <a:srgbClr val="000000"/>
                </a:solidFill>
                <a:latin typeface="微软雅黑" panose="020B0503020204020204" pitchFamily="34" charset="-122"/>
                <a:ea typeface="微软雅黑" panose="020B0503020204020204" pitchFamily="34" charset="-122"/>
              </a:rPr>
              <a:t> </a:t>
            </a:r>
            <a:r>
              <a:rPr lang="en-US" altLang="zh-CN" sz="2000" dirty="0" smtClean="0">
                <a:solidFill>
                  <a:srgbClr val="000000"/>
                </a:solidFill>
                <a:latin typeface="微软雅黑" panose="020B0503020204020204" pitchFamily="34" charset="-122"/>
                <a:ea typeface="微软雅黑" panose="020B0503020204020204" pitchFamily="34" charset="-122"/>
              </a:rPr>
              <a:t>A</a:t>
            </a:r>
            <a:r>
              <a:rPr lang="zh-CN" altLang="en-US" sz="2000" dirty="0" smtClean="0">
                <a:solidFill>
                  <a:srgbClr val="000000"/>
                </a:solidFill>
                <a:latin typeface="微软雅黑" panose="020B0503020204020204" pitchFamily="34" charset="-122"/>
                <a:ea typeface="微软雅黑" panose="020B0503020204020204" pitchFamily="34" charset="-122"/>
              </a:rPr>
              <a:t>具有可燃性 </a:t>
            </a:r>
            <a:endParaRPr lang="en-US" altLang="zh-CN" sz="2000" dirty="0" smtClean="0">
              <a:solidFill>
                <a:srgbClr val="000000"/>
              </a:solidFill>
              <a:latin typeface="微软雅黑" panose="020B0503020204020204" pitchFamily="34" charset="-122"/>
              <a:ea typeface="微软雅黑" panose="020B0503020204020204" pitchFamily="34" charset="-122"/>
            </a:endParaRPr>
          </a:p>
          <a:p>
            <a:pPr algn="just" eaLnBrk="0" hangingPunct="0">
              <a:lnSpc>
                <a:spcPct val="150000"/>
              </a:lnSpc>
            </a:pPr>
            <a:r>
              <a:rPr lang="zh-CN" altLang="en-US" sz="2000" dirty="0" smtClean="0">
                <a:solidFill>
                  <a:srgbClr val="000000"/>
                </a:solidFill>
                <a:latin typeface="微软雅黑" panose="020B0503020204020204" pitchFamily="34" charset="-122"/>
                <a:ea typeface="微软雅黑" panose="020B0503020204020204" pitchFamily="34" charset="-122"/>
              </a:rPr>
              <a:t> </a:t>
            </a:r>
            <a:r>
              <a:rPr lang="en-US" altLang="zh-CN" sz="2000" dirty="0" smtClean="0">
                <a:solidFill>
                  <a:srgbClr val="000000"/>
                </a:solidFill>
                <a:latin typeface="微软雅黑" panose="020B0503020204020204" pitchFamily="34" charset="-122"/>
                <a:ea typeface="微软雅黑" panose="020B0503020204020204" pitchFamily="34" charset="-122"/>
              </a:rPr>
              <a:t>B</a:t>
            </a:r>
            <a:r>
              <a:rPr lang="zh-CN" altLang="en-US" sz="2000" dirty="0" smtClean="0">
                <a:solidFill>
                  <a:srgbClr val="000000"/>
                </a:solidFill>
                <a:latin typeface="微软雅黑" panose="020B0503020204020204" pitchFamily="34" charset="-122"/>
                <a:ea typeface="微软雅黑" panose="020B0503020204020204" pitchFamily="34" charset="-122"/>
              </a:rPr>
              <a:t>具有助燃性  </a:t>
            </a:r>
            <a:endParaRPr lang="en-US" altLang="zh-CN" sz="2000" dirty="0" smtClean="0">
              <a:solidFill>
                <a:srgbClr val="000000"/>
              </a:solidFill>
              <a:latin typeface="微软雅黑" panose="020B0503020204020204" pitchFamily="34" charset="-122"/>
              <a:ea typeface="微软雅黑" panose="020B0503020204020204" pitchFamily="34" charset="-122"/>
            </a:endParaRPr>
          </a:p>
          <a:p>
            <a:pPr algn="just" eaLnBrk="0" hangingPunct="0">
              <a:lnSpc>
                <a:spcPct val="150000"/>
              </a:lnSpc>
            </a:pPr>
            <a:r>
              <a:rPr lang="en-US" altLang="zh-CN" sz="2000" dirty="0" smtClean="0">
                <a:solidFill>
                  <a:srgbClr val="000000"/>
                </a:solidFill>
                <a:latin typeface="微软雅黑" panose="020B0503020204020204" pitchFamily="34" charset="-122"/>
                <a:ea typeface="微软雅黑" panose="020B0503020204020204" pitchFamily="34" charset="-122"/>
              </a:rPr>
              <a:t>C</a:t>
            </a:r>
            <a:r>
              <a:rPr lang="zh-CN" altLang="en-US" sz="2000" dirty="0" smtClean="0">
                <a:solidFill>
                  <a:srgbClr val="000000"/>
                </a:solidFill>
                <a:latin typeface="微软雅黑" panose="020B0503020204020204" pitchFamily="34" charset="-122"/>
                <a:ea typeface="微软雅黑" panose="020B0503020204020204" pitchFamily="34" charset="-122"/>
              </a:rPr>
              <a:t>具有易燃性 </a:t>
            </a:r>
            <a:endParaRPr lang="en-US" altLang="zh-CN" sz="2000" dirty="0" smtClean="0">
              <a:solidFill>
                <a:srgbClr val="000000"/>
              </a:solidFill>
              <a:latin typeface="微软雅黑" panose="020B0503020204020204" pitchFamily="34" charset="-122"/>
              <a:ea typeface="微软雅黑" panose="020B0503020204020204" pitchFamily="34" charset="-122"/>
            </a:endParaRPr>
          </a:p>
          <a:p>
            <a:pPr algn="just" eaLnBrk="0" hangingPunct="0">
              <a:lnSpc>
                <a:spcPct val="150000"/>
              </a:lnSpc>
            </a:pPr>
            <a:r>
              <a:rPr lang="zh-CN" altLang="en-US" sz="2000" dirty="0" smtClean="0">
                <a:solidFill>
                  <a:srgbClr val="000000"/>
                </a:solidFill>
                <a:latin typeface="微软雅黑" panose="020B0503020204020204" pitchFamily="34" charset="-122"/>
                <a:ea typeface="微软雅黑" panose="020B0503020204020204" pitchFamily="34" charset="-122"/>
              </a:rPr>
              <a:t> </a:t>
            </a:r>
            <a:r>
              <a:rPr lang="en-US" altLang="zh-CN" sz="2000" dirty="0" smtClean="0">
                <a:solidFill>
                  <a:srgbClr val="000000"/>
                </a:solidFill>
                <a:latin typeface="微软雅黑" panose="020B0503020204020204" pitchFamily="34" charset="-122"/>
                <a:ea typeface="微软雅黑" panose="020B0503020204020204" pitchFamily="34" charset="-122"/>
              </a:rPr>
              <a:t>D</a:t>
            </a:r>
            <a:r>
              <a:rPr lang="zh-CN" altLang="en-US" sz="2000" dirty="0" smtClean="0">
                <a:solidFill>
                  <a:srgbClr val="000000"/>
                </a:solidFill>
                <a:latin typeface="微软雅黑" panose="020B0503020204020204" pitchFamily="34" charset="-122"/>
                <a:ea typeface="微软雅黑" panose="020B0503020204020204" pitchFamily="34" charset="-122"/>
              </a:rPr>
              <a:t>使火熄灭</a:t>
            </a:r>
            <a:endParaRPr lang="zh-CN" altLang="en-US" sz="2000" dirty="0">
              <a:latin typeface="微软雅黑" panose="020B0503020204020204" pitchFamily="34" charset="-122"/>
              <a:ea typeface="微软雅黑" panose="020B0503020204020204" pitchFamily="34" charset="-122"/>
            </a:endParaRPr>
          </a:p>
        </p:txBody>
      </p:sp>
      <p:sp>
        <p:nvSpPr>
          <p:cNvPr id="8196" name="TextBox 10"/>
          <p:cNvSpPr/>
          <p:nvPr/>
        </p:nvSpPr>
        <p:spPr>
          <a:xfrm>
            <a:off x="2915816" y="1347614"/>
            <a:ext cx="577850" cy="460375"/>
          </a:xfrm>
          <a:prstGeom prst="rect">
            <a:avLst/>
          </a:prstGeom>
          <a:noFill/>
          <a:ln w="9525">
            <a:noFill/>
          </a:ln>
        </p:spPr>
        <p:txBody>
          <a:bodyPr wrap="square" anchor="t">
            <a:spAutoFit/>
          </a:bodyPr>
          <a:lstStyle/>
          <a:p>
            <a:r>
              <a:rPr lang="en-US" altLang="x-none" sz="2400" dirty="0" smtClean="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B</a:t>
            </a:r>
            <a:endParaRPr lang="en-US" altLang="x-none" sz="24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流程图: 可选过程 3"/>
          <p:cNvSpPr/>
          <p:nvPr/>
        </p:nvSpPr>
        <p:spPr>
          <a:xfrm>
            <a:off x="179511" y="195486"/>
            <a:ext cx="1512000" cy="427957"/>
          </a:xfrm>
          <a:prstGeom prst="flowChartAlternateProcess">
            <a:avLst/>
          </a:prstGeom>
          <a:solidFill>
            <a:srgbClr val="7CD52B"/>
          </a:solidFill>
          <a:effectLst>
            <a:outerShdw blurRad="40000" dist="23000" dir="5400000" rotWithShape="0">
              <a:srgbClr val="000000">
                <a:alpha val="35000"/>
              </a:srgbClr>
            </a:outerShdw>
            <a:reflection blurRad="6350" stA="50000" endA="300" endPos="55000" dir="5400000" sy="-100000" algn="bl" rotWithShape="0"/>
            <a:softEdge rad="63500"/>
          </a:effectLst>
        </p:spPr>
        <p:style>
          <a:lnRef idx="1">
            <a:schemeClr val="accent5"/>
          </a:lnRef>
          <a:fillRef idx="3">
            <a:schemeClr val="accent5"/>
          </a:fillRef>
          <a:effectRef idx="2">
            <a:schemeClr val="accent5"/>
          </a:effectRef>
          <a:fontRef idx="minor">
            <a:schemeClr val="lt1"/>
          </a:fontRef>
        </p:style>
        <p:txBody>
          <a:bodyPr lIns="44796" tIns="22398" rIns="44796" bIns="22398" anchor="ctr"/>
          <a:lstStyle/>
          <a:p>
            <a:pPr algn="ctr" defTabSz="815975" fontAlgn="auto">
              <a:spcBef>
                <a:spcPts val="0"/>
              </a:spcBef>
              <a:spcAft>
                <a:spcPts val="0"/>
              </a:spcAft>
              <a:defRPr/>
            </a:pPr>
            <a:r>
              <a:rPr lang="zh-CN" altLang="en-US" b="1" strike="noStrike" noProof="1" smtClean="0">
                <a:solidFill>
                  <a:schemeClr val="bg1"/>
                </a:solidFill>
                <a:latin typeface="微软雅黑" panose="020B0503020204020204" pitchFamily="34" charset="-122"/>
                <a:ea typeface="微软雅黑" panose="020B0503020204020204" pitchFamily="34" charset="-122"/>
              </a:rPr>
              <a:t>自主学习反馈</a:t>
            </a:r>
            <a:endParaRPr lang="zh-CN" altLang="en-US" b="1" strike="noStrike" noProof="1">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zoom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196"/>
                                        </p:tgtEl>
                                        <p:attrNameLst>
                                          <p:attrName>style.visibility</p:attrName>
                                        </p:attrNameLst>
                                      </p:cBhvr>
                                      <p:to>
                                        <p:strVal val="visible"/>
                                      </p:to>
                                    </p:set>
                                    <p:anim calcmode="lin" valueType="num">
                                      <p:cBhvr>
                                        <p:cTn id="7" dur="500" fill="hold"/>
                                        <p:tgtEl>
                                          <p:spTgt spid="8196"/>
                                        </p:tgtEl>
                                        <p:attrNameLst>
                                          <p:attrName>ppt_x</p:attrName>
                                        </p:attrNameLst>
                                      </p:cBhvr>
                                      <p:tavLst>
                                        <p:tav tm="0">
                                          <p:val>
                                            <p:strVal val="#ppt_x"/>
                                          </p:val>
                                        </p:tav>
                                        <p:tav tm="100000">
                                          <p:val>
                                            <p:strVal val="#ppt_x"/>
                                          </p:val>
                                        </p:tav>
                                      </p:tavLst>
                                    </p:anim>
                                    <p:anim calcmode="lin" valueType="num">
                                      <p:cBhvr>
                                        <p:cTn id="8" dur="500" fill="hold"/>
                                        <p:tgtEl>
                                          <p:spTgt spid="819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6" grpId="0" bldLvl="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3" name="TextBox 7"/>
          <p:cNvSpPr/>
          <p:nvPr/>
        </p:nvSpPr>
        <p:spPr>
          <a:xfrm>
            <a:off x="833438" y="1491630"/>
            <a:ext cx="7408862" cy="2346283"/>
          </a:xfrm>
          <a:prstGeom prst="rect">
            <a:avLst/>
          </a:prstGeom>
          <a:noFill/>
          <a:ln w="9525">
            <a:noFill/>
          </a:ln>
        </p:spPr>
        <p:txBody>
          <a:bodyPr wrap="square" anchor="t">
            <a:spAutoFit/>
          </a:bodyPr>
          <a:lstStyle/>
          <a:p>
            <a:pPr algn="just" eaLnBrk="0" hangingPunct="0">
              <a:lnSpc>
                <a:spcPct val="150000"/>
              </a:lnSpc>
            </a:pPr>
            <a:r>
              <a:rPr lang="en-US" altLang="x-none" sz="20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2000" dirty="0" smtClean="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000" dirty="0" smtClean="0">
                <a:solidFill>
                  <a:srgbClr val="000000"/>
                </a:solidFill>
                <a:latin typeface="微软雅黑" panose="020B0503020204020204" pitchFamily="34" charset="-122"/>
                <a:ea typeface="微软雅黑" panose="020B0503020204020204" pitchFamily="34" charset="-122"/>
              </a:rPr>
              <a:t>能够进行光合作用的部位是（  ）</a:t>
            </a:r>
            <a:endParaRPr lang="zh-CN" altLang="en-US" sz="2000" dirty="0" smtClean="0">
              <a:solidFill>
                <a:srgbClr val="000000"/>
              </a:solidFill>
              <a:latin typeface="微软雅黑" panose="020B0503020204020204" pitchFamily="34" charset="-122"/>
              <a:ea typeface="微软雅黑" panose="020B0503020204020204" pitchFamily="34" charset="-122"/>
            </a:endParaRPr>
          </a:p>
          <a:p>
            <a:pPr algn="just" eaLnBrk="0" hangingPunct="0">
              <a:lnSpc>
                <a:spcPct val="150000"/>
              </a:lnSpc>
            </a:pPr>
            <a:r>
              <a:rPr lang="en-US" altLang="zh-CN" sz="2000" dirty="0" smtClean="0">
                <a:solidFill>
                  <a:srgbClr val="000000"/>
                </a:solidFill>
                <a:latin typeface="微软雅黑" panose="020B0503020204020204" pitchFamily="34" charset="-122"/>
                <a:ea typeface="微软雅黑" panose="020B0503020204020204" pitchFamily="34" charset="-122"/>
              </a:rPr>
              <a:t>A</a:t>
            </a:r>
            <a:r>
              <a:rPr lang="zh-CN" altLang="en-US" sz="2000" dirty="0" smtClean="0">
                <a:solidFill>
                  <a:srgbClr val="000000"/>
                </a:solidFill>
                <a:latin typeface="微软雅黑" panose="020B0503020204020204" pitchFamily="34" charset="-122"/>
                <a:ea typeface="微软雅黑" panose="020B0503020204020204" pitchFamily="34" charset="-122"/>
              </a:rPr>
              <a:t>整个植物体   </a:t>
            </a:r>
            <a:endParaRPr lang="en-US" altLang="zh-CN" sz="2000" dirty="0" smtClean="0">
              <a:solidFill>
                <a:srgbClr val="000000"/>
              </a:solidFill>
              <a:latin typeface="微软雅黑" panose="020B0503020204020204" pitchFamily="34" charset="-122"/>
              <a:ea typeface="微软雅黑" panose="020B0503020204020204" pitchFamily="34" charset="-122"/>
            </a:endParaRPr>
          </a:p>
          <a:p>
            <a:pPr algn="just" eaLnBrk="0" hangingPunct="0">
              <a:lnSpc>
                <a:spcPct val="150000"/>
              </a:lnSpc>
            </a:pPr>
            <a:r>
              <a:rPr lang="en-US" altLang="zh-CN" sz="2000" dirty="0" smtClean="0">
                <a:solidFill>
                  <a:srgbClr val="000000"/>
                </a:solidFill>
                <a:latin typeface="微软雅黑" panose="020B0503020204020204" pitchFamily="34" charset="-122"/>
                <a:ea typeface="微软雅黑" panose="020B0503020204020204" pitchFamily="34" charset="-122"/>
              </a:rPr>
              <a:t>B</a:t>
            </a:r>
            <a:r>
              <a:rPr lang="zh-CN" altLang="en-US" sz="2000" dirty="0" smtClean="0">
                <a:solidFill>
                  <a:srgbClr val="000000"/>
                </a:solidFill>
                <a:latin typeface="微软雅黑" panose="020B0503020204020204" pitchFamily="34" charset="-122"/>
                <a:ea typeface="微软雅黑" panose="020B0503020204020204" pitchFamily="34" charset="-122"/>
              </a:rPr>
              <a:t>绿色的叶  </a:t>
            </a:r>
            <a:endParaRPr lang="en-US" altLang="zh-CN" sz="2000" dirty="0" smtClean="0">
              <a:solidFill>
                <a:srgbClr val="000000"/>
              </a:solidFill>
              <a:latin typeface="微软雅黑" panose="020B0503020204020204" pitchFamily="34" charset="-122"/>
              <a:ea typeface="微软雅黑" panose="020B0503020204020204" pitchFamily="34" charset="-122"/>
            </a:endParaRPr>
          </a:p>
          <a:p>
            <a:pPr algn="just" eaLnBrk="0" hangingPunct="0">
              <a:lnSpc>
                <a:spcPct val="150000"/>
              </a:lnSpc>
            </a:pPr>
            <a:r>
              <a:rPr lang="en-US" altLang="zh-CN" sz="2000" dirty="0" smtClean="0">
                <a:solidFill>
                  <a:srgbClr val="000000"/>
                </a:solidFill>
                <a:latin typeface="微软雅黑" panose="020B0503020204020204" pitchFamily="34" charset="-122"/>
                <a:ea typeface="微软雅黑" panose="020B0503020204020204" pitchFamily="34" charset="-122"/>
              </a:rPr>
              <a:t>C</a:t>
            </a:r>
            <a:r>
              <a:rPr lang="zh-CN" altLang="en-US" sz="2000" dirty="0" smtClean="0">
                <a:solidFill>
                  <a:srgbClr val="000000"/>
                </a:solidFill>
                <a:latin typeface="微软雅黑" panose="020B0503020204020204" pitchFamily="34" charset="-122"/>
                <a:ea typeface="微软雅黑" panose="020B0503020204020204" pitchFamily="34" charset="-122"/>
              </a:rPr>
              <a:t>所有绿色的部分</a:t>
            </a:r>
            <a:endParaRPr lang="en-US" altLang="zh-CN" sz="2000" dirty="0" smtClean="0">
              <a:solidFill>
                <a:srgbClr val="000000"/>
              </a:solidFill>
              <a:latin typeface="微软雅黑" panose="020B0503020204020204" pitchFamily="34" charset="-122"/>
              <a:ea typeface="微软雅黑" panose="020B0503020204020204" pitchFamily="34" charset="-122"/>
            </a:endParaRPr>
          </a:p>
          <a:p>
            <a:pPr algn="just" eaLnBrk="0" hangingPunct="0">
              <a:lnSpc>
                <a:spcPct val="150000"/>
              </a:lnSpc>
            </a:pPr>
            <a:r>
              <a:rPr lang="en-US" altLang="zh-CN" sz="2000" dirty="0" smtClean="0">
                <a:solidFill>
                  <a:srgbClr val="000000"/>
                </a:solidFill>
                <a:latin typeface="微软雅黑" panose="020B0503020204020204" pitchFamily="34" charset="-122"/>
                <a:ea typeface="微软雅黑" panose="020B0503020204020204" pitchFamily="34" charset="-122"/>
              </a:rPr>
              <a:t>D</a:t>
            </a:r>
            <a:r>
              <a:rPr lang="zh-CN" altLang="en-US" sz="2000" dirty="0" smtClean="0">
                <a:solidFill>
                  <a:srgbClr val="000000"/>
                </a:solidFill>
                <a:latin typeface="微软雅黑" panose="020B0503020204020204" pitchFamily="34" charset="-122"/>
                <a:ea typeface="微软雅黑" panose="020B0503020204020204" pitchFamily="34" charset="-122"/>
              </a:rPr>
              <a:t>只有茎和叶</a:t>
            </a:r>
            <a:endParaRPr lang="zh-CN" altLang="en-US" sz="20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220" name="TextBox 10"/>
          <p:cNvSpPr/>
          <p:nvPr/>
        </p:nvSpPr>
        <p:spPr>
          <a:xfrm>
            <a:off x="4499992" y="1635646"/>
            <a:ext cx="504825" cy="460375"/>
          </a:xfrm>
          <a:prstGeom prst="rect">
            <a:avLst/>
          </a:prstGeom>
          <a:noFill/>
          <a:ln w="9525">
            <a:noFill/>
          </a:ln>
        </p:spPr>
        <p:txBody>
          <a:bodyPr wrap="square" anchor="t">
            <a:spAutoFit/>
          </a:bodyPr>
          <a:lstStyle/>
          <a:p>
            <a:r>
              <a:rPr lang="en-US" altLang="x-none" sz="2400" dirty="0" smtClean="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C</a:t>
            </a:r>
            <a:endParaRPr lang="en-US" altLang="x-none" sz="24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流程图: 可选过程 3"/>
          <p:cNvSpPr/>
          <p:nvPr/>
        </p:nvSpPr>
        <p:spPr>
          <a:xfrm>
            <a:off x="179511" y="195486"/>
            <a:ext cx="1512000" cy="427957"/>
          </a:xfrm>
          <a:prstGeom prst="flowChartAlternateProcess">
            <a:avLst/>
          </a:prstGeom>
          <a:solidFill>
            <a:srgbClr val="7CD52B"/>
          </a:solidFill>
          <a:effectLst>
            <a:outerShdw blurRad="40000" dist="23000" dir="5400000" rotWithShape="0">
              <a:srgbClr val="000000">
                <a:alpha val="35000"/>
              </a:srgbClr>
            </a:outerShdw>
            <a:reflection blurRad="6350" stA="50000" endA="300" endPos="55000" dir="5400000" sy="-100000" algn="bl" rotWithShape="0"/>
            <a:softEdge rad="63500"/>
          </a:effectLst>
        </p:spPr>
        <p:style>
          <a:lnRef idx="1">
            <a:schemeClr val="accent5"/>
          </a:lnRef>
          <a:fillRef idx="3">
            <a:schemeClr val="accent5"/>
          </a:fillRef>
          <a:effectRef idx="2">
            <a:schemeClr val="accent5"/>
          </a:effectRef>
          <a:fontRef idx="minor">
            <a:schemeClr val="lt1"/>
          </a:fontRef>
        </p:style>
        <p:txBody>
          <a:bodyPr lIns="44796" tIns="22398" rIns="44796" bIns="22398" anchor="ctr"/>
          <a:lstStyle/>
          <a:p>
            <a:pPr algn="ctr" defTabSz="815975" fontAlgn="auto">
              <a:spcBef>
                <a:spcPts val="0"/>
              </a:spcBef>
              <a:spcAft>
                <a:spcPts val="0"/>
              </a:spcAft>
              <a:defRPr/>
            </a:pPr>
            <a:r>
              <a:rPr lang="zh-CN" altLang="en-US" b="1" strike="noStrike" noProof="1" smtClean="0">
                <a:solidFill>
                  <a:schemeClr val="bg1"/>
                </a:solidFill>
                <a:latin typeface="微软雅黑" panose="020B0503020204020204" pitchFamily="34" charset="-122"/>
                <a:ea typeface="微软雅黑" panose="020B0503020204020204" pitchFamily="34" charset="-122"/>
              </a:rPr>
              <a:t>自主学习反馈</a:t>
            </a:r>
            <a:endParaRPr lang="zh-CN" altLang="en-US" b="1" strike="noStrike" noProof="1">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zoom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220"/>
                                        </p:tgtEl>
                                        <p:attrNameLst>
                                          <p:attrName>style.visibility</p:attrName>
                                        </p:attrNameLst>
                                      </p:cBhvr>
                                      <p:to>
                                        <p:strVal val="visible"/>
                                      </p:to>
                                    </p:set>
                                    <p:anim calcmode="lin" valueType="num">
                                      <p:cBhvr>
                                        <p:cTn id="7" dur="500" fill="hold"/>
                                        <p:tgtEl>
                                          <p:spTgt spid="9220"/>
                                        </p:tgtEl>
                                        <p:attrNameLst>
                                          <p:attrName>ppt_x</p:attrName>
                                        </p:attrNameLst>
                                      </p:cBhvr>
                                      <p:tavLst>
                                        <p:tav tm="0">
                                          <p:val>
                                            <p:strVal val="#ppt_x"/>
                                          </p:val>
                                        </p:tav>
                                        <p:tav tm="100000">
                                          <p:val>
                                            <p:strVal val="#ppt_x"/>
                                          </p:val>
                                        </p:tav>
                                      </p:tavLst>
                                    </p:anim>
                                    <p:anim calcmode="lin" valueType="num">
                                      <p:cBhvr>
                                        <p:cTn id="8" dur="500" fill="hold"/>
                                        <p:tgtEl>
                                          <p:spTgt spid="92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0" grpId="0" bldLvl="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p:cNvSpPr/>
          <p:nvPr/>
        </p:nvSpPr>
        <p:spPr>
          <a:xfrm>
            <a:off x="179511" y="195486"/>
            <a:ext cx="1512000" cy="427957"/>
          </a:xfrm>
          <a:prstGeom prst="flowChartAlternateProcess">
            <a:avLst/>
          </a:prstGeom>
          <a:solidFill>
            <a:srgbClr val="7CD52B"/>
          </a:solidFill>
          <a:effectLst>
            <a:outerShdw blurRad="40000" dist="23000" dir="5400000" rotWithShape="0">
              <a:srgbClr val="000000">
                <a:alpha val="35000"/>
              </a:srgbClr>
            </a:outerShdw>
            <a:reflection blurRad="6350" stA="50000" endA="300" endPos="55000" dir="5400000" sy="-100000" algn="bl" rotWithShape="0"/>
            <a:softEdge rad="63500"/>
          </a:effectLst>
        </p:spPr>
        <p:style>
          <a:lnRef idx="1">
            <a:schemeClr val="accent5"/>
          </a:lnRef>
          <a:fillRef idx="3">
            <a:schemeClr val="accent5"/>
          </a:fillRef>
          <a:effectRef idx="2">
            <a:schemeClr val="accent5"/>
          </a:effectRef>
          <a:fontRef idx="minor">
            <a:schemeClr val="lt1"/>
          </a:fontRef>
        </p:style>
        <p:txBody>
          <a:bodyPr lIns="44796" tIns="22398" rIns="44796" bIns="22398" anchor="ctr"/>
          <a:lstStyle/>
          <a:p>
            <a:pPr algn="ctr" defTabSz="815975" fontAlgn="auto">
              <a:spcBef>
                <a:spcPts val="0"/>
              </a:spcBef>
              <a:spcAft>
                <a:spcPts val="0"/>
              </a:spcAft>
              <a:defRPr/>
            </a:pPr>
            <a:r>
              <a:rPr lang="zh-CN" altLang="en-US" b="1" strike="noStrike" noProof="1" smtClean="0">
                <a:solidFill>
                  <a:schemeClr val="bg1"/>
                </a:solidFill>
                <a:latin typeface="微软雅黑" panose="020B0503020204020204" pitchFamily="34" charset="-122"/>
                <a:ea typeface="微软雅黑" panose="020B0503020204020204" pitchFamily="34" charset="-122"/>
              </a:rPr>
              <a:t>自主学习反馈</a:t>
            </a:r>
            <a:endParaRPr lang="zh-CN" altLang="en-US" b="1" strike="noStrike" noProof="1">
              <a:solidFill>
                <a:schemeClr val="bg1"/>
              </a:solidFill>
              <a:latin typeface="微软雅黑" panose="020B0503020204020204" pitchFamily="34" charset="-122"/>
              <a:ea typeface="微软雅黑" panose="020B0503020204020204" pitchFamily="34" charset="-122"/>
            </a:endParaRPr>
          </a:p>
        </p:txBody>
      </p:sp>
      <p:sp>
        <p:nvSpPr>
          <p:cNvPr id="3" name="TextBox 2"/>
          <p:cNvSpPr txBox="1"/>
          <p:nvPr/>
        </p:nvSpPr>
        <p:spPr>
          <a:xfrm>
            <a:off x="1043608" y="1563638"/>
            <a:ext cx="6120680" cy="1477328"/>
          </a:xfrm>
          <a:prstGeom prst="rect">
            <a:avLst/>
          </a:prstGeom>
          <a:noFill/>
        </p:spPr>
        <p:txBody>
          <a:bodyPr wrap="square" rtlCol="0">
            <a:spAutoFit/>
          </a:bodyPr>
          <a:lstStyle/>
          <a:p>
            <a:pPr>
              <a:lnSpc>
                <a:spcPct val="150000"/>
              </a:lnSpc>
            </a:pPr>
            <a:r>
              <a:rPr lang="en-US" altLang="zh-CN" sz="2000" dirty="0" smtClean="0">
                <a:latin typeface="微软雅黑" panose="020B0503020204020204" pitchFamily="34" charset="-122"/>
                <a:ea typeface="微软雅黑" panose="020B0503020204020204" pitchFamily="34" charset="-122"/>
              </a:rPr>
              <a:t>4.</a:t>
            </a:r>
            <a:r>
              <a:rPr lang="zh-CN" altLang="en-US" sz="2000" dirty="0" smtClean="0">
                <a:latin typeface="微软雅黑" panose="020B0503020204020204" pitchFamily="34" charset="-122"/>
                <a:ea typeface="微软雅黑" panose="020B0503020204020204" pitchFamily="34" charset="-122"/>
              </a:rPr>
              <a:t>在实验四中，氢氧化钠溶液的作用是（    ）</a:t>
            </a:r>
            <a:endParaRPr lang="zh-CN" altLang="en-US" sz="2000" dirty="0" smtClean="0">
              <a:latin typeface="微软雅黑" panose="020B0503020204020204" pitchFamily="34" charset="-122"/>
              <a:ea typeface="微软雅黑" panose="020B0503020204020204" pitchFamily="34" charset="-122"/>
            </a:endParaRPr>
          </a:p>
          <a:p>
            <a:pPr>
              <a:lnSpc>
                <a:spcPct val="150000"/>
              </a:lnSpc>
            </a:pPr>
            <a:r>
              <a:rPr lang="zh-CN" altLang="en-US" sz="2000" dirty="0" smtClean="0">
                <a:latin typeface="微软雅黑" panose="020B0503020204020204" pitchFamily="34" charset="-122"/>
                <a:ea typeface="微软雅黑" panose="020B0503020204020204" pitchFamily="34" charset="-122"/>
              </a:rPr>
              <a:t>  </a:t>
            </a:r>
            <a:r>
              <a:rPr lang="en-US" altLang="zh-CN" sz="2000" dirty="0" smtClean="0">
                <a:latin typeface="微软雅黑" panose="020B0503020204020204" pitchFamily="34" charset="-122"/>
                <a:ea typeface="微软雅黑" panose="020B0503020204020204" pitchFamily="34" charset="-122"/>
              </a:rPr>
              <a:t>A</a:t>
            </a:r>
            <a:r>
              <a:rPr lang="zh-CN" altLang="en-US" sz="2000" dirty="0" smtClean="0">
                <a:latin typeface="微软雅黑" panose="020B0503020204020204" pitchFamily="34" charset="-122"/>
                <a:ea typeface="微软雅黑" panose="020B0503020204020204" pitchFamily="34" charset="-122"/>
              </a:rPr>
              <a:t>吸收瓶内的空气        </a:t>
            </a:r>
            <a:r>
              <a:rPr lang="en-US" altLang="zh-CN" sz="2000" dirty="0" smtClean="0">
                <a:latin typeface="微软雅黑" panose="020B0503020204020204" pitchFamily="34" charset="-122"/>
                <a:ea typeface="微软雅黑" panose="020B0503020204020204" pitchFamily="34" charset="-122"/>
              </a:rPr>
              <a:t>B</a:t>
            </a:r>
            <a:r>
              <a:rPr lang="zh-CN" altLang="en-US" sz="2000" dirty="0" smtClean="0">
                <a:latin typeface="微软雅黑" panose="020B0503020204020204" pitchFamily="34" charset="-122"/>
                <a:ea typeface="微软雅黑" panose="020B0503020204020204" pitchFamily="34" charset="-122"/>
              </a:rPr>
              <a:t>吸收瓶内的水分 </a:t>
            </a:r>
            <a:endParaRPr lang="zh-CN" altLang="en-US" sz="2000" dirty="0" smtClean="0">
              <a:latin typeface="微软雅黑" panose="020B0503020204020204" pitchFamily="34" charset="-122"/>
              <a:ea typeface="微软雅黑" panose="020B0503020204020204" pitchFamily="34" charset="-122"/>
            </a:endParaRPr>
          </a:p>
          <a:p>
            <a:pPr>
              <a:lnSpc>
                <a:spcPct val="150000"/>
              </a:lnSpc>
            </a:pPr>
            <a:r>
              <a:rPr lang="en-US" altLang="zh-CN" sz="2000" dirty="0" smtClean="0">
                <a:latin typeface="微软雅黑" panose="020B0503020204020204" pitchFamily="34" charset="-122"/>
                <a:ea typeface="微软雅黑" panose="020B0503020204020204" pitchFamily="34" charset="-122"/>
              </a:rPr>
              <a:t>C</a:t>
            </a:r>
            <a:r>
              <a:rPr lang="zh-CN" altLang="en-US" sz="2000" dirty="0" smtClean="0">
                <a:latin typeface="微软雅黑" panose="020B0503020204020204" pitchFamily="34" charset="-122"/>
                <a:ea typeface="微软雅黑" panose="020B0503020204020204" pitchFamily="34" charset="-122"/>
              </a:rPr>
              <a:t>吸收瓶内的二氧化碳    </a:t>
            </a:r>
            <a:r>
              <a:rPr lang="en-US" altLang="zh-CN" sz="2000" dirty="0" smtClean="0">
                <a:latin typeface="微软雅黑" panose="020B0503020204020204" pitchFamily="34" charset="-122"/>
                <a:ea typeface="微软雅黑" panose="020B0503020204020204" pitchFamily="34" charset="-122"/>
              </a:rPr>
              <a:t>D</a:t>
            </a:r>
            <a:r>
              <a:rPr lang="zh-CN" altLang="en-US" sz="2000" dirty="0" smtClean="0">
                <a:latin typeface="微软雅黑" panose="020B0503020204020204" pitchFamily="34" charset="-122"/>
                <a:ea typeface="微软雅黑" panose="020B0503020204020204" pitchFamily="34" charset="-122"/>
              </a:rPr>
              <a:t>吸收瓶内的氧气</a:t>
            </a:r>
            <a:endParaRPr lang="zh-CN" altLang="en-US" sz="2000" dirty="0">
              <a:latin typeface="微软雅黑" panose="020B0503020204020204" pitchFamily="34" charset="-122"/>
              <a:ea typeface="微软雅黑" panose="020B0503020204020204" pitchFamily="34" charset="-122"/>
            </a:endParaRPr>
          </a:p>
        </p:txBody>
      </p:sp>
      <p:sp>
        <p:nvSpPr>
          <p:cNvPr id="4" name="TextBox 3"/>
          <p:cNvSpPr txBox="1"/>
          <p:nvPr/>
        </p:nvSpPr>
        <p:spPr>
          <a:xfrm>
            <a:off x="5652120" y="1698362"/>
            <a:ext cx="360040" cy="369332"/>
          </a:xfrm>
          <a:prstGeom prst="rect">
            <a:avLst/>
          </a:prstGeom>
          <a:noFill/>
        </p:spPr>
        <p:txBody>
          <a:bodyPr wrap="square" rtlCol="0">
            <a:spAutoFit/>
          </a:bodyPr>
          <a:lstStyle/>
          <a:p>
            <a:r>
              <a:rPr lang="en-US" altLang="zh-CN" dirty="0" smtClean="0">
                <a:solidFill>
                  <a:srgbClr val="FF0000"/>
                </a:solidFill>
              </a:rPr>
              <a:t>C</a:t>
            </a:r>
            <a:endParaRPr lang="zh-CN" altLang="en-US"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17" name="矩形 6"/>
          <p:cNvSpPr/>
          <p:nvPr/>
        </p:nvSpPr>
        <p:spPr>
          <a:xfrm>
            <a:off x="540266" y="1131590"/>
            <a:ext cx="6768038" cy="1785104"/>
          </a:xfrm>
          <a:prstGeom prst="rect">
            <a:avLst/>
          </a:prstGeom>
          <a:noFill/>
          <a:ln w="9525">
            <a:noFill/>
          </a:ln>
        </p:spPr>
        <p:txBody>
          <a:bodyPr wrap="square" anchor="t">
            <a:spAutoFit/>
          </a:bodyPr>
          <a:lstStyle/>
          <a:p>
            <a:pPr>
              <a:lnSpc>
                <a:spcPct val="150000"/>
              </a:lnSpc>
            </a:pPr>
            <a:r>
              <a:rPr lang="zh-CN" altLang="en-US" sz="20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探究一</a:t>
            </a:r>
            <a:r>
              <a:rPr lang="zh-CN" altLang="en-US" sz="2000" dirty="0" smtClean="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自主学习课本</a:t>
            </a:r>
            <a:r>
              <a:rPr lang="en-US" altLang="zh-CN" sz="2000" dirty="0" smtClean="0">
                <a:latin typeface="微软雅黑" panose="020B0503020204020204" pitchFamily="34" charset="-122"/>
                <a:ea typeface="微软雅黑" panose="020B0503020204020204" pitchFamily="34" charset="-122"/>
              </a:rPr>
              <a:t>54</a:t>
            </a:r>
            <a:r>
              <a:rPr lang="zh-CN" altLang="en-US" sz="2000" dirty="0" smtClean="0">
                <a:latin typeface="微软雅黑" panose="020B0503020204020204" pitchFamily="34" charset="-122"/>
                <a:ea typeface="微软雅黑" panose="020B0503020204020204" pitchFamily="34" charset="-122"/>
              </a:rPr>
              <a:t>页</a:t>
            </a:r>
            <a:r>
              <a:rPr lang="en-US" altLang="zh-CN" sz="2000" dirty="0" smtClean="0">
                <a:latin typeface="微软雅黑" panose="020B0503020204020204" pitchFamily="34" charset="-122"/>
                <a:ea typeface="微软雅黑" panose="020B0503020204020204" pitchFamily="34" charset="-122"/>
              </a:rPr>
              <a:t>—55</a:t>
            </a:r>
            <a:r>
              <a:rPr lang="zh-CN" altLang="en-US" sz="2000" dirty="0" smtClean="0">
                <a:latin typeface="微软雅黑" panose="020B0503020204020204" pitchFamily="34" charset="-122"/>
                <a:ea typeface="微软雅黑" panose="020B0503020204020204" pitchFamily="34" charset="-122"/>
              </a:rPr>
              <a:t>页“验证绿叶在光下制造淀粉的实验”明确以下问题：</a:t>
            </a:r>
            <a:endParaRPr lang="zh-CN" altLang="en-US" sz="2000" dirty="0" smtClean="0">
              <a:latin typeface="微软雅黑" panose="020B0503020204020204" pitchFamily="34" charset="-122"/>
              <a:ea typeface="微软雅黑" panose="020B0503020204020204" pitchFamily="34" charset="-122"/>
            </a:endParaRPr>
          </a:p>
          <a:p>
            <a:pPr>
              <a:lnSpc>
                <a:spcPct val="150000"/>
              </a:lnSpc>
            </a:pPr>
            <a:r>
              <a:rPr lang="zh-CN" altLang="en-US" sz="2000" dirty="0" smtClean="0">
                <a:latin typeface="微软雅黑" panose="020B0503020204020204" pitchFamily="34" charset="-122"/>
                <a:ea typeface="微软雅黑" panose="020B0503020204020204" pitchFamily="34" charset="-122"/>
              </a:rPr>
              <a:t>本实验共分几个步骤？用最简练的语言文字表达出来。</a:t>
            </a:r>
            <a:endParaRPr lang="zh-CN" altLang="en-US" sz="2000" dirty="0" smtClean="0">
              <a:latin typeface="微软雅黑" panose="020B0503020204020204" pitchFamily="34" charset="-122"/>
              <a:ea typeface="微软雅黑" panose="020B0503020204020204" pitchFamily="34" charset="-122"/>
            </a:endParaRPr>
          </a:p>
          <a:p>
            <a:pPr algn="l"/>
            <a:endParaRPr lang="zh-CN" altLang="en-US" sz="2000" b="1" dirty="0">
              <a:solidFill>
                <a:srgbClr val="000000"/>
              </a:solidFill>
              <a:latin typeface="微软雅黑" panose="020B0503020204020204" pitchFamily="34" charset="-122"/>
              <a:ea typeface="微软雅黑" panose="020B0503020204020204" pitchFamily="34" charset="-122"/>
              <a:sym typeface="+mn-ea"/>
            </a:endParaRPr>
          </a:p>
        </p:txBody>
      </p:sp>
      <p:sp>
        <p:nvSpPr>
          <p:cNvPr id="6" name="流程图: 可选过程 5"/>
          <p:cNvSpPr/>
          <p:nvPr/>
        </p:nvSpPr>
        <p:spPr>
          <a:xfrm>
            <a:off x="179512" y="195486"/>
            <a:ext cx="1342581" cy="427957"/>
          </a:xfrm>
          <a:prstGeom prst="flowChartAlternateProcess">
            <a:avLst/>
          </a:prstGeom>
          <a:solidFill>
            <a:srgbClr val="7CD52B"/>
          </a:solidFill>
          <a:effectLst>
            <a:outerShdw blurRad="40000" dist="23000" dir="5400000" rotWithShape="0">
              <a:srgbClr val="000000">
                <a:alpha val="35000"/>
              </a:srgbClr>
            </a:outerShdw>
            <a:reflection blurRad="6350" stA="50000" endA="300" endPos="55000" dir="5400000" sy="-100000" algn="bl" rotWithShape="0"/>
            <a:softEdge rad="63500"/>
          </a:effectLst>
        </p:spPr>
        <p:style>
          <a:lnRef idx="1">
            <a:schemeClr val="accent5"/>
          </a:lnRef>
          <a:fillRef idx="3">
            <a:schemeClr val="accent5"/>
          </a:fillRef>
          <a:effectRef idx="2">
            <a:schemeClr val="accent5"/>
          </a:effectRef>
          <a:fontRef idx="minor">
            <a:schemeClr val="lt1"/>
          </a:fontRef>
        </p:style>
        <p:txBody>
          <a:bodyPr lIns="44796" tIns="22398" rIns="44796" bIns="22398" anchor="ctr"/>
          <a:lstStyle/>
          <a:p>
            <a:pPr algn="ctr" defTabSz="815975" fontAlgn="auto">
              <a:spcBef>
                <a:spcPts val="0"/>
              </a:spcBef>
              <a:spcAft>
                <a:spcPts val="0"/>
              </a:spcAft>
              <a:defRPr/>
            </a:pPr>
            <a:r>
              <a:rPr lang="zh-CN" altLang="en-US" b="1" strike="noStrike" noProof="1" smtClean="0">
                <a:solidFill>
                  <a:schemeClr val="bg1"/>
                </a:solidFill>
                <a:latin typeface="微软雅黑" panose="020B0503020204020204" pitchFamily="34" charset="-122"/>
                <a:ea typeface="微软雅黑" panose="020B0503020204020204" pitchFamily="34" charset="-122"/>
              </a:rPr>
              <a:t>探究新知</a:t>
            </a:r>
            <a:endParaRPr lang="zh-CN" altLang="en-US" b="1" strike="noStrike" noProof="1">
              <a:solidFill>
                <a:schemeClr val="bg1"/>
              </a:solidFill>
              <a:latin typeface="微软雅黑" panose="020B0503020204020204" pitchFamily="34" charset="-122"/>
              <a:ea typeface="微软雅黑" panose="020B0503020204020204" pitchFamily="34" charset="-122"/>
            </a:endParaRPr>
          </a:p>
        </p:txBody>
      </p:sp>
      <p:pic>
        <p:nvPicPr>
          <p:cNvPr id="4101" name="Picture 5" descr="69"/>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6300192" y="1275606"/>
            <a:ext cx="3051175" cy="387794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p:wedge/>
  </p:transition>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rtlCol="0">
        <a:spAutoFit/>
      </a:bodyPr>
      <a:lstStyle>
        <a:defPPr>
          <a:defRPr dirty="0" smtClean="0">
            <a:latin typeface="微软雅黑" panose="020B0503020204020204" pitchFamily="34" charset="-122"/>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2342</Words>
  <Paragraphs>237</Paragraphs>
  <Slides>23</Slides>
  <Notes>1</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23</vt:i4>
      </vt:variant>
    </vt:vector>
  </HeadingPairs>
  <TitlesOfParts>
    <vt:vector size="30" baseType="lpstr">
      <vt:lpstr>Arial</vt:lpstr>
      <vt:lpstr>宋体</vt:lpstr>
      <vt:lpstr>Wingdings</vt:lpstr>
      <vt:lpstr>微软雅黑</vt:lpstr>
      <vt:lpstr>Arial Unicode MS</vt:lpstr>
      <vt:lpstr>Calibri</vt:lpstr>
      <vt:lpstr>Office 主题</vt:lpstr>
      <vt:lpstr>七年级上册</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dcterms:created xsi:type="dcterms:W3CDTF">2016-08-11T08:55:00Z</dcterms:created>
  <dcterms:modified xsi:type="dcterms:W3CDTF">2018-08-31T06:18:57Z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2052-10.1.0.7022</vt:lpwstr>
  </property>
</Properties>
</file>