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7" r:id="rId3"/>
    <p:sldId id="460" r:id="rId4"/>
    <p:sldId id="289" r:id="rId5"/>
    <p:sldId id="320" r:id="rId6"/>
    <p:sldId id="321" r:id="rId7"/>
    <p:sldId id="322" r:id="rId8"/>
    <p:sldId id="461" r:id="rId9"/>
    <p:sldId id="462" r:id="rId10"/>
    <p:sldId id="463" r:id="rId11"/>
    <p:sldId id="464" r:id="rId12"/>
    <p:sldId id="465" r:id="rId13"/>
    <p:sldId id="466" r:id="rId14"/>
    <p:sldId id="467" r:id="rId15"/>
    <p:sldId id="468" r:id="rId16"/>
    <p:sldId id="470" r:id="rId17"/>
    <p:sldId id="471" r:id="rId18"/>
    <p:sldId id="305" r:id="rId19"/>
    <p:sldId id="472" r:id="rId20"/>
    <p:sldId id="473" r:id="rId21"/>
    <p:sldId id="455" r:id="rId22"/>
    <p:sldId id="457" r:id="rId23"/>
    <p:sldId id="458" r:id="rId24"/>
    <p:sldId id="456" r:id="rId25"/>
    <p:sldId id="459" r:id="rId26"/>
    <p:sldId id="261" r:id="rId2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24" autoAdjust="0"/>
    <p:restoredTop sz="93645" autoAdjust="0"/>
  </p:normalViewPr>
  <p:slideViewPr>
    <p:cSldViewPr>
      <p:cViewPr>
        <p:scale>
          <a:sx n="90" d="100"/>
          <a:sy n="90" d="100"/>
        </p:scale>
        <p:origin x="684" y="36"/>
      </p:cViewPr>
      <p:guideLst>
        <p:guide orient="horz" pos="392"/>
        <p:guide pos="290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BE9D6D-3B6C-4A72-A91C-5EA127EDCEA8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GIF"/><Relationship Id="rId1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hyperlink" Target="http://www.beihai365.com/bbs/viewthread.php?tid=15562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4"/>
            <a:ext cx="7102475" cy="62637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2.1.4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植物的呼吸作用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j022938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87450" y="1168004"/>
            <a:ext cx="66246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rgbClr val="CC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>
              <a:solidFill>
                <a:srgbClr val="CC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403351" y="1977629"/>
            <a:ext cx="62642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7" name="Picture 5" descr="em2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900488"/>
            <a:ext cx="1511300" cy="1029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476376" y="2895600"/>
            <a:ext cx="62642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3048000" y="1085851"/>
            <a:ext cx="51054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装有萌发种子的暖水瓶内的温度升高。装有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煮熟的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种子的暖水瓶内温度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3124200" y="3143250"/>
            <a:ext cx="4267200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萌发的种子放出了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热量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684214" y="1059656"/>
            <a:ext cx="294163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实验现象：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762000" y="3086100"/>
            <a:ext cx="25908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实验证明：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autoUpdateAnimBg="0"/>
      <p:bldP spid="53256" grpId="0" autoUpdateAnimBg="0"/>
      <p:bldP spid="53257" grpId="0" autoUpdateAnimBg="0"/>
      <p:bldP spid="5325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533400" y="2743200"/>
            <a:ext cx="8382000" cy="13388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二氧化碳的性质：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二氧化碳 </a:t>
            </a:r>
            <a:r>
              <a:rPr kumimoji="1"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澄清石灰水 → 石灰水变混浊 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endParaRPr kumimoji="1" lang="en-US" altLang="zh-CN" sz="24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95288" y="958974"/>
            <a:ext cx="8215313" cy="1828800"/>
            <a:chOff x="249" y="192"/>
            <a:chExt cx="5175" cy="153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249" y="577"/>
              <a:ext cx="2976" cy="5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探究二：</a:t>
              </a:r>
              <a:r>
                <a:rPr kumimoji="1"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探究种子在呼吸作用中是否释放二氧化碳</a:t>
              </a:r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9221" name="Object 5"/>
            <p:cNvGraphicFramePr>
              <a:graphicFrameLocks noChangeAspect="1"/>
            </p:cNvGraphicFramePr>
            <p:nvPr/>
          </p:nvGraphicFramePr>
          <p:xfrm>
            <a:off x="3216" y="192"/>
            <a:ext cx="2208" cy="15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剪辑" r:id="rId1" imgW="4006850" imgH="2857500" progId="">
                    <p:embed/>
                  </p:oleObj>
                </mc:Choice>
                <mc:Fallback>
                  <p:oleObj name="剪辑" r:id="rId1" imgW="4006850" imgH="2857500" progId="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6" y="192"/>
                          <a:ext cx="2208" cy="15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j022938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16013" y="844154"/>
            <a:ext cx="66976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331914" y="1762125"/>
            <a:ext cx="62642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kumimoji="1" lang="en-US" altLang="zh-CN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Picture 5" descr="青蛙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3840957"/>
            <a:ext cx="1835150" cy="130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895600" y="1143001"/>
            <a:ext cx="51054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甲瓶里的气体能使澄清的石灰水变得浑浊，说明甲瓶里的气体中含有大量的二氧化碳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895600" y="3200400"/>
            <a:ext cx="4648200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萌发的种子释放出二氧化碳。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381000" y="1143000"/>
            <a:ext cx="29718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实验现象：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85801" y="3143250"/>
            <a:ext cx="25177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实验证明：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utoUpdateAnimBg="0"/>
      <p:bldP spid="31751" grpId="0" autoUpdateAnimBg="0"/>
      <p:bldP spid="31752" grpId="0" autoUpdateAnimBg="0"/>
      <p:bldP spid="3175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3"/>
          <p:cNvGraphicFramePr>
            <a:graphicFrameLocks noChangeAspect="1"/>
          </p:cNvGraphicFramePr>
          <p:nvPr/>
        </p:nvGraphicFramePr>
        <p:xfrm>
          <a:off x="755576" y="1203598"/>
          <a:ext cx="6840760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位图图像" r:id="rId1" imgW="2695575" imgH="2705100" progId="PBrush">
                  <p:embed/>
                </p:oleObj>
              </mc:Choice>
              <mc:Fallback>
                <p:oleObj name="位图图像" r:id="rId1" imgW="2695575" imgH="2705100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203598"/>
                        <a:ext cx="6840760" cy="29523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1043608" y="699542"/>
            <a:ext cx="64770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探究三：种子萌发时吸收氧气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j022938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743200" y="914400"/>
            <a:ext cx="5486400" cy="1061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燃烧的蜡烛放进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瓶里，火焰立刻熄灭了。燃烧的蜡烛放进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瓶里，火焰没有立刻熄灭。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743200" y="2914650"/>
            <a:ext cx="52578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甲瓶里缺少氧，乙瓶里有氧，甲瓶里的氧被萌发的种子吸收了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539751" y="897731"/>
            <a:ext cx="27336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实验现象：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539751" y="2842022"/>
            <a:ext cx="27336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实验证明：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  <p:bldP spid="28676" grpId="0" autoUpdateAnimBg="0"/>
      <p:bldP spid="28677" grpId="0" autoUpdateAnimBg="0"/>
      <p:bldP spid="2867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2400" y="1906642"/>
            <a:ext cx="226215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有机物（储存能量）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657601" y="1906642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氧气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 flipV="1">
            <a:off x="4572000" y="2124526"/>
            <a:ext cx="106680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200400" y="1872113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﹢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5562600" y="1906642"/>
            <a:ext cx="110799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二氧化碳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6934200" y="1814963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﹢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7299325" y="1895926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7543800" y="1838776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﹢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7924801" y="1906642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4495801" y="1781626"/>
            <a:ext cx="8771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线粒体</a:t>
            </a:r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93726" y="2861523"/>
            <a:ext cx="79406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概念：绿色植物吸收氧气，将有机物分解成二氧化碳和水，同时释放能量的过程，叫做呼吸作用。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流程图: 可选过程 1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688" y="120901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探究四：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呼吸作用的概念及反应式？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 animBg="1"/>
      <p:bldP spid="13320" grpId="0"/>
      <p:bldP spid="13321" grpId="0"/>
      <p:bldP spid="13322" grpId="0"/>
      <p:bldP spid="13323" grpId="0"/>
      <p:bldP spid="13324" grpId="0"/>
      <p:bldP spid="13325" grpId="0"/>
      <p:bldP spid="13327" grpId="0"/>
      <p:bldP spid="133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611189" y="303610"/>
            <a:ext cx="8170862" cy="3086243"/>
            <a:chOff x="330" y="240"/>
            <a:chExt cx="5147" cy="2112"/>
          </a:xfrm>
        </p:grpSpPr>
        <p:graphicFrame>
          <p:nvGraphicFramePr>
            <p:cNvPr id="16387" name="Object 3"/>
            <p:cNvGraphicFramePr>
              <a:graphicFrameLocks noChangeAspect="1"/>
            </p:cNvGraphicFramePr>
            <p:nvPr/>
          </p:nvGraphicFramePr>
          <p:xfrm>
            <a:off x="2928" y="240"/>
            <a:ext cx="2549" cy="2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0" name="剪辑" r:id="rId1" imgW="4046855" imgH="3352800" progId="">
                    <p:embed/>
                  </p:oleObj>
                </mc:Choice>
                <mc:Fallback>
                  <p:oleObj name="剪辑" r:id="rId1" imgW="4046855" imgH="3352800" progId="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240"/>
                          <a:ext cx="2549" cy="2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330" y="1053"/>
              <a:ext cx="2976" cy="12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kumimoji="1"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探究五：植物的呼吸作用与人类生产、生活的关系</a:t>
              </a:r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（１）贮存粮食前为什么要晒干？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（２）为什么要经常给植物松土？</a:t>
              </a:r>
              <a:r>
                <a:rPr lang="zh-CN" altLang="en-US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89" name="Picture 5" descr="母鸡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3868341"/>
            <a:ext cx="3529012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6"/>
          <p:cNvSpPr/>
          <p:nvPr/>
        </p:nvSpPr>
        <p:spPr>
          <a:xfrm>
            <a:off x="2987824" y="854005"/>
            <a:ext cx="5976664" cy="38779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小组合作完成以下问题：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）为什么要把天竺葵提前放到黑暗处一昼夜？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）为什么要用黑纸片把叶片的一部分遮盖起来？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为什么隔水加热酒精而不能用火直接加热酒精？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）绿叶在酒精中脱至什么颜色时，停止加热？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）脱去绿色的叶片遇到碘液有什么变化？这说明了什么问题？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1550"/>
            <a:ext cx="2851785" cy="340614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316163" y="2308623"/>
            <a:ext cx="4556055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 u="sng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水 果 的 低 温 保 鲜</a:t>
            </a:r>
            <a:endParaRPr kumimoji="1" lang="zh-CN" altLang="en-US" sz="4000" b="1" u="sng">
              <a:solidFill>
                <a:srgbClr val="FF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914400" y="228600"/>
            <a:ext cx="7315200" cy="4743450"/>
            <a:chOff x="576" y="192"/>
            <a:chExt cx="4608" cy="3984"/>
          </a:xfrm>
        </p:grpSpPr>
        <p:pic>
          <p:nvPicPr>
            <p:cNvPr id="17412" name="Picture 4" descr="shuiguo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76" y="624"/>
              <a:ext cx="4608" cy="3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1200" y="192"/>
              <a:ext cx="3168" cy="3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kumimoji="1" lang="zh-CN" altLang="en-US" dirty="0">
                  <a:solidFill>
                    <a:srgbClr val="FF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水 果 的 低 温 保 鲜</a:t>
              </a:r>
              <a:endParaRPr kumimoji="1" lang="zh-CN" altLang="en-US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701925" y="2308623"/>
            <a:ext cx="378982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4000" b="1" u="sng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粮 食 的 保 存</a:t>
            </a:r>
            <a:endParaRPr kumimoji="1" lang="zh-CN" altLang="en-US" sz="4000" b="1" u="sng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435" name="Picture 3" descr="MTHT8cPX1tbX0w==_gyjQDGPnswuS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85850"/>
            <a:ext cx="7543800" cy="373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362200" y="285751"/>
            <a:ext cx="44958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粮 食 的 保 存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79512" y="628689"/>
            <a:ext cx="878497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亲爱的同学们：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你们好！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在平时的学习与生活中，我喜欢观察和提问，你们是否也和我一样？现在我有几个问题向你们请教：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、存放蔬菜的地窖有电灯，为什么下地窖时还要先把一支点亮的蜡烛放下去？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、刚收获的粮食堆放在一起，一段时间后，粮堆内部会发热，热量是怎样产生的？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、为什么存放时间较长的萝卜会空心？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亲爱的同学们，你们在平时的生活中是否也发现了这些问题？请及时把答案告诉我。     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祝你们学习进步！    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小明                                              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915566"/>
            <a:ext cx="78488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启发学生运用所学知识解释以下问题：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）农民伯伯为什么要《锄禾》？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）刚刚收获的玉米能否直接入仓贮藏？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）清晨，到树林中锻炼是否科学？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山东盛产生姜，生姜丰收后，农民往往将生姜放入早已挖好的几米深的姜井中保存。但经常听说姜农到姜井里取姜时发生窒息现象，甚至有人丧失了生命。请你运用所学的知识解释：为什么进入姜井时容易发生窒息？你有什么办法帮助姜农们避免这类悲剧的发生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0481"/>
          <p:cNvSpPr>
            <a:spLocks noChangeArrowheads="1"/>
          </p:cNvSpPr>
          <p:nvPr/>
        </p:nvSpPr>
        <p:spPr bwMode="auto">
          <a:xfrm>
            <a:off x="395536" y="771550"/>
            <a:ext cx="8153400" cy="30008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植物进行呼吸作用的部位是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)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所有绿色细胞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所有非绿色细胞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所有活细胞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所有植物细胞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．我们行进在公园里时，经常发现草坪上有爱心提示牌：“请勿践踏，爱护我”。这是因为经常践踏草坪会造成土壤板结，从而影响草的生长。其中的科学道理是（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．植物缺少无机盐，影响生长   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．植物缺少水，影响光合作用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．土壤缺少氧气，影响根的呼吸 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．气孔关闭，影响蒸腾作用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0" name="文本框 20482"/>
          <p:cNvSpPr txBox="1">
            <a:spLocks noChangeArrowheads="1"/>
          </p:cNvSpPr>
          <p:nvPr/>
        </p:nvSpPr>
        <p:spPr bwMode="auto">
          <a:xfrm>
            <a:off x="7070725" y="188119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>
              <a:latin typeface="Calibri" panose="020F0502020204030204" charset="0"/>
            </a:endParaRPr>
          </a:p>
        </p:txBody>
      </p:sp>
      <p:sp>
        <p:nvSpPr>
          <p:cNvPr id="20484" name="矩形 20483"/>
          <p:cNvSpPr>
            <a:spLocks noChangeArrowheads="1"/>
          </p:cNvSpPr>
          <p:nvPr/>
        </p:nvSpPr>
        <p:spPr bwMode="auto">
          <a:xfrm>
            <a:off x="3563888" y="843558"/>
            <a:ext cx="3577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0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矩形 20484"/>
          <p:cNvSpPr>
            <a:spLocks noChangeArrowheads="1"/>
          </p:cNvSpPr>
          <p:nvPr/>
        </p:nvSpPr>
        <p:spPr bwMode="auto">
          <a:xfrm>
            <a:off x="1475656" y="2427734"/>
            <a:ext cx="647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4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21505"/>
          <p:cNvSpPr>
            <a:spLocks noChangeArrowheads="1"/>
          </p:cNvSpPr>
          <p:nvPr/>
        </p:nvSpPr>
        <p:spPr bwMode="auto">
          <a:xfrm>
            <a:off x="323528" y="1123315"/>
            <a:ext cx="8429625" cy="33673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．绿色植物在光下能进行的生命活动是（   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①光合作用  ②呼吸作用  ③蒸腾作用  ④吸收水和无机盐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．①   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．①② 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．①②③      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．①②③④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．呼吸作用是生物的共同特 征，其根本原因在于（   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．生命活动每时每刻都需要氧 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．生命活动都需要能量作为动力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．呼吸作用产生的水是生命活动所必需的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．呼吸作用产生的二氧化碳必须及时排出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7" name="矩形 21506"/>
          <p:cNvSpPr>
            <a:spLocks noChangeArrowheads="1"/>
          </p:cNvSpPr>
          <p:nvPr/>
        </p:nvSpPr>
        <p:spPr bwMode="auto">
          <a:xfrm>
            <a:off x="5508104" y="2355726"/>
            <a:ext cx="647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solidFill>
                  <a:srgbClr val="CC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4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矩形 21507"/>
          <p:cNvSpPr>
            <a:spLocks noChangeArrowheads="1"/>
          </p:cNvSpPr>
          <p:nvPr/>
        </p:nvSpPr>
        <p:spPr bwMode="auto">
          <a:xfrm>
            <a:off x="4499992" y="1203598"/>
            <a:ext cx="7207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D</a:t>
            </a:r>
            <a:endParaRPr lang="en-US" altLang="zh-CN" sz="2400" dirty="0">
              <a:solidFill>
                <a:srgbClr val="CC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对象 3" descr="学科网(www.zxxk.com)--教育资源门户，提供试卷、教案、课件、论文、素材及各类教学资源下载，还有大量而丰富的教学相关资讯！"/>
          <p:cNvPicPr/>
          <p:nvPr/>
        </p:nvPicPr>
        <p:blipFill>
          <a:blip r:embed="rId1" cstate="print"/>
          <a:srcRect l="-464" t="-2165" r="-464" b="-1443"/>
          <a:stretch>
            <a:fillRect/>
          </a:stretch>
        </p:blipFill>
        <p:spPr bwMode="auto">
          <a:xfrm>
            <a:off x="611560" y="771550"/>
            <a:ext cx="770485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533597"/>
            <a:ext cx="88924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如图所示发生在植物体内的某些生理过程，其中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表示三项生理活动，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表示两种物质．请据图分析回答：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）植物细胞分裂等生命活动所需要的能量来自于图中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所释放的能量．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）间作套种、合理密植是为了提高图中过程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的效率．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该过程进行的场所是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表示的物质是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）当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过程大于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过程时，植物体内的物质得以积累，并使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植物体表现出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现象．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）图中的二氧化碳和氧气进出叶片的“门户”是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）该植物体夜晚进行的生理活动是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（用图中字母表示）．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菁优网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0" y="1131590"/>
            <a:ext cx="25202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899592" y="1419622"/>
            <a:ext cx="6643688" cy="12899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、植物的呼吸现象；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、探究植物细胞的呼吸作用实验；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、呼吸作用的概念和意义。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33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土豆、白菜堆放久了会发热，这是因为（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呼吸作用释放了热量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光合作用产生了热量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蒸腾作用产生了热量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以上都有可能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134761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889000" y="1408430"/>
            <a:ext cx="74726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下列不能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进行呼吸作用的是（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萌发的种子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B.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干燥的种子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煮熟的种子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D.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吸水膨胀的种子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4067944" y="1347614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833438" y="1249363"/>
            <a:ext cx="7408862" cy="7017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>
              <a:lnSpc>
                <a:spcPct val="115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既是呼吸作用原料，又是光合作用产物的是（   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 eaLnBrk="0" hangingPunct="0">
              <a:lnSpc>
                <a:spcPct val="115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二氧化碳和水    </a:t>
            </a: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有机物和氧气    </a:t>
            </a: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水和氧气       </a:t>
            </a: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水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5580112" y="120359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203598"/>
            <a:ext cx="727280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土壤板结不利于植物生长，其原因是（     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缺少肥料，妨碍光合作用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缺少水分，妨碍呼吸作用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缺少氧气，妨碍根的呼吸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缺少二氧化碳，妨碍根的呼吸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134761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203598"/>
            <a:ext cx="6336704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下列关于呼吸作用的说法，不正确的是（    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呼吸作用在光合作用条件下都能进行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呼吸作用只在含叶绿体的细胞中进行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呼吸作用是分解有机物，释放能量 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呼吸作用是吸收氧气，放出二氧化碳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134761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-152400" y="771525"/>
            <a:ext cx="7236604" cy="2730104"/>
            <a:chOff x="288" y="-24"/>
            <a:chExt cx="4323" cy="2293"/>
          </a:xfrm>
        </p:grpSpPr>
        <p:sp>
          <p:nvSpPr>
            <p:cNvPr id="6147" name="Text Box 3"/>
            <p:cNvSpPr txBox="1">
              <a:spLocks noChangeArrowheads="1"/>
            </p:cNvSpPr>
            <p:nvPr/>
          </p:nvSpPr>
          <p:spPr bwMode="auto">
            <a:xfrm>
              <a:off x="1347" y="-24"/>
              <a:ext cx="3264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kumimoji="1" lang="zh-CN" altLang="en-US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探究一：</a:t>
              </a:r>
              <a:r>
                <a:rPr kumimoji="1"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萌发的种子在呼吸作用中发热了吗？</a:t>
              </a:r>
              <a:endParaRPr kumimoji="1"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6148" name="Object 4"/>
            <p:cNvGraphicFramePr>
              <a:graphicFrameLocks noChangeAspect="1"/>
            </p:cNvGraphicFramePr>
            <p:nvPr/>
          </p:nvGraphicFramePr>
          <p:xfrm>
            <a:off x="288" y="624"/>
            <a:ext cx="1824" cy="16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剪辑" r:id="rId1" imgW="3717925" imgH="3352800" progId="">
                    <p:embed/>
                  </p:oleObj>
                </mc:Choice>
                <mc:Fallback>
                  <p:oleObj name="剪辑" r:id="rId1" imgW="3717925" imgH="3352800" progId="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8" y="624"/>
                          <a:ext cx="1824" cy="16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505201" y="1885950"/>
            <a:ext cx="295946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步骤 </a:t>
            </a:r>
            <a:r>
              <a:rPr kumimoji="1" lang="en-US" altLang="zh-CN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1:   </a:t>
            </a:r>
            <a:r>
              <a:rPr kumimoji="1" lang="zh-CN" altLang="en-US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冷却种子至室温。</a:t>
            </a:r>
            <a:endParaRPr kumimoji="1" lang="zh-CN" altLang="en-US" dirty="0">
              <a:solidFill>
                <a:srgbClr val="0099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581400" y="2686050"/>
            <a:ext cx="315823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dirty="0">
                <a:solidFill>
                  <a:srgbClr val="00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步骤 </a:t>
            </a:r>
            <a:r>
              <a:rPr kumimoji="1" lang="en-US" altLang="zh-CN" dirty="0">
                <a:solidFill>
                  <a:srgbClr val="00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dirty="0">
                <a:solidFill>
                  <a:srgbClr val="00CC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：插入温度计，密封。</a:t>
            </a:r>
            <a:endParaRPr kumimoji="1" lang="zh-CN" altLang="en-US" dirty="0">
              <a:solidFill>
                <a:srgbClr val="00CC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3657601" y="3486150"/>
            <a:ext cx="292740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步骤 </a:t>
            </a:r>
            <a:r>
              <a:rPr kumimoji="1" lang="en-US" altLang="zh-CN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：三小时后，观察。</a:t>
            </a:r>
            <a:endParaRPr kumimoji="1" lang="zh-CN" altLang="en-US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utoUpdateAnimBg="0"/>
      <p:bldP spid="32774" grpId="0" autoUpdateAnimBg="0"/>
      <p:bldP spid="32775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2447</Words>
  <Paragraphs>229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Times New Roman</vt:lpstr>
      <vt:lpstr>幼圆</vt:lpstr>
      <vt:lpstr>黑体</vt:lpstr>
      <vt:lpstr>Office 主题</vt:lpstr>
      <vt:lpstr>PBrush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