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3"/>
    <p:sldId id="578" r:id="rId4"/>
    <p:sldId id="289" r:id="rId5"/>
    <p:sldId id="320" r:id="rId6"/>
    <p:sldId id="321" r:id="rId7"/>
    <p:sldId id="322" r:id="rId8"/>
    <p:sldId id="293" r:id="rId9"/>
    <p:sldId id="579" r:id="rId10"/>
    <p:sldId id="580" r:id="rId11"/>
    <p:sldId id="581" r:id="rId12"/>
    <p:sldId id="582" r:id="rId13"/>
    <p:sldId id="325" r:id="rId14"/>
    <p:sldId id="326" r:id="rId15"/>
    <p:sldId id="327" r:id="rId16"/>
    <p:sldId id="328" r:id="rId17"/>
    <p:sldId id="329" r:id="rId18"/>
    <p:sldId id="563" r:id="rId19"/>
    <p:sldId id="330" r:id="rId20"/>
    <p:sldId id="261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06"/>
      </p:cViewPr>
      <p:guideLst>
        <p:guide orient="horz" pos="327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2.2.1.1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脊椎动物的主要类群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3449955" y="608171"/>
            <a:ext cx="35671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Tahoma" panose="020B0604030504040204" pitchFamily="2" charset="0"/>
                <a:ea typeface="微软雅黑" panose="020B0503020204020204" pitchFamily="34" charset="-122"/>
              </a:rPr>
              <a:t>常见的腔肠动物</a:t>
            </a:r>
            <a:endParaRPr lang="zh-CN" altLang="en-US" sz="2000">
              <a:latin typeface="Tahoma" panose="020B0604030504040204" pitchFamily="2" charset="0"/>
              <a:ea typeface="微软雅黑" panose="020B0503020204020204" pitchFamily="34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466975" y="4083844"/>
            <a:ext cx="86868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Tahoma" panose="020B0604030504040204" pitchFamily="2" charset="0"/>
                <a:ea typeface="微软雅黑" panose="020B0503020204020204" pitchFamily="34" charset="-122"/>
              </a:rPr>
              <a:t>珊瑚虫</a:t>
            </a:r>
            <a:endParaRPr lang="zh-CN" altLang="en-US">
              <a:latin typeface="Tahoma" panose="020B0604030504040204" pitchFamily="2" charset="0"/>
              <a:ea typeface="微软雅黑" panose="020B0503020204020204" pitchFamily="34" charset="-122"/>
            </a:endParaRPr>
          </a:p>
        </p:txBody>
      </p:sp>
      <p:pic>
        <p:nvPicPr>
          <p:cNvPr id="7172" name="图片 717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94235" y="1438275"/>
            <a:ext cx="2970609" cy="24848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7172"/>
          <p:cNvGrpSpPr/>
          <p:nvPr/>
        </p:nvGrpSpPr>
        <p:grpSpPr>
          <a:xfrm>
            <a:off x="4518422" y="1438275"/>
            <a:ext cx="3348038" cy="2928019"/>
            <a:chOff x="0" y="0"/>
            <a:chExt cx="1745" cy="2543"/>
          </a:xfrm>
        </p:grpSpPr>
        <p:pic>
          <p:nvPicPr>
            <p:cNvPr id="7174" name="图片 7173" descr="U734P2T1D412259F13DT20040825162609"/>
            <p:cNvPicPr>
              <a:picLocks noChangeAspect="1"/>
            </p:cNvPicPr>
            <p:nvPr/>
          </p:nvPicPr>
          <p:blipFill>
            <a:blip r:embed="rId2" cstate="print"/>
            <a:srcRect b="11926"/>
            <a:stretch>
              <a:fillRect/>
            </a:stretch>
          </p:blipFill>
          <p:spPr>
            <a:xfrm>
              <a:off x="0" y="0"/>
              <a:ext cx="1745" cy="2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文本框 7174"/>
            <p:cNvSpPr txBox="1"/>
            <p:nvPr/>
          </p:nvSpPr>
          <p:spPr>
            <a:xfrm>
              <a:off x="590" y="2223"/>
              <a:ext cx="334" cy="320"/>
            </a:xfrm>
            <a:prstGeom prst="rect">
              <a:avLst/>
            </a:pr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zh-CN" altLang="en-US" sz="1800">
                  <a:latin typeface="Tahoma" panose="020B0604030504040204" pitchFamily="2" charset="0"/>
                  <a:ea typeface="微软雅黑" panose="020B0503020204020204" pitchFamily="34" charset="-122"/>
                </a:rPr>
                <a:t>水母</a:t>
              </a:r>
              <a:endParaRPr lang="zh-CN" altLang="en-US" sz="2100">
                <a:latin typeface="Tahoma" panose="020B0604030504040204" pitchFamily="2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494235" y="465535"/>
            <a:ext cx="5948363" cy="1038225"/>
          </a:xfrm>
        </p:spPr>
        <p:txBody>
          <a:bodyPr anchor="ctr"/>
          <a:lstStyle/>
          <a:p>
            <a:r>
              <a:rPr lang="zh-CN" altLang="en-US" sz="2000">
                <a:solidFill>
                  <a:srgbClr val="FF33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腔肠动物的主要特征</a:t>
            </a:r>
            <a:endParaRPr lang="zh-CN" altLang="en-US" sz="2000">
              <a:solidFill>
                <a:srgbClr val="FF330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sz="half" idx="1"/>
          </p:nvPr>
        </p:nvSpPr>
        <p:spPr>
          <a:xfrm>
            <a:off x="1926431" y="1707356"/>
            <a:ext cx="5948363" cy="2269331"/>
          </a:xfrm>
        </p:spPr>
        <p:txBody>
          <a:bodyPr anchor="t">
            <a:normAutofit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身体辐射对称，生活在水中；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体壁由内、外两层细胞构成；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体内有消化腔；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有口无肛门。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1350" b="1">
                <a:latin typeface="宋体" panose="02010600030101010101" pitchFamily="2" charset="-122"/>
              </a:rPr>
              <a:t>　</a:t>
            </a:r>
            <a:endParaRPr lang="zh-CN" altLang="en-US" sz="1350" b="1">
              <a:latin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．水螅的身体由内外两层细胞构成即__________和__________构成．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5493" y="1611948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内胚层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84558" y="168116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外胚层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．海蜇和珊瑚虫排出消化后食物残渣的结构是（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C．胞肛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D．体壁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5725160" y="109918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74065" y="1071880"/>
            <a:ext cx="73748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．身体结构简单，有口无肛门，靠刺细胞捕捉食物，是下列哪种动物的主要特征（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A．河蚌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B．水螅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C．螃蟹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D．海马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2308543" y="15189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．水螅常常可以捕到与自己身体差不多大小的猎物，这主要依靠（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A．刺细胞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B．触手的缠结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C．发达的肌肉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D．口的吞噬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7533323" y="130968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88645" y="1097280"/>
            <a:ext cx="742759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．海蜇等腔肠动物排出食物残渣的方式是（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A．由肛门排出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B．由口排出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C．由胞肛排出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D．由细胞排出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5223510" y="10969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0" y="1320800"/>
            <a:ext cx="56934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腔肠动物的主要特征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身体辐射对称，生活在水中；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体壁由内、外两层细胞构成；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体内有消化腔；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有口无肛门。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3071495"/>
            <a:ext cx="71278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76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扁形动物、线形动物和环节动物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扁形动物的主要特征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线形动物的主要特征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环节动物的主要特征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623570"/>
            <a:ext cx="782002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请据水螅的纵切图回答下列问题：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（1）水螅依靠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捕获食物．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（2）水螅由体壁由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层细胞组成，它围成的空腔叫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（3）水螅消化食物是在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进行，不能消化的食物残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渣由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排出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54165" y="916305"/>
            <a:ext cx="1695450" cy="2428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0260" y="1050925"/>
            <a:ext cx="788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触手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0250" y="1050925"/>
            <a:ext cx="970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刺细胞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82215" y="1496060"/>
            <a:ext cx="788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095" y="1864360"/>
            <a:ext cx="101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消化腔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8295" y="2284095"/>
            <a:ext cx="935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消化腔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3160" y="2703195"/>
            <a:ext cx="558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1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00788" y="3057525"/>
            <a:ext cx="1538288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26"/>
          <p:cNvSpPr txBox="1"/>
          <p:nvPr/>
        </p:nvSpPr>
        <p:spPr>
          <a:xfrm>
            <a:off x="1444943" y="3216275"/>
            <a:ext cx="22145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它是动物还是植物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4" name="Picture 24" descr="桃花水母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4741" y="2936240"/>
            <a:ext cx="2483644" cy="1659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12" descr="Q_0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9902" y="3057525"/>
            <a:ext cx="6858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49960" y="1123315"/>
            <a:ext cx="707834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多少个微带乳白、拇指般大小的桃花水母安静地浮游着，它们无头无尾，晶莹透亮，柔软如绸，薄如蝉翼，在水中一张一缩，上下漂荡，悠然自得，在清澈见底的龙池中显得异常优美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－－这就是桃花水母。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1、腔肠动物的主要特征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___________是腔肠动物特有的攻击和防御的利器，在___________处尤其多．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1424623" y="1392555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刺细胞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6590665" y="13925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触手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75640" y="1247458"/>
            <a:ext cx="76327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下列属于腔肠动物的主要特征的是（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A．身体两侧对称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B．背腹扁平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C．有口有肛门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D．体表有刺细胞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4610418" y="132746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433705" y="1325245"/>
            <a:ext cx="78428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．我国美丽富饶的南海诸岛，有许多是由珊瑚虫分泌物堆积而构成的珊瑚礁形成的，珊瑚虫属于腔肠动物，其显著特征是（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A．身体呈辐射对称，有口无肛门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B．身体呈两侧对称，有口无肛门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C．身体呈圆柱形，有口无肛门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D．身体呈圆筒形，身体分节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5612448" y="179355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825240" y="195516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探究：腔肠动物的主要特征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4" name="Picture 6" descr="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10" y="1060450"/>
            <a:ext cx="2103438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矩形 97282"/>
          <p:cNvSpPr/>
          <p:nvPr/>
        </p:nvSpPr>
        <p:spPr>
          <a:xfrm>
            <a:off x="1543050" y="685800"/>
            <a:ext cx="5829300" cy="514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Clr>
                <a:schemeClr val="bg1"/>
              </a:buClr>
            </a:pPr>
            <a:endParaRPr sz="21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1543050" y="1885950"/>
            <a:ext cx="5829300" cy="514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Clr>
                <a:schemeClr val="bg1"/>
              </a:buClr>
            </a:pPr>
            <a:endParaRPr sz="33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1428750" y="3371850"/>
            <a:ext cx="4800600" cy="514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1"/>
              </a:buClr>
            </a:pPr>
            <a:endParaRPr lang="en-US" altLang="zh-CN" sz="240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chemeClr val="bg1"/>
              </a:buClr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pic>
        <p:nvPicPr>
          <p:cNvPr id="97288" name="图片 97287" descr="图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88210" y="1200150"/>
            <a:ext cx="5085715" cy="3608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15690" y="516890"/>
            <a:ext cx="2851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代表动物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水螅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3" name="图片 60422" descr="图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4790" y="929005"/>
            <a:ext cx="2802255" cy="3211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24200" y="1002665"/>
            <a:ext cx="521017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尝试描述水螅的外部形态特点。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（身体呈筒状，有触手）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水螅是如何捕获食物的？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用触手抓住食物，如水蚤，直至不挣扎，经口送入消化腔内）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水螅的体壁和消化腔各有何特点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（体壁由内外两层细胞构成，消化腔有口无肛门）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Paragraphs>157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Times New Roman</vt:lpstr>
      <vt:lpstr>Tahoma</vt:lpstr>
      <vt:lpstr>Arial Unicode MS</vt:lpstr>
      <vt:lpstr>Calibri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腔肠动物的主要特征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