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257" r:id="rId3"/>
    <p:sldId id="596" r:id="rId4"/>
    <p:sldId id="289" r:id="rId5"/>
    <p:sldId id="320" r:id="rId6"/>
    <p:sldId id="321" r:id="rId7"/>
    <p:sldId id="322" r:id="rId8"/>
    <p:sldId id="293" r:id="rId9"/>
    <p:sldId id="632" r:id="rId10"/>
    <p:sldId id="633" r:id="rId11"/>
    <p:sldId id="634" r:id="rId12"/>
    <p:sldId id="635" r:id="rId13"/>
    <p:sldId id="597" r:id="rId14"/>
    <p:sldId id="636" r:id="rId15"/>
    <p:sldId id="637" r:id="rId16"/>
    <p:sldId id="638" r:id="rId17"/>
    <p:sldId id="639" r:id="rId18"/>
    <p:sldId id="640" r:id="rId19"/>
    <p:sldId id="641" r:id="rId20"/>
    <p:sldId id="642" r:id="rId21"/>
    <p:sldId id="643" r:id="rId22"/>
    <p:sldId id="644" r:id="rId23"/>
    <p:sldId id="645" r:id="rId24"/>
    <p:sldId id="325" r:id="rId25"/>
    <p:sldId id="326" r:id="rId26"/>
    <p:sldId id="327" r:id="rId27"/>
    <p:sldId id="328" r:id="rId28"/>
    <p:sldId id="329" r:id="rId29"/>
    <p:sldId id="619" r:id="rId30"/>
    <p:sldId id="330" r:id="rId31"/>
    <p:sldId id="261" r:id="rId3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02" y="-306"/>
      </p:cViewPr>
      <p:guideLst>
        <p:guide orient="horz" pos="327"/>
        <p:guide pos="29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1880" y="3883371"/>
            <a:ext cx="3868340" cy="617934"/>
          </a:xfrm>
        </p:spPr>
        <p:txBody>
          <a:bodyPr anchor="b">
            <a:normAutofit/>
          </a:bodyPr>
          <a:lstStyle>
            <a:lvl1pPr marL="0" indent="0">
              <a:buNone/>
              <a:defRPr sz="1800" b="0">
                <a:solidFill>
                  <a:srgbClr val="FF0000"/>
                </a:solidFill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741828" y="1576089"/>
            <a:ext cx="3868340" cy="2231511"/>
          </a:xfrm>
        </p:spPr>
        <p:txBody>
          <a:bodyPr rtlCol="0">
            <a:normAutofit/>
          </a:bodyPr>
          <a:lstStyle>
            <a:lvl1pPr>
              <a:defRPr lang="zh-CN" altLang="en-US" smtClean="0">
                <a:solidFill>
                  <a:srgbClr val="000000"/>
                </a:solidFill>
              </a:defRPr>
            </a:lvl1pPr>
            <a:lvl2pPr>
              <a:defRPr lang="zh-CN" altLang="en-US" sz="1800" smtClean="0">
                <a:solidFill>
                  <a:srgbClr val="000000"/>
                </a:solidFill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41136" y="3878369"/>
            <a:ext cx="3887391" cy="617934"/>
          </a:xfrm>
        </p:spPr>
        <p:txBody>
          <a:bodyPr anchor="b">
            <a:normAutofit/>
          </a:bodyPr>
          <a:lstStyle>
            <a:lvl1pPr marL="0" indent="0">
              <a:buNone/>
              <a:defRPr sz="1800" b="0">
                <a:solidFill>
                  <a:srgbClr val="FF0000"/>
                </a:solidFill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741136" y="1576089"/>
            <a:ext cx="3887391" cy="2231511"/>
          </a:xfrm>
        </p:spPr>
        <p:txBody>
          <a:bodyPr rtlCol="0">
            <a:normAutofit/>
          </a:bodyPr>
          <a:lstStyle>
            <a:lvl1pPr>
              <a:defRPr lang="zh-CN" altLang="en-US" smtClean="0">
                <a:solidFill>
                  <a:srgbClr val="000000"/>
                </a:solidFill>
              </a:defRPr>
            </a:lvl1pPr>
            <a:lvl2pPr>
              <a:defRPr lang="zh-CN" altLang="en-US" sz="1800" smtClean="0">
                <a:solidFill>
                  <a:srgbClr val="000000"/>
                </a:solidFill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16" name="KSO_FD"/>
          <p:cNvSpPr>
            <a:spLocks noGrp="1"/>
          </p:cNvSpPr>
          <p:nvPr>
            <p:ph type="dt" sz="half" idx="1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7" name="KSO_FT"/>
          <p:cNvSpPr>
            <a:spLocks noGrp="1"/>
          </p:cNvSpPr>
          <p:nvPr>
            <p:ph type="ftr" sz="quarter" idx="1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8" name="KSO_FN"/>
          <p:cNvSpPr>
            <a:spLocks noGrp="1"/>
          </p:cNvSpPr>
          <p:nvPr>
            <p:ph type="sldNum" sz="quarter" idx="1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fld id="{2DEDB04F-6710-400B-969D-BE2566CB3B33}" type="slidenum">
              <a:rPr kumimoji="0" lang="zh-CN" altLang="en-US" b="0" i="0" kern="1200" cap="none" spc="0" normalizeH="0" baseline="0" noProof="0">
                <a:latin typeface="+mn-lt"/>
                <a:ea typeface="+mn-ea"/>
                <a:cs typeface="+mn-cs"/>
              </a:rPr>
            </a:fld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7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7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4" Type="http://schemas.openxmlformats.org/officeDocument/2006/relationships/theme" Target="../theme/theme1.xml"/><Relationship Id="rId23" Type="http://schemas.openxmlformats.org/officeDocument/2006/relationships/image" Target="../media/image1.png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Picture 2" descr="C:\Users\wangcaixia\Desktop\2017.6.30新发模板\101智慧课堂 组合logo.png"/>
          <p:cNvPicPr>
            <a:picLocks noChangeAspect="1" noChangeArrowheads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16123"/>
            <a:ext cx="1455308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ctrTitle" idx="4294967295"/>
          </p:nvPr>
        </p:nvSpPr>
        <p:spPr>
          <a:xfrm>
            <a:off x="3851920" y="2286011"/>
            <a:ext cx="1923156" cy="381375"/>
          </a:xfrm>
        </p:spPr>
        <p:txBody>
          <a:bodyPr>
            <a:noAutofit/>
          </a:bodyPr>
          <a:lstStyle/>
          <a:p>
            <a:pPr algn="l"/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七年级上册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副标题 2"/>
          <p:cNvSpPr>
            <a:spLocks noGrp="1"/>
          </p:cNvSpPr>
          <p:nvPr>
            <p:ph type="subTitle" idx="4294967295"/>
          </p:nvPr>
        </p:nvSpPr>
        <p:spPr>
          <a:xfrm>
            <a:off x="1021080" y="1297305"/>
            <a:ext cx="7102475" cy="42799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2.2.1.3 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脊椎动物的主要类群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9457"/>
          <p:cNvSpPr>
            <a:spLocks noGrp="1" noRot="1"/>
          </p:cNvSpPr>
          <p:nvPr>
            <p:ph type="title"/>
          </p:nvPr>
        </p:nvSpPr>
        <p:spPr>
          <a:xfrm>
            <a:off x="1331119" y="627460"/>
            <a:ext cx="6405563" cy="857250"/>
          </a:xfrm>
        </p:spPr>
        <p:txBody>
          <a:bodyPr anchor="ctr"/>
          <a:lstStyle/>
          <a:p>
            <a:r>
              <a:rPr lang="zh-CN" altLang="en-US" sz="2000">
                <a:solidFill>
                  <a:srgbClr val="FF3300"/>
                </a:solidFill>
                <a:ea typeface="微软雅黑" panose="020B0503020204020204" pitchFamily="34" charset="-122"/>
              </a:rPr>
              <a:t>软体动物的主要特征</a:t>
            </a:r>
            <a:endParaRPr lang="zh-CN" altLang="en-US" sz="2000">
              <a:solidFill>
                <a:srgbClr val="FF3300"/>
              </a:solidFill>
              <a:ea typeface="微软雅黑" panose="020B0503020204020204" pitchFamily="34" charset="-122"/>
            </a:endParaRPr>
          </a:p>
        </p:txBody>
      </p:sp>
      <p:sp>
        <p:nvSpPr>
          <p:cNvPr id="19459" name="文本占位符 19458"/>
          <p:cNvSpPr>
            <a:spLocks noGrp="1" noRot="1"/>
          </p:cNvSpPr>
          <p:nvPr>
            <p:ph type="body" idx="1"/>
          </p:nvPr>
        </p:nvSpPr>
        <p:spPr>
          <a:xfrm>
            <a:off x="1494235" y="1653779"/>
            <a:ext cx="6172200" cy="1760934"/>
          </a:xfrm>
        </p:spPr>
        <p:txBody>
          <a:bodyPr anchor="t"/>
          <a:lstStyle/>
          <a:p>
            <a:pPr>
              <a:lnSpc>
                <a:spcPct val="150000"/>
              </a:lnSpc>
              <a:buNone/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身体柔软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身体表面有贝壳（或被外套膜包裹的内壳）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18405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6" name="图片 100355" descr="图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407160" y="776605"/>
            <a:ext cx="6540500" cy="4076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707130" y="299085"/>
            <a:ext cx="22866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常见的软体动物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18405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6"/>
          <p:cNvSpPr/>
          <p:nvPr/>
        </p:nvSpPr>
        <p:spPr>
          <a:xfrm>
            <a:off x="3682365" y="2034540"/>
            <a:ext cx="414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探究二：节肢动物的主要特征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483" name="Picture 3" descr="r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698" y="952819"/>
            <a:ext cx="2800350" cy="383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edg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矩形 1"/>
          <p:cNvSpPr/>
          <p:nvPr/>
        </p:nvSpPr>
        <p:spPr>
          <a:xfrm>
            <a:off x="3373993" y="614125"/>
            <a:ext cx="2862263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代表动物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蝗虫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6" descr="20110331095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412206" y="1275160"/>
            <a:ext cx="4570810" cy="342185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/>
          <p:nvPr/>
        </p:nvSpPr>
        <p:spPr>
          <a:xfrm>
            <a:off x="3791823" y="442675"/>
            <a:ext cx="2364581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观察蝗虫</a:t>
            </a: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1682354" y="1177529"/>
            <a:ext cx="1257300" cy="368300"/>
          </a:xfrm>
          <a:prstGeom prst="rect">
            <a:avLst/>
          </a:prstGeom>
          <a:solidFill>
            <a:srgbClr val="7777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目的要求</a:t>
            </a:r>
            <a:endParaRPr kumimoji="0" lang="zh-CN" altLang="en-US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681877" y="2629297"/>
            <a:ext cx="1278731" cy="368300"/>
          </a:xfrm>
          <a:prstGeom prst="rect">
            <a:avLst/>
          </a:prstGeom>
          <a:solidFill>
            <a:srgbClr val="7777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材料器具</a:t>
            </a:r>
            <a:endParaRPr kumimoji="0" lang="zh-CN" altLang="en-US" sz="21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40965" name="Text Box 6"/>
          <p:cNvSpPr txBox="1"/>
          <p:nvPr/>
        </p:nvSpPr>
        <p:spPr>
          <a:xfrm>
            <a:off x="1991043" y="1790939"/>
            <a:ext cx="3175397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说出蝗虫的形态特点。</a:t>
            </a:r>
            <a:endParaRPr lang="zh-CN" altLang="en-US" sz="1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66" name="Text Box 7"/>
          <p:cNvSpPr txBox="1"/>
          <p:nvPr/>
        </p:nvSpPr>
        <p:spPr>
          <a:xfrm>
            <a:off x="1991440" y="3409712"/>
            <a:ext cx="5357813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lnSpc>
                <a:spcPct val="150000"/>
              </a:lnSpc>
              <a:buNone/>
            </a:pPr>
            <a:r>
              <a:rPr lang="zh-CN" altLang="en-US" sz="1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蝗虫、放大镜、镊子、培养皿、解剖盘等。</a:t>
            </a:r>
            <a:endParaRPr lang="zh-CN" altLang="en-US" sz="1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Bar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8"/>
          <p:cNvSpPr txBox="1"/>
          <p:nvPr/>
        </p:nvSpPr>
        <p:spPr>
          <a:xfrm>
            <a:off x="1145540" y="1578610"/>
            <a:ext cx="712279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将蝗虫放到培养皿中，结合图</a:t>
            </a:r>
            <a:r>
              <a:rPr lang="en-US" altLang="zh-CN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.</a:t>
            </a:r>
            <a:r>
              <a:rPr lang="en-US" altLang="zh-CN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2—10</a:t>
            </a:r>
            <a:r>
              <a:rPr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观察蝗虫身体的分部情况。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观察蝗虫身体胸部、腹部和足、触角的分节情况。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观察蝗虫的足、翅的着生部位以及翅的特点。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观察蝗虫气门的位置。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轻轻的捏一捏蝗虫的身体，体会一下有什么感觉。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214438" y="841058"/>
            <a:ext cx="1298972" cy="398780"/>
          </a:xfrm>
          <a:prstGeom prst="rect">
            <a:avLst/>
          </a:prstGeom>
          <a:solidFill>
            <a:srgbClr val="7777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defRPr sz="2800" b="1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方法步骤</a:t>
            </a:r>
            <a:endParaRPr kumimoji="0" lang="zh-CN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Bar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图2"/>
          <p:cNvPicPr>
            <a:picLocks noChangeAspect="1"/>
          </p:cNvPicPr>
          <p:nvPr/>
        </p:nvPicPr>
        <p:blipFill>
          <a:blip r:embed="rId1" cstate="print"/>
          <a:srcRect l="2220" t="9073" r="11707" b="15805"/>
          <a:stretch>
            <a:fillRect/>
          </a:stretch>
        </p:blipFill>
        <p:spPr>
          <a:xfrm>
            <a:off x="1656160" y="2194322"/>
            <a:ext cx="5156597" cy="2437209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4035" name="Group 3"/>
          <p:cNvGrpSpPr/>
          <p:nvPr/>
        </p:nvGrpSpPr>
        <p:grpSpPr>
          <a:xfrm>
            <a:off x="1793081" y="1909763"/>
            <a:ext cx="5155406" cy="2667000"/>
            <a:chOff x="0" y="0"/>
            <a:chExt cx="10826" cy="5600"/>
          </a:xfrm>
        </p:grpSpPr>
        <p:pic>
          <p:nvPicPr>
            <p:cNvPr id="44063" name="Picture 4" descr="图2"/>
            <p:cNvPicPr>
              <a:picLocks noChangeAspect="1"/>
            </p:cNvPicPr>
            <p:nvPr/>
          </p:nvPicPr>
          <p:blipFill>
            <a:blip r:embed="rId1" cstate="print"/>
            <a:srcRect l="2220" t="9073" r="11707" b="15805"/>
            <a:stretch>
              <a:fillRect/>
            </a:stretch>
          </p:blipFill>
          <p:spPr>
            <a:xfrm>
              <a:off x="0" y="482"/>
              <a:ext cx="10826" cy="511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3" name="Line 16"/>
            <p:cNvSpPr>
              <a:spLocks noChangeShapeType="1"/>
            </p:cNvSpPr>
            <p:nvPr/>
          </p:nvSpPr>
          <p:spPr bwMode="auto">
            <a:xfrm>
              <a:off x="5941" y="106"/>
              <a:ext cx="0" cy="3486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2294" name="Line 16"/>
            <p:cNvSpPr>
              <a:spLocks noChangeShapeType="1"/>
            </p:cNvSpPr>
            <p:nvPr/>
          </p:nvSpPr>
          <p:spPr bwMode="auto">
            <a:xfrm>
              <a:off x="8219" y="32"/>
              <a:ext cx="33" cy="2413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2295" name="Line 16"/>
            <p:cNvSpPr>
              <a:spLocks noChangeShapeType="1"/>
            </p:cNvSpPr>
            <p:nvPr/>
          </p:nvSpPr>
          <p:spPr bwMode="auto">
            <a:xfrm>
              <a:off x="9521" y="0"/>
              <a:ext cx="10" cy="2244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2296" name="Line 8"/>
            <p:cNvSpPr>
              <a:spLocks noChangeShapeType="1"/>
            </p:cNvSpPr>
            <p:nvPr/>
          </p:nvSpPr>
          <p:spPr bwMode="auto">
            <a:xfrm>
              <a:off x="281" y="145"/>
              <a:ext cx="2041" cy="1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ffectLst>
              <a:prstShdw prst="shdw11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2297" name="Line 9"/>
            <p:cNvSpPr>
              <a:spLocks noChangeShapeType="1"/>
            </p:cNvSpPr>
            <p:nvPr/>
          </p:nvSpPr>
          <p:spPr bwMode="auto">
            <a:xfrm>
              <a:off x="3940" y="123"/>
              <a:ext cx="2042" cy="1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ffectLst>
              <a:prstShdw prst="shdw11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2298" name="Line 10"/>
            <p:cNvSpPr>
              <a:spLocks noChangeShapeType="1"/>
            </p:cNvSpPr>
            <p:nvPr/>
          </p:nvSpPr>
          <p:spPr bwMode="auto">
            <a:xfrm>
              <a:off x="5951" y="145"/>
              <a:ext cx="793" cy="1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ffectLst>
              <a:prstShdw prst="shdw11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2299" name="Line 11"/>
            <p:cNvSpPr>
              <a:spLocks noChangeShapeType="1"/>
            </p:cNvSpPr>
            <p:nvPr/>
          </p:nvSpPr>
          <p:spPr bwMode="auto">
            <a:xfrm>
              <a:off x="7429" y="145"/>
              <a:ext cx="793" cy="1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ffectLst>
              <a:prstShdw prst="shdw11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2300" name="Line 12"/>
            <p:cNvSpPr>
              <a:spLocks noChangeShapeType="1"/>
            </p:cNvSpPr>
            <p:nvPr/>
          </p:nvSpPr>
          <p:spPr bwMode="auto">
            <a:xfrm>
              <a:off x="8219" y="145"/>
              <a:ext cx="340" cy="1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ffectLst>
              <a:prstShdw prst="shdw11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2301" name="Line 13"/>
            <p:cNvSpPr>
              <a:spLocks noChangeShapeType="1"/>
            </p:cNvSpPr>
            <p:nvPr/>
          </p:nvSpPr>
          <p:spPr bwMode="auto">
            <a:xfrm>
              <a:off x="9129" y="122"/>
              <a:ext cx="340" cy="1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ffectLst>
              <a:prstShdw prst="shdw11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endParaRPr>
            </a:p>
          </p:txBody>
        </p:sp>
      </p:grpSp>
      <p:sp>
        <p:nvSpPr>
          <p:cNvPr id="12302" name="Line 16"/>
          <p:cNvSpPr>
            <a:spLocks noChangeShapeType="1"/>
          </p:cNvSpPr>
          <p:nvPr/>
        </p:nvSpPr>
        <p:spPr bwMode="auto">
          <a:xfrm flipH="1">
            <a:off x="1763316" y="3575447"/>
            <a:ext cx="731044" cy="832247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12303" name="Line 16"/>
          <p:cNvSpPr>
            <a:spLocks noChangeShapeType="1"/>
          </p:cNvSpPr>
          <p:nvPr/>
        </p:nvSpPr>
        <p:spPr bwMode="auto">
          <a:xfrm>
            <a:off x="1926431" y="1978819"/>
            <a:ext cx="9525" cy="1982391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12304" name="Line 16"/>
          <p:cNvSpPr>
            <a:spLocks noChangeShapeType="1"/>
          </p:cNvSpPr>
          <p:nvPr/>
        </p:nvSpPr>
        <p:spPr bwMode="auto">
          <a:xfrm flipH="1">
            <a:off x="3276600" y="3676650"/>
            <a:ext cx="340519" cy="892969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12305" name="Line 17"/>
          <p:cNvSpPr>
            <a:spLocks noChangeShapeType="1"/>
          </p:cNvSpPr>
          <p:nvPr/>
        </p:nvSpPr>
        <p:spPr bwMode="auto">
          <a:xfrm>
            <a:off x="5031581" y="4157663"/>
            <a:ext cx="1369219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</a:ln>
          <a:effectLst>
            <a:prstShdw prst="shdw11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12306" name="Line 18"/>
          <p:cNvSpPr>
            <a:spLocks noChangeShapeType="1"/>
          </p:cNvSpPr>
          <p:nvPr/>
        </p:nvSpPr>
        <p:spPr bwMode="auto">
          <a:xfrm>
            <a:off x="6296025" y="3745706"/>
            <a:ext cx="516731" cy="8335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</a:ln>
          <a:effectLst>
            <a:prstShdw prst="shdw11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12307" name="Line 19"/>
          <p:cNvSpPr>
            <a:spLocks noChangeShapeType="1"/>
          </p:cNvSpPr>
          <p:nvPr/>
        </p:nvSpPr>
        <p:spPr bwMode="auto">
          <a:xfrm flipV="1">
            <a:off x="6426994" y="2452688"/>
            <a:ext cx="521494" cy="241697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</a:ln>
          <a:effectLst>
            <a:prstShdw prst="shdw11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12308" name="Text Box 20"/>
          <p:cNvSpPr txBox="1">
            <a:spLocks noChangeArrowheads="1"/>
          </p:cNvSpPr>
          <p:nvPr/>
        </p:nvSpPr>
        <p:spPr bwMode="auto">
          <a:xfrm>
            <a:off x="2790825" y="1870472"/>
            <a:ext cx="762000" cy="299085"/>
          </a:xfrm>
          <a:prstGeom prst="rect">
            <a:avLst/>
          </a:prstGeom>
          <a:noFill/>
          <a:ln>
            <a:noFill/>
          </a:ln>
          <a:effectLst>
            <a:prstShdw prst="shdw11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endParaRPr kumimoji="0" lang="zh-CN" altLang="en-US" sz="1350" kern="1200" cap="none" spc="0" normalizeH="0" baseline="0" noProof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12309" name="Text Box 26"/>
          <p:cNvSpPr txBox="1"/>
          <p:nvPr/>
        </p:nvSpPr>
        <p:spPr>
          <a:xfrm>
            <a:off x="3006328" y="1762125"/>
            <a:ext cx="75604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10" name="Text Box 27"/>
          <p:cNvSpPr txBox="1"/>
          <p:nvPr/>
        </p:nvSpPr>
        <p:spPr>
          <a:xfrm>
            <a:off x="5057775" y="1762125"/>
            <a:ext cx="757238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11" name="Text Box 28"/>
          <p:cNvSpPr txBox="1"/>
          <p:nvPr/>
        </p:nvSpPr>
        <p:spPr>
          <a:xfrm>
            <a:off x="7003256" y="2247900"/>
            <a:ext cx="754856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12" name="Text Box 29"/>
          <p:cNvSpPr txBox="1"/>
          <p:nvPr/>
        </p:nvSpPr>
        <p:spPr>
          <a:xfrm>
            <a:off x="6841331" y="3490913"/>
            <a:ext cx="75604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13" name="Text Box 30"/>
          <p:cNvSpPr txBox="1"/>
          <p:nvPr/>
        </p:nvSpPr>
        <p:spPr>
          <a:xfrm>
            <a:off x="6462713" y="4083844"/>
            <a:ext cx="75604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14" name="Text Box 31"/>
          <p:cNvSpPr txBox="1"/>
          <p:nvPr/>
        </p:nvSpPr>
        <p:spPr>
          <a:xfrm>
            <a:off x="3171825" y="4560094"/>
            <a:ext cx="445294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15" name="Text Box 32"/>
          <p:cNvSpPr txBox="1"/>
          <p:nvPr/>
        </p:nvSpPr>
        <p:spPr>
          <a:xfrm>
            <a:off x="5815013" y="1762125"/>
            <a:ext cx="75604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16" name="Text Box 31"/>
          <p:cNvSpPr txBox="1"/>
          <p:nvPr/>
        </p:nvSpPr>
        <p:spPr>
          <a:xfrm>
            <a:off x="2570560" y="4525566"/>
            <a:ext cx="435769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17" name="Text Box 26"/>
          <p:cNvSpPr txBox="1"/>
          <p:nvPr/>
        </p:nvSpPr>
        <p:spPr>
          <a:xfrm>
            <a:off x="2914015" y="1762125"/>
            <a:ext cx="754856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腹部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18" name="Text Box 27"/>
          <p:cNvSpPr txBox="1"/>
          <p:nvPr/>
        </p:nvSpPr>
        <p:spPr>
          <a:xfrm>
            <a:off x="4725194" y="1762125"/>
            <a:ext cx="75604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胸部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19" name="Text Box 28"/>
          <p:cNvSpPr txBox="1"/>
          <p:nvPr/>
        </p:nvSpPr>
        <p:spPr>
          <a:xfrm>
            <a:off x="6841570" y="2260759"/>
            <a:ext cx="75604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触角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20" name="Text Box 29"/>
          <p:cNvSpPr txBox="1"/>
          <p:nvPr/>
        </p:nvSpPr>
        <p:spPr>
          <a:xfrm>
            <a:off x="6841173" y="3490913"/>
            <a:ext cx="757238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前足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21" name="Text Box 30"/>
          <p:cNvSpPr txBox="1"/>
          <p:nvPr/>
        </p:nvSpPr>
        <p:spPr>
          <a:xfrm>
            <a:off x="6400483" y="4116150"/>
            <a:ext cx="75604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中足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22" name="Text Box 31"/>
          <p:cNvSpPr txBox="1"/>
          <p:nvPr/>
        </p:nvSpPr>
        <p:spPr>
          <a:xfrm>
            <a:off x="3069749" y="4560094"/>
            <a:ext cx="754856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后足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23" name="Text Box 32"/>
          <p:cNvSpPr txBox="1"/>
          <p:nvPr/>
        </p:nvSpPr>
        <p:spPr>
          <a:xfrm>
            <a:off x="5706428" y="1762125"/>
            <a:ext cx="75604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头部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24" name="Text Box 31"/>
          <p:cNvSpPr txBox="1"/>
          <p:nvPr/>
        </p:nvSpPr>
        <p:spPr>
          <a:xfrm>
            <a:off x="1655763" y="4408011"/>
            <a:ext cx="75604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翅</a:t>
            </a:r>
            <a:endParaRPr lang="zh-CN" altLang="en-US" sz="135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059" name="Text Box 25"/>
          <p:cNvSpPr txBox="1"/>
          <p:nvPr/>
        </p:nvSpPr>
        <p:spPr>
          <a:xfrm>
            <a:off x="3052763" y="681038"/>
            <a:ext cx="3348038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观察蝗虫的身体结构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28" name="Line 16"/>
          <p:cNvSpPr>
            <a:spLocks noChangeShapeType="1"/>
          </p:cNvSpPr>
          <p:nvPr/>
        </p:nvSpPr>
        <p:spPr bwMode="auto">
          <a:xfrm flipH="1">
            <a:off x="2681288" y="4030266"/>
            <a:ext cx="216694" cy="539354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12329" name="Text Box 41"/>
          <p:cNvSpPr txBox="1">
            <a:spLocks noChangeArrowheads="1"/>
          </p:cNvSpPr>
          <p:nvPr/>
        </p:nvSpPr>
        <p:spPr bwMode="auto">
          <a:xfrm>
            <a:off x="2365375" y="4559935"/>
            <a:ext cx="687705" cy="368300"/>
          </a:xfrm>
          <a:prstGeom prst="rect">
            <a:avLst/>
          </a:prstGeom>
          <a:noFill/>
          <a:ln>
            <a:noFill/>
          </a:ln>
          <a:effectLst>
            <a:prstShdw prst="shdw11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kern="1200" cap="none" spc="0" normalizeH="0" baseline="0" noProof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气门</a:t>
            </a:r>
            <a:endParaRPr kumimoji="0" lang="zh-CN" altLang="en-US" kern="1200" cap="none" spc="0" normalizeH="0" baseline="0" noProof="0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30" name="Text Box 42"/>
          <p:cNvSpPr txBox="1">
            <a:spLocks noChangeArrowheads="1"/>
          </p:cNvSpPr>
          <p:nvPr/>
        </p:nvSpPr>
        <p:spPr bwMode="auto">
          <a:xfrm>
            <a:off x="1656001" y="4408250"/>
            <a:ext cx="534591" cy="368300"/>
          </a:xfrm>
          <a:prstGeom prst="rect">
            <a:avLst/>
          </a:prstGeom>
          <a:noFill/>
          <a:ln>
            <a:noFill/>
          </a:ln>
          <a:effectLst>
            <a:prstShdw prst="shdw11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kern="1200" cap="none" spc="0" normalizeH="0" baseline="0" noProof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</a:t>
            </a:r>
            <a:endParaRPr kumimoji="0" lang="en-US" altLang="zh-CN" kern="1200" cap="none" spc="0" normalizeH="0" baseline="0" noProof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2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2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3" dur="5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2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2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2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1" dur="500"/>
                                        <p:tgtEl>
                                          <p:spTgt spid="123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12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0" dur="5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12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2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2" dur="500"/>
                                        <p:tgtEl>
                                          <p:spTgt spid="123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7" dur="500"/>
                                        <p:tgtEl>
                                          <p:spTgt spid="123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12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9" grpId="0" bldLvl="0"/>
      <p:bldP spid="12310" grpId="0" bldLvl="0"/>
      <p:bldP spid="12311" grpId="0" bldLvl="0"/>
      <p:bldP spid="12312" grpId="0" bldLvl="0"/>
      <p:bldP spid="12313" grpId="0" bldLvl="0"/>
      <p:bldP spid="12314" grpId="0" bldLvl="0"/>
      <p:bldP spid="12315" grpId="0" bldLvl="0"/>
      <p:bldP spid="12316" grpId="0" bldLvl="0"/>
      <p:bldP spid="12317" grpId="0" bldLvl="0"/>
      <p:bldP spid="12318" grpId="0" bldLvl="0"/>
      <p:bldP spid="12319" grpId="0" bldLvl="0"/>
      <p:bldP spid="12320" grpId="0" bldLvl="0"/>
      <p:bldP spid="12321" grpId="0" bldLvl="0"/>
      <p:bldP spid="12322" grpId="0" bldLvl="0"/>
      <p:bldP spid="12323" grpId="0" bldLvl="0"/>
      <p:bldP spid="12324" grpId="0"/>
      <p:bldP spid="12329" grpId="0" bldLvl="0" animBg="1"/>
      <p:bldP spid="1233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Text Box 5"/>
          <p:cNvSpPr txBox="1"/>
          <p:nvPr/>
        </p:nvSpPr>
        <p:spPr>
          <a:xfrm>
            <a:off x="1268175" y="1240870"/>
            <a:ext cx="5507831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思考：坚韧的外骨骼对蝗虫有什么作用呢？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8" name="Text Box 6"/>
          <p:cNvSpPr txBox="1"/>
          <p:nvPr/>
        </p:nvSpPr>
        <p:spPr>
          <a:xfrm>
            <a:off x="1268095" y="2428240"/>
            <a:ext cx="651827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坚韧的外骨骼既保护和支持了内部结构，又能有效的防止体内水分蒸发。</a:t>
            </a:r>
            <a:endParaRPr lang="zh-CN" altLang="en-US" sz="1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bldLvl="0"/>
      <p:bldP spid="13318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蝗虫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820591" y="1302544"/>
            <a:ext cx="3456384" cy="160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Text Box 3"/>
          <p:cNvSpPr txBox="1"/>
          <p:nvPr/>
        </p:nvSpPr>
        <p:spPr>
          <a:xfrm>
            <a:off x="1709738" y="3057525"/>
            <a:ext cx="2700338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触角的特点：</a:t>
            </a:r>
            <a:endParaRPr lang="zh-CN" altLang="en-US" sz="20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0" name="Text Box 4"/>
          <p:cNvSpPr txBox="1"/>
          <p:nvPr/>
        </p:nvSpPr>
        <p:spPr>
          <a:xfrm>
            <a:off x="1959769" y="3436144"/>
            <a:ext cx="5670947" cy="1060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分节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具有触觉和嗅觉作用。</a:t>
            </a:r>
            <a:endParaRPr lang="zh-CN" altLang="en-US" sz="1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085" name="Text Box 5"/>
          <p:cNvSpPr txBox="1"/>
          <p:nvPr/>
        </p:nvSpPr>
        <p:spPr>
          <a:xfrm>
            <a:off x="2209800" y="1977629"/>
            <a:ext cx="750094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触角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2" name="Line 6"/>
          <p:cNvSpPr>
            <a:spLocks noChangeShapeType="1"/>
          </p:cNvSpPr>
          <p:nvPr/>
        </p:nvSpPr>
        <p:spPr bwMode="auto">
          <a:xfrm flipH="1">
            <a:off x="2686050" y="1685925"/>
            <a:ext cx="270272" cy="345281"/>
          </a:xfrm>
          <a:prstGeom prst="line">
            <a:avLst/>
          </a:prstGeom>
          <a:noFill/>
          <a:ln w="19050" cmpd="sng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46087" name="Text Box 7"/>
          <p:cNvSpPr txBox="1"/>
          <p:nvPr/>
        </p:nvSpPr>
        <p:spPr>
          <a:xfrm>
            <a:off x="3040380" y="724535"/>
            <a:ext cx="323659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观察蝗虫触角的特点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4"/>
          <p:cNvSpPr txBox="1"/>
          <p:nvPr/>
        </p:nvSpPr>
        <p:spPr>
          <a:xfrm>
            <a:off x="3620770" y="594995"/>
            <a:ext cx="282575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观察蝗虫翅的特点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1277541" y="993458"/>
            <a:ext cx="6447235" cy="299085"/>
          </a:xfrm>
          <a:prstGeom prst="rect">
            <a:avLst/>
          </a:prstGeom>
          <a:noFill/>
          <a:ln>
            <a:noFill/>
          </a:ln>
          <a:effectLst>
            <a:prstShdw prst="shdw11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endParaRPr kumimoji="0" lang="zh-CN" altLang="en-US" sz="1350" kern="1200" cap="none" spc="0" normalizeH="0" baseline="0" noProof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15367" name="Text Box 7"/>
          <p:cNvSpPr txBox="1"/>
          <p:nvPr/>
        </p:nvSpPr>
        <p:spPr>
          <a:xfrm>
            <a:off x="1953578" y="3841671"/>
            <a:ext cx="577096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前翅革质、狭长，覆盖在后翅上，起保护作用；后翅呈薄膜状，柔软、宽大，适于飞翔。</a:t>
            </a:r>
            <a:endParaRPr lang="zh-CN" altLang="en-US" sz="1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7109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789635" y="1266825"/>
            <a:ext cx="3523059" cy="239196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757601" y="1112759"/>
            <a:ext cx="52120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你认识下列动物吗？你能说出它们所属的类群吗？</a:t>
            </a:r>
            <a:endParaRPr lang="zh-CN" altLang="en-US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7" descr="2007072409395978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62000" y="1711325"/>
            <a:ext cx="2115185" cy="17183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8" descr="20071018141529605_2"/>
          <p:cNvPicPr>
            <a:picLocks noChangeAspect="1"/>
          </p:cNvPicPr>
          <p:nvPr/>
        </p:nvPicPr>
        <p:blipFill>
          <a:blip r:embed="rId2" cstate="print"/>
          <a:srcRect b="5663"/>
          <a:stretch>
            <a:fillRect/>
          </a:stretch>
        </p:blipFill>
        <p:spPr>
          <a:xfrm>
            <a:off x="5493385" y="1711325"/>
            <a:ext cx="2242820" cy="22472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28290" y="2344420"/>
            <a:ext cx="2665095" cy="21348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130" name="Group 2"/>
          <p:cNvGrpSpPr/>
          <p:nvPr/>
        </p:nvGrpSpPr>
        <p:grpSpPr>
          <a:xfrm>
            <a:off x="2015729" y="944166"/>
            <a:ext cx="5197078" cy="2852952"/>
            <a:chOff x="0" y="791"/>
            <a:chExt cx="12245" cy="5996"/>
          </a:xfrm>
        </p:grpSpPr>
        <p:pic>
          <p:nvPicPr>
            <p:cNvPr id="48133" name="Picture 3" descr="图2"/>
            <p:cNvPicPr>
              <a:picLocks noChangeAspect="1"/>
            </p:cNvPicPr>
            <p:nvPr/>
          </p:nvPicPr>
          <p:blipFill>
            <a:blip r:embed="rId1" cstate="print"/>
            <a:srcRect l="2220" t="9073" r="11707" b="15805"/>
            <a:stretch>
              <a:fillRect/>
            </a:stretch>
          </p:blipFill>
          <p:spPr>
            <a:xfrm>
              <a:off x="0" y="908"/>
              <a:ext cx="10826" cy="511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8134" name="Picture 5" descr="图2"/>
            <p:cNvPicPr>
              <a:picLocks noChangeAspect="1"/>
            </p:cNvPicPr>
            <p:nvPr/>
          </p:nvPicPr>
          <p:blipFill>
            <a:blip r:embed="rId1" cstate="print"/>
            <a:srcRect l="2220" t="9073" r="11707" b="15805"/>
            <a:stretch>
              <a:fillRect/>
            </a:stretch>
          </p:blipFill>
          <p:spPr>
            <a:xfrm>
              <a:off x="286" y="791"/>
              <a:ext cx="10826" cy="511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401" name="Line 16"/>
            <p:cNvSpPr>
              <a:spLocks noChangeShapeType="1"/>
            </p:cNvSpPr>
            <p:nvPr/>
          </p:nvSpPr>
          <p:spPr bwMode="auto">
            <a:xfrm flipH="1">
              <a:off x="3256" y="4019"/>
              <a:ext cx="862" cy="2142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6402" name="Line 18"/>
            <p:cNvSpPr>
              <a:spLocks noChangeShapeType="1"/>
            </p:cNvSpPr>
            <p:nvPr/>
          </p:nvSpPr>
          <p:spPr bwMode="auto">
            <a:xfrm>
              <a:off x="7088" y="5031"/>
              <a:ext cx="2874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ffectLst>
              <a:prstShdw prst="shdw11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6403" name="Line 19"/>
            <p:cNvSpPr>
              <a:spLocks noChangeShapeType="1"/>
            </p:cNvSpPr>
            <p:nvPr/>
          </p:nvSpPr>
          <p:spPr bwMode="auto">
            <a:xfrm>
              <a:off x="9742" y="4164"/>
              <a:ext cx="1084" cy="18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ffectLst>
              <a:prstShdw prst="shdw11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6404" name="Line 20"/>
            <p:cNvSpPr>
              <a:spLocks noChangeShapeType="1"/>
            </p:cNvSpPr>
            <p:nvPr/>
          </p:nvSpPr>
          <p:spPr bwMode="auto">
            <a:xfrm flipV="1">
              <a:off x="10018" y="1451"/>
              <a:ext cx="1094" cy="506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ffectLst>
              <a:prstShdw prst="shdw11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48139" name="Text Box 29"/>
            <p:cNvSpPr txBox="1"/>
            <p:nvPr/>
          </p:nvSpPr>
          <p:spPr>
            <a:xfrm>
              <a:off x="10660" y="3741"/>
              <a:ext cx="1585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algn="l" eaLnBrk="1" hangingPunct="1">
                <a:spcBef>
                  <a:spcPct val="50000"/>
                </a:spcBef>
                <a:buNone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前足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140" name="Text Box 30"/>
            <p:cNvSpPr txBox="1"/>
            <p:nvPr/>
          </p:nvSpPr>
          <p:spPr>
            <a:xfrm>
              <a:off x="9754" y="4652"/>
              <a:ext cx="1585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algn="l" eaLnBrk="1" hangingPunct="1">
                <a:spcBef>
                  <a:spcPct val="50000"/>
                </a:spcBef>
                <a:buNone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中足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141" name="Text Box 31"/>
            <p:cNvSpPr txBox="1"/>
            <p:nvPr/>
          </p:nvSpPr>
          <p:spPr>
            <a:xfrm>
              <a:off x="2494" y="6013"/>
              <a:ext cx="1585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后足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8131" name="Text Box 28"/>
          <p:cNvSpPr txBox="1"/>
          <p:nvPr/>
        </p:nvSpPr>
        <p:spPr>
          <a:xfrm>
            <a:off x="3397885" y="400050"/>
            <a:ext cx="309562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观察蝗虫足的特点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17" name="Text Box 26"/>
          <p:cNvSpPr txBox="1"/>
          <p:nvPr/>
        </p:nvSpPr>
        <p:spPr>
          <a:xfrm>
            <a:off x="2600325" y="3994071"/>
            <a:ext cx="5076825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足分节，后足发达，适于跳跃。</a:t>
            </a:r>
            <a:endParaRPr lang="zh-CN" altLang="en-US" sz="1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7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蝗虫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221831" y="1113235"/>
            <a:ext cx="3024188" cy="125610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10"/>
          <p:cNvSpPr txBox="1"/>
          <p:nvPr/>
        </p:nvSpPr>
        <p:spPr>
          <a:xfrm>
            <a:off x="3041333" y="3807143"/>
            <a:ext cx="3602831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0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气门是气体出入的门户</a:t>
            </a:r>
            <a:endParaRPr lang="zh-CN" altLang="en-US" sz="20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Line 9"/>
          <p:cNvSpPr>
            <a:spLocks noChangeShapeType="1"/>
          </p:cNvSpPr>
          <p:nvPr/>
        </p:nvSpPr>
        <p:spPr bwMode="auto">
          <a:xfrm>
            <a:off x="5274469" y="1869281"/>
            <a:ext cx="702469" cy="648891"/>
          </a:xfrm>
          <a:prstGeom prst="line">
            <a:avLst/>
          </a:prstGeom>
          <a:noFill/>
          <a:ln w="25400" cmpd="sng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6" name="Line 12"/>
          <p:cNvSpPr>
            <a:spLocks noChangeShapeType="1"/>
          </p:cNvSpPr>
          <p:nvPr/>
        </p:nvSpPr>
        <p:spPr bwMode="auto">
          <a:xfrm>
            <a:off x="5110163" y="1915716"/>
            <a:ext cx="471488" cy="602456"/>
          </a:xfrm>
          <a:prstGeom prst="line">
            <a:avLst/>
          </a:prstGeom>
          <a:noFill/>
          <a:ln w="25400" cmpd="sng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7" name="Text Box 7"/>
          <p:cNvSpPr txBox="1"/>
          <p:nvPr/>
        </p:nvSpPr>
        <p:spPr>
          <a:xfrm>
            <a:off x="5382816" y="2439591"/>
            <a:ext cx="48577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spcBef>
                <a:spcPct val="50000"/>
              </a:spcBef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气门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Box 7"/>
          <p:cNvSpPr txBox="1"/>
          <p:nvPr/>
        </p:nvSpPr>
        <p:spPr>
          <a:xfrm>
            <a:off x="5849541" y="2455069"/>
            <a:ext cx="48577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气管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/>
          </p:cNvSpPr>
          <p:nvPr/>
        </p:nvSpPr>
        <p:spPr>
          <a:xfrm>
            <a:off x="3023791" y="1028939"/>
            <a:ext cx="4102894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节肢动物的主要特征：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5" name="Rectangle 3"/>
          <p:cNvSpPr>
            <a:spLocks noGrp="1"/>
          </p:cNvSpPr>
          <p:nvPr/>
        </p:nvSpPr>
        <p:spPr>
          <a:xfrm>
            <a:off x="2296001" y="2130425"/>
            <a:ext cx="4968479" cy="1337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</a:t>
            </a:r>
            <a:r>
              <a:rPr lang="zh-CN" altLang="en-US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身体分部，</a:t>
            </a:r>
            <a:endParaRPr lang="zh-CN" altLang="en-US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躯体、</a:t>
            </a:r>
            <a:r>
              <a:rPr lang="zh-CN" altLang="en-US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足、触角均分节，</a:t>
            </a:r>
            <a:endParaRPr lang="zh-CN" altLang="en-US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</a:t>
            </a:r>
            <a:r>
              <a:rPr lang="zh-CN" altLang="en-US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体表有外骨骼。</a:t>
            </a:r>
            <a:endParaRPr lang="zh-CN" altLang="en-US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矩形 3"/>
          <p:cNvSpPr/>
          <p:nvPr/>
        </p:nvSpPr>
        <p:spPr>
          <a:xfrm>
            <a:off x="719455" y="1611948"/>
            <a:ext cx="734060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．节肢动物的体表有坚硬的__________，限制了身体的生长，所以节肢动物一般都有__________现象．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知识运用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09048" y="1681163"/>
            <a:ext cx="8686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外骨骼</a:t>
            </a:r>
            <a:endParaRPr lang="zh-CN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11083" y="2049463"/>
            <a:ext cx="6400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蜕皮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Box 3"/>
          <p:cNvSpPr/>
          <p:nvPr/>
        </p:nvSpPr>
        <p:spPr>
          <a:xfrm>
            <a:off x="687070" y="995680"/>
            <a:ext cx="730250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．柔软的身体表面有外套膜，大多具有贝壳，运动器官是足，下列符合上述特征的动物类群是（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A．腔肠动物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B．软体动物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C．线形动物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D．节肢动物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532" name="文本框 28675"/>
          <p:cNvSpPr txBox="1"/>
          <p:nvPr/>
        </p:nvSpPr>
        <p:spPr>
          <a:xfrm flipH="1">
            <a:off x="3562350" y="1511300"/>
            <a:ext cx="7010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知识运用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Box 4"/>
          <p:cNvSpPr/>
          <p:nvPr/>
        </p:nvSpPr>
        <p:spPr>
          <a:xfrm>
            <a:off x="774065" y="1071880"/>
            <a:ext cx="7374890" cy="29997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．蝗虫能适于空中和陆地生活，其形态结构特点有（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①用气管呼吸  ②胸部有两对翅  ③有外骨骼，防止水分蒸发  ④视觉发达，有一对复眼．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A．①③④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B．①②③④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C．①②④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D．①②③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556" name="TextBox 5"/>
          <p:cNvSpPr/>
          <p:nvPr/>
        </p:nvSpPr>
        <p:spPr>
          <a:xfrm>
            <a:off x="6405563" y="1071880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ldLvl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Box 4"/>
          <p:cNvSpPr/>
          <p:nvPr/>
        </p:nvSpPr>
        <p:spPr>
          <a:xfrm>
            <a:off x="765810" y="1310005"/>
            <a:ext cx="768286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．蝗虫防止体内水分蒸发的结构是（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A．气管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B．触角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C．外骨骼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D．翅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580" name="TextBox 6"/>
          <p:cNvSpPr/>
          <p:nvPr/>
        </p:nvSpPr>
        <p:spPr>
          <a:xfrm>
            <a:off x="4660583" y="1309688"/>
            <a:ext cx="647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ldLvl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矩形 2"/>
          <p:cNvSpPr/>
          <p:nvPr/>
        </p:nvSpPr>
        <p:spPr>
          <a:xfrm>
            <a:off x="588645" y="1097280"/>
            <a:ext cx="742759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．下列动物中，不属于软体动物的是（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A．河蚌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B．蟾蜍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C．扇贝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D．蜗牛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604" name="TextBox 4"/>
          <p:cNvSpPr/>
          <p:nvPr/>
        </p:nvSpPr>
        <p:spPr>
          <a:xfrm>
            <a:off x="4719955" y="1096963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bldLvl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 txBox="1">
            <a:spLocks noRot="1" noChangeArrowheads="1"/>
          </p:cNvSpPr>
          <p:nvPr/>
        </p:nvSpPr>
        <p:spPr bwMode="auto">
          <a:xfrm>
            <a:off x="634365" y="999490"/>
            <a:ext cx="7917180" cy="30918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一、软体动物的主要特征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、身体柔软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、身体表面有贝壳（或被外套膜包裹的内壳）</a:t>
            </a:r>
            <a:endParaRPr lang="zh-CN" altLang="en-US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二、节肢动物的特征</a:t>
            </a:r>
            <a:endParaRPr lang="zh-CN" altLang="en-US" sz="2000" kern="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、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身体分部，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、躯体、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足、触角均分节，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3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、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体表有外骨骼。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流程图: 可选过程 1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本课小结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Box 5"/>
          <p:cNvSpPr/>
          <p:nvPr/>
        </p:nvSpPr>
        <p:spPr>
          <a:xfrm>
            <a:off x="685800" y="915988"/>
            <a:ext cx="7488238" cy="5032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8914" name="TextBox 6"/>
          <p:cNvSpPr/>
          <p:nvPr/>
        </p:nvSpPr>
        <p:spPr>
          <a:xfrm>
            <a:off x="354330" y="2971800"/>
            <a:ext cx="712787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预习</a:t>
            </a:r>
            <a:r>
              <a:rPr lang="en-US" altLang="x-none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80</a:t>
            </a:r>
            <a:r>
              <a:rPr lang="zh-CN" altLang="en-US" sz="20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——</a:t>
            </a:r>
            <a:r>
              <a:rPr lang="en-US" altLang="zh-CN" sz="20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83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页   鱼、两栖动物和爬行动物 </a:t>
            </a:r>
            <a:endParaRPr lang="en-US" altLang="x-none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har char="•"/>
            </a:pPr>
            <a:r>
              <a:rPr lang="zh-CN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鱼的主要特征</a:t>
            </a:r>
            <a:endParaRPr lang="zh-CN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har char="•"/>
            </a:pPr>
            <a:r>
              <a:rPr lang="zh-CN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两栖动物的主要特征</a:t>
            </a:r>
            <a:endParaRPr lang="zh-CN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har char="•"/>
            </a:pPr>
            <a:r>
              <a:rPr lang="zh-CN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爬行动物的主要特征</a:t>
            </a:r>
            <a:endParaRPr lang="zh-CN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作业布置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4330" y="803275"/>
            <a:ext cx="7820025" cy="2168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如图是蝗虫的外部形态图，请据图回答问题：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蝗虫在分类上属于昆虫，昆虫的身体分为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三部分；昆虫的体表有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有保护和支持体内柔软器官、防止水分蒸发的作用；昆虫的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足和触角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09465" y="1210945"/>
            <a:ext cx="788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头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6095" y="1579245"/>
            <a:ext cx="9702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胸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41500" y="1703705"/>
            <a:ext cx="788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腹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92370" y="1703705"/>
            <a:ext cx="1016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外骨骼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76375" y="2456180"/>
            <a:ext cx="9359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分节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91935" y="1050925"/>
            <a:ext cx="1476375" cy="1104900"/>
          </a:xfrm>
          <a:prstGeom prst="rect">
            <a:avLst/>
          </a:prstGeo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5122"/>
          <p:cNvSpPr txBox="1"/>
          <p:nvPr/>
        </p:nvSpPr>
        <p:spPr>
          <a:xfrm>
            <a:off x="1072515" y="1552258"/>
            <a:ext cx="6643688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1、软体动物的主要特征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、节肢动物的主要特征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本节目标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6146"/>
          <p:cNvSpPr txBox="1"/>
          <p:nvPr/>
        </p:nvSpPr>
        <p:spPr>
          <a:xfrm>
            <a:off x="831850" y="1392238"/>
            <a:ext cx="7637463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1、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河蚌的呼吸器官是___________，运动器官是___________，能分泌珍珠质的是___________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6147"/>
          <p:cNvSpPr txBox="1"/>
          <p:nvPr/>
        </p:nvSpPr>
        <p:spPr>
          <a:xfrm>
            <a:off x="3221038" y="1392555"/>
            <a:ext cx="931862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鳃</a:t>
            </a:r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6147"/>
          <p:cNvSpPr txBox="1"/>
          <p:nvPr/>
        </p:nvSpPr>
        <p:spPr>
          <a:xfrm>
            <a:off x="5663565" y="1392555"/>
            <a:ext cx="11823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斧足</a:t>
            </a:r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6147"/>
          <p:cNvSpPr txBox="1"/>
          <p:nvPr/>
        </p:nvSpPr>
        <p:spPr>
          <a:xfrm>
            <a:off x="1463675" y="1861820"/>
            <a:ext cx="11823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外套膜</a:t>
            </a:r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3" grpId="0" bldLvl="0"/>
      <p:bldP spid="4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Box 7"/>
          <p:cNvSpPr/>
          <p:nvPr/>
        </p:nvSpPr>
        <p:spPr>
          <a:xfrm>
            <a:off x="675640" y="1247458"/>
            <a:ext cx="763270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下列关于动物类群主要特征的叙述，正确的是（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A．腔肠动物身体呈两侧对称，体表有刺细胞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B．扁形动物身体呈辐射对称，有口无肛门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C．线形动物身体分节，体表有角质层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D．节肢动物身体和附肢都分节，体表有外骨骼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196" name="TextBox 10"/>
          <p:cNvSpPr/>
          <p:nvPr/>
        </p:nvSpPr>
        <p:spPr>
          <a:xfrm>
            <a:off x="5743893" y="1247458"/>
            <a:ext cx="577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Box 7"/>
          <p:cNvSpPr/>
          <p:nvPr/>
        </p:nvSpPr>
        <p:spPr>
          <a:xfrm>
            <a:off x="570865" y="1302385"/>
            <a:ext cx="771779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．翩翩飞舞在花丛中的蜜蜂能帮助植物进行异花传粉，蜜蜂属于（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A．腔肠动物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B．环节动物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C．线形动物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D．节肢动物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20" name="TextBox 10"/>
          <p:cNvSpPr/>
          <p:nvPr/>
        </p:nvSpPr>
        <p:spPr>
          <a:xfrm>
            <a:off x="7454583" y="1302068"/>
            <a:ext cx="504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6"/>
          <p:cNvSpPr/>
          <p:nvPr/>
        </p:nvSpPr>
        <p:spPr>
          <a:xfrm>
            <a:off x="741045" y="2114550"/>
            <a:ext cx="414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探究一：软体动物的主要特征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18405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459" name="Picture 3" descr="y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1099" y="1168084"/>
            <a:ext cx="2524125" cy="317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edg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7409" descr="1161341323543111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383756" y="1491854"/>
            <a:ext cx="4049316" cy="2862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文本框 17410"/>
          <p:cNvSpPr txBox="1"/>
          <p:nvPr/>
        </p:nvSpPr>
        <p:spPr>
          <a:xfrm>
            <a:off x="1332310" y="2302669"/>
            <a:ext cx="2321719" cy="1060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>
                <a:ea typeface="微软雅黑" panose="020B0503020204020204" pitchFamily="34" charset="-122"/>
              </a:rPr>
              <a:t>两侧不对称</a:t>
            </a:r>
            <a:endParaRPr lang="zh-CN" altLang="en-US" sz="2100"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>
                <a:ea typeface="微软雅黑" panose="020B0503020204020204" pitchFamily="34" charset="-122"/>
              </a:rPr>
              <a:t>软体动物：河蚌</a:t>
            </a:r>
            <a:endParaRPr lang="zh-CN" altLang="en-US" sz="2100"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18405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8433" descr="20069261523288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032647" y="1329929"/>
            <a:ext cx="3429000" cy="2243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图片 18434" descr="20061051612436944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3125" y="1114425"/>
            <a:ext cx="1678781" cy="28074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文本框 18435"/>
          <p:cNvSpPr txBox="1"/>
          <p:nvPr/>
        </p:nvSpPr>
        <p:spPr>
          <a:xfrm>
            <a:off x="2558653" y="3224213"/>
            <a:ext cx="309880" cy="299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sz="1350">
              <a:ea typeface="宋体" panose="02010600030101010101" pitchFamily="2" charset="-122"/>
            </a:endParaRPr>
          </a:p>
        </p:txBody>
      </p:sp>
      <p:sp>
        <p:nvSpPr>
          <p:cNvPr id="18437" name="文本框 18436"/>
          <p:cNvSpPr txBox="1"/>
          <p:nvPr/>
        </p:nvSpPr>
        <p:spPr>
          <a:xfrm>
            <a:off x="1871663" y="4192191"/>
            <a:ext cx="33832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>
                <a:ea typeface="微软雅黑" panose="020B0503020204020204" pitchFamily="34" charset="-122"/>
              </a:rPr>
              <a:t>两侧对称软体动物：章鱼和乌贼</a:t>
            </a:r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8438" name="文本框 18437"/>
          <p:cNvSpPr txBox="1"/>
          <p:nvPr/>
        </p:nvSpPr>
        <p:spPr>
          <a:xfrm>
            <a:off x="5696784" y="4192191"/>
            <a:ext cx="10972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>
                <a:solidFill>
                  <a:srgbClr val="FF0066"/>
                </a:solidFill>
                <a:ea typeface="微软雅黑" panose="020B0503020204020204" pitchFamily="34" charset="-122"/>
              </a:rPr>
              <a:t>贝壳退化</a:t>
            </a:r>
            <a:endParaRPr lang="zh-CN" altLang="en-US">
              <a:solidFill>
                <a:srgbClr val="FF0066"/>
              </a:solidFill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18405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1512</Words>
  <Paragraphs>272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楷体_GB2312</vt:lpstr>
      <vt:lpstr>华文楷体</vt:lpstr>
      <vt:lpstr>新宋体</vt:lpstr>
      <vt:lpstr>Office 主题</vt:lpstr>
      <vt:lpstr>七年级上册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软体动物的主要特征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terms:created xsi:type="dcterms:W3CDTF">2016-08-11T08:55:00Z</dcterms:created>
  <dcterms:modified xsi:type="dcterms:W3CDTF">2018-08-31T06:18:57Z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