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wmf" ContentType="image/x-wmf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sldIdLst>
    <p:sldId id="257" r:id="rId3"/>
    <p:sldId id="544" r:id="rId4"/>
    <p:sldId id="545" r:id="rId5"/>
    <p:sldId id="289" r:id="rId6"/>
    <p:sldId id="320" r:id="rId7"/>
    <p:sldId id="321" r:id="rId8"/>
    <p:sldId id="322" r:id="rId9"/>
    <p:sldId id="293" r:id="rId10"/>
    <p:sldId id="546" r:id="rId11"/>
    <p:sldId id="547" r:id="rId12"/>
    <p:sldId id="548" r:id="rId13"/>
    <p:sldId id="549" r:id="rId14"/>
    <p:sldId id="550" r:id="rId15"/>
    <p:sldId id="551" r:id="rId16"/>
    <p:sldId id="552" r:id="rId17"/>
    <p:sldId id="553" r:id="rId18"/>
    <p:sldId id="554" r:id="rId19"/>
    <p:sldId id="493" r:id="rId20"/>
    <p:sldId id="555" r:id="rId21"/>
    <p:sldId id="556" r:id="rId22"/>
    <p:sldId id="557" r:id="rId23"/>
    <p:sldId id="558" r:id="rId24"/>
    <p:sldId id="527" r:id="rId25"/>
    <p:sldId id="559" r:id="rId26"/>
    <p:sldId id="560" r:id="rId27"/>
    <p:sldId id="561" r:id="rId28"/>
    <p:sldId id="562" r:id="rId29"/>
    <p:sldId id="325" r:id="rId30"/>
    <p:sldId id="326" r:id="rId31"/>
    <p:sldId id="327" r:id="rId32"/>
    <p:sldId id="328" r:id="rId33"/>
    <p:sldId id="329" r:id="rId34"/>
    <p:sldId id="563" r:id="rId35"/>
    <p:sldId id="330" r:id="rId36"/>
    <p:sldId id="261" r:id="rId37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104" y="-168"/>
      </p:cViewPr>
      <p:guideLst>
        <p:guide orient="horz" pos="327"/>
        <p:guide pos="294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notesMaster" Target="notesMasters/notesMaster1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1880" y="3883371"/>
            <a:ext cx="3868340" cy="617934"/>
          </a:xfrm>
        </p:spPr>
        <p:txBody>
          <a:bodyPr anchor="b">
            <a:normAutofit/>
          </a:bodyPr>
          <a:lstStyle>
            <a:lvl1pPr marL="0" indent="0">
              <a:buNone/>
              <a:defRPr sz="1800" b="0">
                <a:solidFill>
                  <a:srgbClr val="FF0000"/>
                </a:solidFill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741828" y="1576089"/>
            <a:ext cx="3868340" cy="2231511"/>
          </a:xfrm>
        </p:spPr>
        <p:txBody>
          <a:bodyPr rtlCol="0">
            <a:normAutofit/>
          </a:bodyPr>
          <a:lstStyle>
            <a:lvl1pPr>
              <a:defRPr lang="zh-CN" altLang="en-US" smtClean="0">
                <a:solidFill>
                  <a:srgbClr val="000000"/>
                </a:solidFill>
              </a:defRPr>
            </a:lvl1pPr>
            <a:lvl2pPr>
              <a:defRPr lang="zh-CN" altLang="en-US" sz="1800" smtClean="0">
                <a:solidFill>
                  <a:srgbClr val="000000"/>
                </a:solidFill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41136" y="3878369"/>
            <a:ext cx="3887391" cy="617934"/>
          </a:xfrm>
        </p:spPr>
        <p:txBody>
          <a:bodyPr anchor="b">
            <a:normAutofit/>
          </a:bodyPr>
          <a:lstStyle>
            <a:lvl1pPr marL="0" indent="0">
              <a:buNone/>
              <a:defRPr sz="1800" b="0">
                <a:solidFill>
                  <a:srgbClr val="FF0000"/>
                </a:solidFill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4741136" y="1576089"/>
            <a:ext cx="3887391" cy="2231511"/>
          </a:xfrm>
        </p:spPr>
        <p:txBody>
          <a:bodyPr rtlCol="0">
            <a:normAutofit/>
          </a:bodyPr>
          <a:lstStyle>
            <a:lvl1pPr>
              <a:defRPr lang="zh-CN" altLang="en-US" smtClean="0">
                <a:solidFill>
                  <a:srgbClr val="000000"/>
                </a:solidFill>
              </a:defRPr>
            </a:lvl1pPr>
            <a:lvl2pPr>
              <a:defRPr lang="zh-CN" altLang="en-US" sz="1800" smtClean="0">
                <a:solidFill>
                  <a:srgbClr val="000000"/>
                </a:solidFill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16" name="KSO_FD"/>
          <p:cNvSpPr>
            <a:spLocks noGrp="1"/>
          </p:cNvSpPr>
          <p:nvPr>
            <p:ph type="dt" sz="half" idx="1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Tx/>
              <a:buNone/>
              <a:defRPr/>
            </a:pPr>
            <a:endParaRPr kumimoji="0" lang="zh-CN" altLang="en-US" b="0" i="0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17" name="KSO_FT"/>
          <p:cNvSpPr>
            <a:spLocks noGrp="1"/>
          </p:cNvSpPr>
          <p:nvPr>
            <p:ph type="ftr" sz="quarter" idx="1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Tx/>
              <a:buNone/>
              <a:defRPr/>
            </a:pPr>
            <a:endParaRPr kumimoji="0" lang="zh-CN" altLang="en-US" b="0" i="0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18" name="KSO_FN"/>
          <p:cNvSpPr>
            <a:spLocks noGrp="1"/>
          </p:cNvSpPr>
          <p:nvPr>
            <p:ph type="sldNum" sz="quarter" idx="1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Tx/>
              <a:buNone/>
              <a:defRPr/>
            </a:pPr>
            <a:fld id="{2DEDB04F-6710-400B-969D-BE2566CB3B33}" type="slidenum">
              <a:rPr kumimoji="0" lang="zh-CN" altLang="en-US" b="0" i="0" kern="1200" cap="none" spc="0" normalizeH="0" baseline="0" noProof="0">
                <a:latin typeface="+mn-lt"/>
                <a:ea typeface="+mn-ea"/>
                <a:cs typeface="+mn-cs"/>
              </a:rPr>
            </a:fld>
            <a:endParaRPr kumimoji="0" lang="zh-CN" altLang="en-US" b="0" i="0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7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1631157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2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3" Type="http://schemas.openxmlformats.org/officeDocument/2006/relationships/theme" Target="../theme/theme1.xml"/><Relationship Id="rId22" Type="http://schemas.openxmlformats.org/officeDocument/2006/relationships/image" Target="../media/image1.png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Picture 2" descr="C:\Users\wangcaixia\Desktop\2017.6.30新发模板\101智慧课堂 组合logo.png"/>
          <p:cNvPicPr>
            <a:picLocks noChangeAspect="1" noChangeArrowheads="1"/>
          </p:cNvPicPr>
          <p:nvPr userDrawn="1"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216123"/>
            <a:ext cx="1455308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microsoft.com/office/2007/relationships/media" Target="../media/media1.mp4"/><Relationship Id="rId1" Type="http://schemas.openxmlformats.org/officeDocument/2006/relationships/video" Target="../media/media1.mp4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w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9.png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GIF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image" Target="../media/image23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ph type="ctrTitle" idx="4294967295"/>
          </p:nvPr>
        </p:nvSpPr>
        <p:spPr>
          <a:xfrm>
            <a:off x="3851920" y="2286011"/>
            <a:ext cx="1923156" cy="381375"/>
          </a:xfrm>
        </p:spPr>
        <p:txBody>
          <a:bodyPr>
            <a:noAutofit/>
          </a:bodyPr>
          <a:lstStyle/>
          <a:p>
            <a:pPr algn="l"/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七年级上册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副标题 2"/>
          <p:cNvSpPr>
            <a:spLocks noGrp="1"/>
          </p:cNvSpPr>
          <p:nvPr>
            <p:ph type="subTitle" idx="4294967295"/>
          </p:nvPr>
        </p:nvSpPr>
        <p:spPr>
          <a:xfrm>
            <a:off x="1021080" y="1513329"/>
            <a:ext cx="7102475" cy="698381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2.2.2.1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脊椎动物的主要类群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Picture 2" descr="鲫鱼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512094" y="2114550"/>
            <a:ext cx="2857500" cy="2143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8" name="Text Box 7"/>
          <p:cNvSpPr/>
          <p:nvPr/>
        </p:nvSpPr>
        <p:spPr>
          <a:xfrm>
            <a:off x="2362200" y="3852863"/>
            <a:ext cx="2693194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腹面：</a:t>
            </a:r>
            <a:r>
              <a:rPr lang="zh-CN" altLang="en-US" u="sng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        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色</a:t>
            </a:r>
            <a:endParaRPr lang="zh-CN" altLang="en-US" sz="13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69" name="Text Box 8"/>
          <p:cNvSpPr/>
          <p:nvPr/>
        </p:nvSpPr>
        <p:spPr>
          <a:xfrm>
            <a:off x="1779270" y="1746250"/>
            <a:ext cx="2693194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背面：</a:t>
            </a:r>
            <a:r>
              <a:rPr lang="zh-CN" altLang="en-US" u="sng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                 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色</a:t>
            </a:r>
            <a:endParaRPr lang="zh-CN" altLang="en-US" sz="13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70" name="Text Box 11"/>
          <p:cNvSpPr/>
          <p:nvPr/>
        </p:nvSpPr>
        <p:spPr>
          <a:xfrm>
            <a:off x="4369435" y="2400935"/>
            <a:ext cx="337121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这种体色的好处是在附近有敌害时</a:t>
            </a:r>
            <a:r>
              <a:rPr lang="zh-CN" altLang="en-US" u="sng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                           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体形呈</a:t>
            </a:r>
            <a:r>
              <a:rPr lang="zh-CN" altLang="en-US" u="sng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     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形，其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意义是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游泳时可以</a:t>
            </a:r>
            <a:r>
              <a:rPr lang="zh-CN" altLang="en-US" u="sng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                   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200" name="TextBox 13"/>
          <p:cNvSpPr/>
          <p:nvPr/>
        </p:nvSpPr>
        <p:spPr>
          <a:xfrm>
            <a:off x="2554764" y="1746250"/>
            <a:ext cx="1143000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深灰黑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201" name="TextBox 14"/>
          <p:cNvSpPr/>
          <p:nvPr/>
        </p:nvSpPr>
        <p:spPr>
          <a:xfrm>
            <a:off x="3135154" y="3785870"/>
            <a:ext cx="642938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白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202" name="TextBox 15"/>
          <p:cNvSpPr/>
          <p:nvPr/>
        </p:nvSpPr>
        <p:spPr>
          <a:xfrm>
            <a:off x="5612924" y="3785870"/>
            <a:ext cx="1828800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减少阻力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03" name="TextBox 16"/>
          <p:cNvSpPr/>
          <p:nvPr/>
        </p:nvSpPr>
        <p:spPr>
          <a:xfrm>
            <a:off x="5098574" y="3288030"/>
            <a:ext cx="514350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梭</a:t>
            </a:r>
            <a:endParaRPr lang="zh-CN" altLang="en-US" sz="13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04" name="TextBox 17"/>
          <p:cNvSpPr/>
          <p:nvPr/>
        </p:nvSpPr>
        <p:spPr>
          <a:xfrm>
            <a:off x="5055394" y="2919730"/>
            <a:ext cx="1828800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不易被发现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97885" y="691515"/>
            <a:ext cx="221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鲫鱼的外形与运动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0" grpId="0" bldLvl="0"/>
      <p:bldP spid="8201" grpId="0" bldLvl="0"/>
      <p:bldP spid="8202" grpId="0" bldLvl="0"/>
      <p:bldP spid="8203" grpId="0" bldLvl="0"/>
      <p:bldP spid="8204" grpId="0" bldLvl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Picture 2" descr="鲫鱼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338263" y="1864519"/>
            <a:ext cx="1971675" cy="147875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1" name="Text Box 6"/>
          <p:cNvSpPr/>
          <p:nvPr/>
        </p:nvSpPr>
        <p:spPr>
          <a:xfrm>
            <a:off x="3398044" y="1828800"/>
            <a:ext cx="2967038" cy="2990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endParaRPr lang="zh-CN" altLang="en-US" sz="135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2292" name="Text Box 3"/>
          <p:cNvSpPr/>
          <p:nvPr/>
        </p:nvSpPr>
        <p:spPr>
          <a:xfrm>
            <a:off x="3397806" y="1088231"/>
            <a:ext cx="4464844" cy="87440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手摸鲫鱼的体表会有</a:t>
            </a:r>
            <a:r>
              <a:rPr lang="zh-CN" altLang="en-US" u="sng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     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的感觉，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在水中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游泳时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可以</a:t>
            </a:r>
            <a:r>
              <a:rPr lang="zh-CN" altLang="en-US" u="sng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          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9222" name="TextBox 5"/>
          <p:cNvSpPr/>
          <p:nvPr/>
        </p:nvSpPr>
        <p:spPr>
          <a:xfrm>
            <a:off x="5393611" y="1088629"/>
            <a:ext cx="742950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黏滑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223" name="TextBox 6"/>
          <p:cNvSpPr/>
          <p:nvPr/>
        </p:nvSpPr>
        <p:spPr>
          <a:xfrm>
            <a:off x="5264706" y="1641793"/>
            <a:ext cx="1428750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减少阻力</a:t>
            </a:r>
            <a:endParaRPr lang="zh-CN" altLang="en-US" sz="13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5" name="Text Box 3"/>
          <p:cNvSpPr/>
          <p:nvPr/>
        </p:nvSpPr>
        <p:spPr>
          <a:xfrm>
            <a:off x="3397806" y="2218531"/>
            <a:ext cx="4464844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鲫鱼的身体被覆</a:t>
            </a:r>
            <a:r>
              <a:rPr lang="zh-CN" altLang="en-US" u="sng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     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，起保护作用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9225" name="Rectangle 9"/>
          <p:cNvSpPr/>
          <p:nvPr/>
        </p:nvSpPr>
        <p:spPr>
          <a:xfrm>
            <a:off x="5062061" y="2128123"/>
            <a:ext cx="6400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鳞片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7" name="Text Box 3"/>
          <p:cNvSpPr/>
          <p:nvPr/>
        </p:nvSpPr>
        <p:spPr>
          <a:xfrm>
            <a:off x="3437493" y="2679224"/>
            <a:ext cx="3256359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鲫鱼用</a:t>
            </a:r>
            <a:r>
              <a:rPr lang="zh-CN" altLang="en-US" u="sng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     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游泳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9227" name="Rectangle 11"/>
          <p:cNvSpPr/>
          <p:nvPr/>
        </p:nvSpPr>
        <p:spPr>
          <a:xfrm>
            <a:off x="4233149" y="2586752"/>
            <a:ext cx="4114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鳍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299" name="Text Box 3"/>
          <p:cNvSpPr/>
          <p:nvPr/>
        </p:nvSpPr>
        <p:spPr>
          <a:xfrm>
            <a:off x="1457325" y="3786505"/>
            <a:ext cx="689229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仔细观察鲫鱼，发现它的身体两侧各有一行</a:t>
            </a:r>
            <a:r>
              <a:rPr lang="zh-CN" altLang="en-US" u="sng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       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，有感知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eaLnBrk="0" hangingPunct="0"/>
            <a:r>
              <a:rPr lang="zh-CN" altLang="en-US" u="sng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           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和</a:t>
            </a:r>
            <a:r>
              <a:rPr lang="zh-CN" altLang="en-US" u="sng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     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的作用。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9229" name="TextBox 8"/>
          <p:cNvSpPr/>
          <p:nvPr/>
        </p:nvSpPr>
        <p:spPr>
          <a:xfrm>
            <a:off x="5836206" y="3769122"/>
            <a:ext cx="857250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l" eaLnBrk="0" hangingPunct="0"/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侧线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30" name="TextBox 5"/>
          <p:cNvSpPr/>
          <p:nvPr/>
        </p:nvSpPr>
        <p:spPr>
          <a:xfrm>
            <a:off x="1259632" y="4063048"/>
            <a:ext cx="1200150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水流方向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31" name="TextBox 6"/>
          <p:cNvSpPr/>
          <p:nvPr/>
        </p:nvSpPr>
        <p:spPr>
          <a:xfrm>
            <a:off x="2483768" y="4063127"/>
            <a:ext cx="800100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水压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2" grpId="0" bldLvl="0"/>
      <p:bldP spid="9223" grpId="0" bldLvl="0"/>
      <p:bldP spid="9225" grpId="0" bldLvl="0"/>
      <p:bldP spid="9227" grpId="0" bldLvl="0"/>
      <p:bldP spid="9229" grpId="0" bldLvl="0"/>
      <p:bldP spid="9230" grpId="0" bldLvl="0"/>
      <p:bldP spid="9231" grpId="0" bldLvl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2"/>
          <p:cNvSpPr txBox="1"/>
          <p:nvPr/>
        </p:nvSpPr>
        <p:spPr>
          <a:xfrm>
            <a:off x="1885950" y="971550"/>
            <a:ext cx="3714750" cy="506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尝试描述各种鱼鳍的作用？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 Box 4"/>
          <p:cNvSpPr txBox="1"/>
          <p:nvPr/>
        </p:nvSpPr>
        <p:spPr>
          <a:xfrm>
            <a:off x="1868091" y="1771650"/>
            <a:ext cx="5257800" cy="17532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胸鳍：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对，转换方向，保持鱼体左右平行。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腹鳍：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对，保持鱼体左右平行。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背鳍、臀鳍：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个，保持竖直方向平行。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尾鳍：产生前进的动力和决定运动方向。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Text Box 14"/>
          <p:cNvSpPr/>
          <p:nvPr/>
        </p:nvSpPr>
        <p:spPr>
          <a:xfrm>
            <a:off x="1227535" y="3796903"/>
            <a:ext cx="677346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鲫鱼的口和鳃盖</a:t>
            </a:r>
            <a:r>
              <a:rPr lang="zh-CN" altLang="en-US" u="sng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         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张开和闭合，这是鲫鱼在进行</a:t>
            </a:r>
            <a:r>
              <a:rPr lang="zh-CN" altLang="en-US" u="sng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            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鳃是鱼的</a:t>
            </a:r>
            <a:r>
              <a:rPr lang="zh-CN" altLang="en-US" u="sng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           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器官。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0244" name="TextBox 19"/>
          <p:cNvSpPr/>
          <p:nvPr/>
        </p:nvSpPr>
        <p:spPr>
          <a:xfrm>
            <a:off x="2897505" y="3796824"/>
            <a:ext cx="971550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交替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45" name="TextBox 17"/>
          <p:cNvSpPr/>
          <p:nvPr/>
        </p:nvSpPr>
        <p:spPr>
          <a:xfrm>
            <a:off x="6623209" y="3715623"/>
            <a:ext cx="971550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呼吸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46" name="TextBox 18"/>
          <p:cNvSpPr/>
          <p:nvPr/>
        </p:nvSpPr>
        <p:spPr>
          <a:xfrm>
            <a:off x="1982788" y="4073684"/>
            <a:ext cx="914400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呼吸</a:t>
            </a:r>
            <a:endParaRPr lang="zh-CN" altLang="en-US" sz="13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实验-观察鱼鳃及鱼的呼吸.mp4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2587201" y="420894"/>
            <a:ext cx="4022663" cy="30169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1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3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10243" grpId="0" bldLvl="0"/>
      <p:bldP spid="10244" grpId="0" bldLvl="0"/>
      <p:bldP spid="10245" grpId="0" bldLvl="0"/>
      <p:bldP spid="10246" grpId="0" bldLvl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10" descr="WA00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565797" y="1643063"/>
            <a:ext cx="3555206" cy="194548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0" name="Text Box 3"/>
          <p:cNvSpPr/>
          <p:nvPr/>
        </p:nvSpPr>
        <p:spPr>
          <a:xfrm>
            <a:off x="3143250" y="708422"/>
            <a:ext cx="2914650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观察鲫鱼的脊柱。</a:t>
            </a:r>
            <a:endParaRPr lang="zh-CN" altLang="en-US" sz="20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68" name="Text Box 5"/>
          <p:cNvSpPr/>
          <p:nvPr/>
        </p:nvSpPr>
        <p:spPr>
          <a:xfrm>
            <a:off x="1485900" y="3714750"/>
            <a:ext cx="611505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indent="355600" eaLnBrk="0" hangingPunct="0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鱼的身体背部具有由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许多</a:t>
            </a:r>
            <a:r>
              <a:rPr lang="zh-CN" altLang="en-US" u="sng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           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构成的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脊柱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，具有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indent="355600" eaLnBrk="0" hangingPunct="0"/>
            <a:r>
              <a:rPr lang="zh-CN" altLang="en-US" u="sng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             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的作用。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1269" name="箭头 384"/>
          <p:cNvSpPr/>
          <p:nvPr/>
        </p:nvSpPr>
        <p:spPr>
          <a:xfrm flipH="1">
            <a:off x="4357370" y="1245870"/>
            <a:ext cx="1254125" cy="1265555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triangle" w="med" len="med"/>
          </a:ln>
        </p:spPr>
        <p:txBody>
          <a:bodyPr wrap="none" anchor="ctr"/>
          <a:lstStyle/>
          <a:p>
            <a:pPr eaLnBrk="0" hangingPunct="0"/>
            <a:endParaRPr lang="zh-CN" altLang="en-US" sz="135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1270" name="TextBox 8"/>
          <p:cNvSpPr/>
          <p:nvPr/>
        </p:nvSpPr>
        <p:spPr>
          <a:xfrm>
            <a:off x="1828800" y="3991610"/>
            <a:ext cx="2114550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支撑身体 </a:t>
            </a:r>
            <a:endParaRPr lang="zh-CN" altLang="en-US" sz="13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1" name="TextBox 10"/>
          <p:cNvSpPr/>
          <p:nvPr/>
        </p:nvSpPr>
        <p:spPr>
          <a:xfrm>
            <a:off x="4357926" y="3623231"/>
            <a:ext cx="1428750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脊椎骨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612130" y="935990"/>
            <a:ext cx="6400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脊柱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16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 bldLvl="0"/>
      <p:bldP spid="11269" grpId="0" bldLvl="0" animBg="1"/>
      <p:bldP spid="11270" grpId="0" bldLvl="0"/>
      <p:bldP spid="11271" grpId="0" bldLvl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TextBox 104"/>
          <p:cNvSpPr/>
          <p:nvPr/>
        </p:nvSpPr>
        <p:spPr>
          <a:xfrm>
            <a:off x="5241131" y="1792605"/>
            <a:ext cx="1448991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l" eaLnBrk="0" hangingPunct="0"/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不一样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3" name="TextBox 105"/>
          <p:cNvSpPr/>
          <p:nvPr/>
        </p:nvSpPr>
        <p:spPr>
          <a:xfrm>
            <a:off x="1140143" y="2160667"/>
            <a:ext cx="1165622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变温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34460" y="730250"/>
            <a:ext cx="14528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Arial" panose="020B0604020202020204" pitchFamily="34" charset="0"/>
              </a:rPr>
              <a:t>鲫鱼的体温</a:t>
            </a:r>
            <a:endParaRPr lang="zh-CN" altLang="en-US" sz="20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38860" y="1701800"/>
            <a:ext cx="7244080" cy="87588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在寒冷的冬季，鱼的体温和夏季一样吗？</a:t>
            </a:r>
            <a:r>
              <a:rPr lang="zh-CN" altLang="en-US" u="sng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</a:t>
            </a:r>
            <a:r>
              <a:rPr lang="en-US" altLang="x-none" u="sng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</a:t>
            </a:r>
            <a:r>
              <a:rPr lang="zh-CN" altLang="en-US" u="sng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，所以说，鱼是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u="sng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r>
              <a:rPr lang="en-US" altLang="x-none" u="sng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</a:t>
            </a:r>
            <a:r>
              <a:rPr lang="zh-CN" altLang="en-US" u="sng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动物</a:t>
            </a:r>
            <a:r>
              <a:rPr lang="zh-CN" altLang="en-US" b="1" dirty="0">
                <a:sym typeface="+mn-ea"/>
              </a:rPr>
              <a:t>。</a:t>
            </a:r>
            <a:endParaRPr lang="zh-CN" altLang="en-US" dirty="0"/>
          </a:p>
        </p:txBody>
      </p: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 bldLvl="0"/>
      <p:bldP spid="12293" grpId="0" bldLvl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/>
          <p:nvPr/>
        </p:nvSpPr>
        <p:spPr>
          <a:xfrm>
            <a:off x="1085850" y="1611630"/>
            <a:ext cx="6172200" cy="2584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身体呈</a:t>
            </a:r>
            <a:r>
              <a:rPr lang="zh-CN" altLang="en-US" u="sng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        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形，表面光滑；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身体背面颜色较</a:t>
            </a:r>
            <a:r>
              <a:rPr lang="zh-CN" altLang="en-US" u="sng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          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，腹面颜色较 </a:t>
            </a:r>
            <a:r>
              <a:rPr lang="zh-CN" altLang="en-US" u="sng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           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；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身体表面大多覆盖着</a:t>
            </a:r>
            <a:r>
              <a:rPr lang="zh-CN" altLang="en-US" u="sng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           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；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用</a:t>
            </a:r>
            <a:r>
              <a:rPr lang="zh-CN" altLang="en-US" u="sng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         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呼吸；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用</a:t>
            </a:r>
            <a:r>
              <a:rPr lang="zh-CN" altLang="en-US" u="sng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         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游泳；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终生生活在水中。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13316" name="AutoShape 5"/>
          <p:cNvSpPr/>
          <p:nvPr/>
        </p:nvSpPr>
        <p:spPr>
          <a:xfrm>
            <a:off x="2801541" y="982980"/>
            <a:ext cx="1313259" cy="628650"/>
          </a:xfrm>
          <a:prstGeom prst="wedgeRoundRectCallout">
            <a:avLst>
              <a:gd name="adj1" fmla="val -78903"/>
              <a:gd name="adj2" fmla="val 66491"/>
              <a:gd name="adj3" fmla="val 16667"/>
            </a:avLst>
          </a:prstGeom>
          <a:solidFill>
            <a:srgbClr val="FFCC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 eaLnBrk="0" hangingPunct="0"/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减少游泳时的阻力</a:t>
            </a:r>
            <a:endParaRPr lang="zh-CN" altLang="en-US" sz="13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17" name="AutoShape 6"/>
          <p:cNvSpPr/>
          <p:nvPr/>
        </p:nvSpPr>
        <p:spPr>
          <a:xfrm>
            <a:off x="5509260" y="894080"/>
            <a:ext cx="2588895" cy="1085850"/>
          </a:xfrm>
          <a:prstGeom prst="wedgeEllipseCallout">
            <a:avLst>
              <a:gd name="adj1" fmla="val -44218"/>
              <a:gd name="adj2" fmla="val 71602"/>
            </a:avLst>
          </a:prstGeom>
          <a:solidFill>
            <a:srgbClr val="FFCC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 eaLnBrk="0" hangingPunct="0"/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不易被上面和下面的敌害发现，是一种保护色</a:t>
            </a:r>
            <a:r>
              <a:rPr lang="zh-CN" altLang="en-US" sz="135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。</a:t>
            </a:r>
            <a:endParaRPr lang="zh-CN" altLang="en-US" sz="13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8" name="AutoShape 7"/>
          <p:cNvSpPr/>
          <p:nvPr/>
        </p:nvSpPr>
        <p:spPr>
          <a:xfrm>
            <a:off x="3154680" y="2849880"/>
            <a:ext cx="2228850" cy="685800"/>
          </a:xfrm>
          <a:prstGeom prst="wedgeRoundRectCallout">
            <a:avLst>
              <a:gd name="adj1" fmla="val -66505"/>
              <a:gd name="adj2" fmla="val -6597"/>
              <a:gd name="adj3" fmla="val 16667"/>
            </a:avLst>
          </a:prstGeom>
          <a:solidFill>
            <a:srgbClr val="99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 eaLnBrk="0" hangingPunct="0"/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鱼口与鳃盖交替张合，完成气体交换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19" name="AutoShape 8"/>
          <p:cNvSpPr/>
          <p:nvPr/>
        </p:nvSpPr>
        <p:spPr>
          <a:xfrm>
            <a:off x="3714671" y="3535680"/>
            <a:ext cx="1884759" cy="1143000"/>
          </a:xfrm>
          <a:prstGeom prst="wedgeEllipseCallout">
            <a:avLst>
              <a:gd name="adj1" fmla="val -106190"/>
              <a:gd name="adj2" fmla="val -37083"/>
            </a:avLst>
          </a:prstGeom>
          <a:solidFill>
            <a:srgbClr val="99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 eaLnBrk="0" hangingPunct="0"/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各种鳍相互配合，完成游泳运动</a:t>
            </a:r>
            <a:endParaRPr lang="zh-CN" altLang="en-US" sz="13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0" name="Text Box 9"/>
          <p:cNvSpPr/>
          <p:nvPr/>
        </p:nvSpPr>
        <p:spPr>
          <a:xfrm>
            <a:off x="1884760" y="1611630"/>
            <a:ext cx="457200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梭</a:t>
            </a:r>
            <a:endParaRPr lang="zh-CN" altLang="en-US" sz="13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1" name="Text Box 10"/>
          <p:cNvSpPr/>
          <p:nvPr/>
        </p:nvSpPr>
        <p:spPr>
          <a:xfrm>
            <a:off x="2926080" y="2068830"/>
            <a:ext cx="457200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深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22" name="Text Box 11"/>
          <p:cNvSpPr/>
          <p:nvPr/>
        </p:nvSpPr>
        <p:spPr>
          <a:xfrm>
            <a:off x="5052060" y="2068830"/>
            <a:ext cx="457200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浅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23" name="Text Box 12"/>
          <p:cNvSpPr/>
          <p:nvPr/>
        </p:nvSpPr>
        <p:spPr>
          <a:xfrm>
            <a:off x="3154680" y="2489200"/>
            <a:ext cx="800100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鳞片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24" name="Text Box 13"/>
          <p:cNvSpPr/>
          <p:nvPr/>
        </p:nvSpPr>
        <p:spPr>
          <a:xfrm>
            <a:off x="1499235" y="2946400"/>
            <a:ext cx="457200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鳃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25" name="Text Box 14"/>
          <p:cNvSpPr/>
          <p:nvPr/>
        </p:nvSpPr>
        <p:spPr>
          <a:xfrm>
            <a:off x="1499235" y="3377565"/>
            <a:ext cx="457200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鳍</a:t>
            </a:r>
            <a:endParaRPr lang="zh-CN" altLang="en-US" sz="13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14750" y="339725"/>
            <a:ext cx="23164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defTabSz="914400"/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Arial" panose="020B0604020202020204" pitchFamily="34" charset="0"/>
              </a:rPr>
              <a:t>鱼类的主要特征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  <a:sym typeface="Arial" panose="020B0604020202020204" pitchFamily="34" charset="0"/>
            </a:endParaRPr>
          </a:p>
        </p:txBody>
      </p:sp>
      <p:pic>
        <p:nvPicPr>
          <p:cNvPr id="16" name="Picture 2" descr="鲫鱼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868144" y="2499742"/>
            <a:ext cx="2857500" cy="2143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 bldLvl="0" animBg="1"/>
      <p:bldP spid="13317" grpId="0" bldLvl="0" animBg="1"/>
      <p:bldP spid="13318" grpId="0" bldLvl="0" animBg="1"/>
      <p:bldP spid="13319" grpId="0" bldLvl="0" animBg="1"/>
      <p:bldP spid="13320" grpId="0" bldLvl="0"/>
      <p:bldP spid="13321" grpId="0" bldLvl="0"/>
      <p:bldP spid="13322" grpId="0" bldLvl="0"/>
      <p:bldP spid="13323" grpId="0" bldLvl="0"/>
      <p:bldP spid="13324" grpId="0" bldLvl="0"/>
      <p:bldP spid="13325" grpId="0" bldLvl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4" descr="图2"/>
          <p:cNvPicPr>
            <a:picLocks noGrp="1" noChangeAspect="1"/>
          </p:cNvPicPr>
          <p:nvPr>
            <p:ph idx="1"/>
          </p:nvPr>
        </p:nvPicPr>
        <p:blipFill>
          <a:blip r:embed="rId1" cstate="print"/>
          <a:stretch>
            <a:fillRect/>
          </a:stretch>
        </p:blipFill>
        <p:spPr>
          <a:xfrm>
            <a:off x="1409065" y="227330"/>
            <a:ext cx="5937885" cy="4688840"/>
          </a:xfrm>
          <a:noFill/>
          <a:ln>
            <a:noFill/>
          </a:ln>
        </p:spPr>
      </p:pic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矩形 6"/>
          <p:cNvSpPr/>
          <p:nvPr/>
        </p:nvSpPr>
        <p:spPr>
          <a:xfrm>
            <a:off x="1390650" y="1932305"/>
            <a:ext cx="4145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探究二：两栖动物的主要特征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9775" y="903605"/>
            <a:ext cx="1596390" cy="3073400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ext Box 3"/>
          <p:cNvSpPr/>
          <p:nvPr/>
        </p:nvSpPr>
        <p:spPr>
          <a:xfrm>
            <a:off x="1701800" y="3441859"/>
            <a:ext cx="6354366" cy="1337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看课本插图思考：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1.两栖动物的生活环境是怎样的？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2.两栖动物有哪些特征与其生活环境相适应？ 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2530" name="矩形 27"/>
          <p:cNvSpPr/>
          <p:nvPr/>
        </p:nvSpPr>
        <p:spPr>
          <a:xfrm>
            <a:off x="3684985" y="551260"/>
            <a:ext cx="2388394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两栖动物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22531" name="Picture 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805363" y="1347614"/>
            <a:ext cx="2641043" cy="185397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2" name="Picture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63688" y="1347614"/>
            <a:ext cx="2637494" cy="192717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3" descr="SW00900004"/>
          <p:cNvPicPr>
            <a:picLocks noChangeAspect="1"/>
          </p:cNvPicPr>
          <p:nvPr/>
        </p:nvPicPr>
        <p:blipFill>
          <a:blip r:embed="rId1" cstate="print"/>
          <a:srcRect r="11" b="78"/>
          <a:stretch>
            <a:fillRect/>
          </a:stretch>
        </p:blipFill>
        <p:spPr>
          <a:xfrm>
            <a:off x="2842340" y="2574528"/>
            <a:ext cx="991790" cy="118824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6" name="Picture 4" descr="029bc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29113" y="1888014"/>
            <a:ext cx="1828800" cy="13668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7" name="Picture 5" descr="cc2005410832111706"/>
          <p:cNvPicPr>
            <a:picLocks noChangeAspect="1"/>
          </p:cNvPicPr>
          <p:nvPr/>
        </p:nvPicPr>
        <p:blipFill>
          <a:blip r:embed="rId3" cstate="print"/>
          <a:srcRect r="-14" b="5"/>
          <a:stretch>
            <a:fillRect/>
          </a:stretch>
        </p:blipFill>
        <p:spPr>
          <a:xfrm>
            <a:off x="4045665" y="3266837"/>
            <a:ext cx="1825228" cy="15156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8" name="Picture 7" descr="鱼类－金鱼"/>
          <p:cNvPicPr>
            <a:picLocks noChangeAspect="1"/>
          </p:cNvPicPr>
          <p:nvPr/>
        </p:nvPicPr>
        <p:blipFill>
          <a:blip r:embed="rId4" cstate="print"/>
          <a:srcRect r="58" b="-34"/>
          <a:stretch>
            <a:fillRect/>
          </a:stretch>
        </p:blipFill>
        <p:spPr>
          <a:xfrm>
            <a:off x="1521778" y="3762455"/>
            <a:ext cx="2358629" cy="10203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1" name="Picture 8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842022" y="1774429"/>
            <a:ext cx="1154906" cy="800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2" name="Picture 9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467158" y="1702356"/>
            <a:ext cx="1421606" cy="1343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3" name="Picture 10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081951" y="3369707"/>
            <a:ext cx="1807369" cy="102155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4" name="Picture 11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137047" y="2217182"/>
            <a:ext cx="1507331" cy="1300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流程图: 可选过程 8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77315" y="1170940"/>
            <a:ext cx="6126480" cy="5067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你能区分下列动物哪些是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无脊椎动物？</a:t>
            </a:r>
            <a:r>
              <a:rPr lang="zh-CN" altLang="en-US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哪些是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脊椎动物</a:t>
            </a:r>
            <a:r>
              <a:rPr lang="zh-CN" altLang="en-US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吗？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3" name="表格 15362"/>
          <p:cNvGraphicFramePr/>
          <p:nvPr/>
        </p:nvGraphicFramePr>
        <p:xfrm>
          <a:off x="1547813" y="1815704"/>
          <a:ext cx="6156325" cy="2017395"/>
        </p:xfrm>
        <a:graphic>
          <a:graphicData uri="http://schemas.openxmlformats.org/drawingml/2006/table">
            <a:tbl>
              <a:tblPr/>
              <a:tblGrid>
                <a:gridCol w="1475105"/>
                <a:gridCol w="2294255"/>
                <a:gridCol w="2386965"/>
              </a:tblGrid>
              <a:tr h="635635">
                <a:tc>
                  <a:txBody>
                    <a:bodyPr/>
                    <a:lstStyle>
                      <a:lvl1pPr marL="342900" lvl="0" indent="-342900" algn="l" defTabSz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32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1pPr>
                      <a:lvl2pPr marL="742950" lvl="1" indent="-285750">
                        <a:defRPr sz="2800" kern="1200"/>
                      </a:lvl2pPr>
                      <a:lvl3pPr marL="1143000" lvl="2" indent="-228600">
                        <a:defRPr sz="2400" kern="1200"/>
                      </a:lvl3pPr>
                      <a:lvl4pPr marL="1600200" lvl="3" indent="-228600">
                        <a:defRPr sz="2000" kern="1200"/>
                      </a:lvl4pPr>
                      <a:lvl5pPr marL="2057400" lvl="4" indent="-228600">
                        <a:defRPr kern="1200"/>
                      </a:lvl5pPr>
                    </a:lstStyle>
                    <a:p>
                      <a:pPr marL="0" lvl="0" indent="0"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2000" b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黑体" panose="02010609060101010101" pitchFamily="2" charset="-122"/>
                        </a:rPr>
                        <a:t>     青蛙</a:t>
                      </a:r>
                      <a:endParaRPr lang="zh-CN" altLang="en-US" sz="20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黑体" panose="0201060906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32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1pPr>
                      <a:lvl2pPr marL="742950" lvl="1" indent="-285750">
                        <a:defRPr sz="2800" kern="1200"/>
                      </a:lvl2pPr>
                      <a:lvl3pPr marL="1143000" lvl="2" indent="-228600">
                        <a:defRPr sz="2400" kern="1200"/>
                      </a:lvl3pPr>
                      <a:lvl4pPr marL="1600200" lvl="3" indent="-228600">
                        <a:defRPr sz="2000" kern="1200"/>
                      </a:lvl4pPr>
                      <a:lvl5pPr marL="2057400" lvl="4" indent="-228600">
                        <a:defRPr kern="1200"/>
                      </a:lvl5pPr>
                    </a:lstStyle>
                    <a:p>
                      <a:pPr marL="0" lvl="0" indent="0"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2000" b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黑体" panose="02010609060101010101" pitchFamily="2" charset="-122"/>
                        </a:rPr>
                        <a:t>    </a:t>
                      </a:r>
                      <a:r>
                        <a:rPr lang="zh-CN" altLang="en-US" sz="2000" b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黑体" panose="02010609060101010101" pitchFamily="2" charset="-122"/>
                        </a:rPr>
                        <a:t>幼体</a:t>
                      </a:r>
                      <a:r>
                        <a:rPr lang="en-US" altLang="x-none" sz="20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黑体" panose="02010609060101010101" pitchFamily="2" charset="-122"/>
                        </a:rPr>
                        <a:t>-</a:t>
                      </a:r>
                      <a:r>
                        <a:rPr lang="zh-CN" altLang="en-US" sz="2000" b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黑体" panose="02010609060101010101" pitchFamily="2" charset="-122"/>
                        </a:rPr>
                        <a:t>蝌蚪</a:t>
                      </a:r>
                      <a:endParaRPr lang="zh-CN" altLang="en-US" sz="20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黑体" panose="0201060906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32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1pPr>
                      <a:lvl2pPr marL="742950" lvl="1" indent="-285750">
                        <a:defRPr sz="2800" kern="1200"/>
                      </a:lvl2pPr>
                      <a:lvl3pPr marL="1143000" lvl="2" indent="-228600">
                        <a:defRPr sz="2400" kern="1200"/>
                      </a:lvl3pPr>
                      <a:lvl4pPr marL="1600200" lvl="3" indent="-228600">
                        <a:defRPr sz="2000" kern="1200"/>
                      </a:lvl4pPr>
                      <a:lvl5pPr marL="2057400" lvl="4" indent="-228600">
                        <a:defRPr kern="1200"/>
                      </a:lvl5pPr>
                    </a:lstStyle>
                    <a:p>
                      <a:pPr marL="0" lvl="0" indent="0"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2000" b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黑体" panose="02010609060101010101" pitchFamily="2" charset="-122"/>
                        </a:rPr>
                        <a:t>     </a:t>
                      </a:r>
                      <a:r>
                        <a:rPr lang="zh-CN" altLang="en-US" sz="2000" b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黑体" panose="02010609060101010101" pitchFamily="2" charset="-122"/>
                        </a:rPr>
                        <a:t>成体</a:t>
                      </a:r>
                      <a:r>
                        <a:rPr lang="en-US" altLang="x-none" sz="20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黑体" panose="02010609060101010101" pitchFamily="2" charset="-122"/>
                        </a:rPr>
                        <a:t>-</a:t>
                      </a:r>
                      <a:r>
                        <a:rPr lang="zh-CN" altLang="en-US" sz="2000" b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黑体" panose="02010609060101010101" pitchFamily="2" charset="-122"/>
                        </a:rPr>
                        <a:t>青蛙</a:t>
                      </a:r>
                      <a:endParaRPr lang="zh-CN" altLang="en-US" sz="20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黑体" panose="0201060906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1040">
                <a:tc>
                  <a:txBody>
                    <a:bodyPr/>
                    <a:lstStyle>
                      <a:lvl1pPr marL="342900" lvl="0" indent="-342900" algn="l" defTabSz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32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1pPr>
                      <a:lvl2pPr marL="742950" lvl="1" indent="-285750">
                        <a:defRPr sz="2800" kern="1200"/>
                      </a:lvl2pPr>
                      <a:lvl3pPr marL="1143000" lvl="2" indent="-228600">
                        <a:defRPr sz="2400" kern="1200"/>
                      </a:lvl3pPr>
                      <a:lvl4pPr marL="1600200" lvl="3" indent="-228600">
                        <a:defRPr sz="2000" kern="1200"/>
                      </a:lvl4pPr>
                      <a:lvl5pPr marL="2057400" lvl="4" indent="-228600">
                        <a:defRPr kern="1200"/>
                      </a:lvl5pPr>
                    </a:lstStyle>
                    <a:p>
                      <a:pPr marL="0" lvl="0" indent="0"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2000" b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    呼吸</a:t>
                      </a:r>
                      <a:endParaRPr lang="zh-CN" altLang="en-US" sz="20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32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1pPr>
                      <a:lvl2pPr marL="742950" lvl="1" indent="-285750">
                        <a:defRPr sz="2800" kern="1200"/>
                      </a:lvl2pPr>
                      <a:lvl3pPr marL="1143000" lvl="2" indent="-228600">
                        <a:defRPr sz="2400" kern="1200"/>
                      </a:lvl3pPr>
                      <a:lvl4pPr marL="1600200" lvl="3" indent="-228600">
                        <a:defRPr sz="2000" kern="1200"/>
                      </a:lvl4pPr>
                      <a:lvl5pPr marL="2057400" lvl="4" indent="-228600">
                        <a:defRPr kern="1200"/>
                      </a:lvl5pPr>
                    </a:lstStyle>
                    <a:p>
                      <a:pPr marL="0" lvl="0" indent="0"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2000" b="0" dirty="0">
                          <a:solidFill>
                            <a:schemeClr val="accent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  </a:t>
                      </a:r>
                      <a:endParaRPr lang="zh-CN" altLang="en-US" sz="2000" b="0" dirty="0">
                        <a:solidFill>
                          <a:schemeClr val="accent2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32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1pPr>
                      <a:lvl2pPr marL="742950" lvl="1" indent="-285750">
                        <a:defRPr sz="2800" kern="1200"/>
                      </a:lvl2pPr>
                      <a:lvl3pPr marL="1143000" lvl="2" indent="-228600">
                        <a:defRPr sz="2400" kern="1200"/>
                      </a:lvl3pPr>
                      <a:lvl4pPr marL="1600200" lvl="3" indent="-228600">
                        <a:defRPr sz="2000" kern="1200"/>
                      </a:lvl4pPr>
                      <a:lvl5pPr marL="2057400" lvl="4" indent="-228600">
                        <a:defRPr kern="1200"/>
                      </a:lvl5pPr>
                    </a:lstStyle>
                    <a:p>
                      <a:pPr marL="0" lvl="0" indent="0"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2000" b="0" dirty="0">
                          <a:solidFill>
                            <a:schemeClr val="accent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 </a:t>
                      </a:r>
                      <a:endParaRPr lang="zh-CN" altLang="en-US" sz="2000" b="0" dirty="0">
                        <a:solidFill>
                          <a:schemeClr val="accent2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0720">
                <a:tc>
                  <a:txBody>
                    <a:bodyPr/>
                    <a:lstStyle>
                      <a:lvl1pPr marL="342900" lvl="0" indent="-342900" algn="l" defTabSz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32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1pPr>
                      <a:lvl2pPr marL="742950" lvl="1" indent="-285750">
                        <a:defRPr sz="2800" kern="1200"/>
                      </a:lvl2pPr>
                      <a:lvl3pPr marL="1143000" lvl="2" indent="-228600">
                        <a:defRPr sz="2400" kern="1200"/>
                      </a:lvl3pPr>
                      <a:lvl4pPr marL="1600200" lvl="3" indent="-228600">
                        <a:defRPr sz="2000" kern="1200"/>
                      </a:lvl4pPr>
                      <a:lvl5pPr marL="2057400" lvl="4" indent="-228600">
                        <a:defRPr kern="1200"/>
                      </a:lvl5pPr>
                    </a:lstStyle>
                    <a:p>
                      <a:pPr marL="0" lvl="0" indent="0" algn="ctr"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2000" b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环境</a:t>
                      </a:r>
                      <a:endParaRPr lang="zh-CN" altLang="en-US" sz="20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32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1pPr>
                      <a:lvl2pPr marL="742950" lvl="1" indent="-285750">
                        <a:defRPr sz="2800" kern="1200"/>
                      </a:lvl2pPr>
                      <a:lvl3pPr marL="1143000" lvl="2" indent="-228600">
                        <a:defRPr sz="2400" kern="1200"/>
                      </a:lvl3pPr>
                      <a:lvl4pPr marL="1600200" lvl="3" indent="-228600">
                        <a:defRPr sz="2000" kern="1200"/>
                      </a:lvl4pPr>
                      <a:lvl5pPr marL="2057400" lvl="4" indent="-228600">
                        <a:defRPr kern="1200"/>
                      </a:lvl5pPr>
                    </a:lstStyle>
                    <a:p>
                      <a:pPr marL="0" lvl="0" indent="0"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2000" b="0" dirty="0">
                          <a:solidFill>
                            <a:schemeClr val="accent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  </a:t>
                      </a:r>
                      <a:endParaRPr lang="zh-CN" altLang="en-US" sz="2000" b="0" dirty="0">
                        <a:solidFill>
                          <a:schemeClr val="accent2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32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1pPr>
                      <a:lvl2pPr marL="742950" lvl="1" indent="-285750">
                        <a:defRPr sz="2800" kern="1200"/>
                      </a:lvl2pPr>
                      <a:lvl3pPr marL="1143000" lvl="2" indent="-228600">
                        <a:defRPr sz="2400" kern="1200"/>
                      </a:lvl3pPr>
                      <a:lvl4pPr marL="1600200" lvl="3" indent="-228600">
                        <a:defRPr sz="2000" kern="1200"/>
                      </a:lvl4pPr>
                      <a:lvl5pPr marL="2057400" lvl="4" indent="-228600">
                        <a:defRPr kern="1200"/>
                      </a:lvl5pPr>
                    </a:lstStyle>
                    <a:p>
                      <a:pPr marL="0" lvl="0" indent="0"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2000" b="0" dirty="0">
                          <a:solidFill>
                            <a:schemeClr val="accent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 </a:t>
                      </a:r>
                      <a:endParaRPr lang="zh-CN" altLang="en-US" sz="2000" b="0" dirty="0">
                        <a:solidFill>
                          <a:schemeClr val="accent2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3572" name="Text Box 21"/>
          <p:cNvSpPr/>
          <p:nvPr/>
        </p:nvSpPr>
        <p:spPr>
          <a:xfrm>
            <a:off x="3970258" y="788432"/>
            <a:ext cx="2375297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比一比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82" name="Text Box 22"/>
          <p:cNvSpPr/>
          <p:nvPr/>
        </p:nvSpPr>
        <p:spPr>
          <a:xfrm>
            <a:off x="3661251" y="2570480"/>
            <a:ext cx="864394" cy="506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marL="342900" indent="-342900" eaLnBrk="0" hangingPunct="0">
              <a:spcBef>
                <a:spcPct val="50000"/>
              </a:spcBef>
            </a:pPr>
            <a:r>
              <a:rPr lang="zh-CN" altLang="en-US" sz="27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 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华文新魏" panose="02010800040101010101" pitchFamily="2" charset="-122"/>
              </a:rPr>
              <a:t>鳃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华文新魏" panose="02010800040101010101" pitchFamily="2" charset="-122"/>
            </a:endParaRPr>
          </a:p>
        </p:txBody>
      </p:sp>
      <p:sp>
        <p:nvSpPr>
          <p:cNvPr id="15383" name="Text Box 23"/>
          <p:cNvSpPr/>
          <p:nvPr/>
        </p:nvSpPr>
        <p:spPr>
          <a:xfrm>
            <a:off x="5755323" y="2678430"/>
            <a:ext cx="1757363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marL="342900" indent="-342900" eaLnBrk="0" hangingPunct="0">
              <a:spcBef>
                <a:spcPct val="50000"/>
              </a:spcBef>
            </a:pP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华文新魏" panose="02010800040101010101" pitchFamily="2" charset="-122"/>
              </a:rPr>
              <a:t>肺、皮肤</a:t>
            </a:r>
            <a:endParaRPr lang="zh-CN" altLang="en-US" sz="13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84" name="Text Box 24"/>
          <p:cNvSpPr/>
          <p:nvPr/>
        </p:nvSpPr>
        <p:spPr>
          <a:xfrm>
            <a:off x="3661172" y="3313986"/>
            <a:ext cx="1188244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marL="342900" indent="-342900" algn="l" eaLnBrk="0" hangingPunct="0">
              <a:spcBef>
                <a:spcPct val="50000"/>
              </a:spcBef>
            </a:pP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华文新魏" panose="02010800040101010101" pitchFamily="2" charset="-122"/>
              </a:rPr>
              <a:t>水中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85" name="Text Box 25"/>
          <p:cNvSpPr/>
          <p:nvPr/>
        </p:nvSpPr>
        <p:spPr>
          <a:xfrm>
            <a:off x="5689045" y="3382486"/>
            <a:ext cx="1890713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marL="342900" indent="-342900" eaLnBrk="0" hangingPunct="0">
              <a:spcBef>
                <a:spcPct val="50000"/>
              </a:spcBef>
            </a:pP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华文新魏" panose="02010800040101010101" pitchFamily="2" charset="-122"/>
              </a:rPr>
              <a:t>水陆两栖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3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3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3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3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3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3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82" grpId="0" bldLvl="0"/>
      <p:bldP spid="15383" grpId="0" bldLvl="0"/>
      <p:bldP spid="15384" grpId="0" bldLvl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/>
          <p:nvPr/>
        </p:nvSpPr>
        <p:spPr>
          <a:xfrm>
            <a:off x="1396365" y="2009775"/>
            <a:ext cx="6743700" cy="133794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幼体生活在</a:t>
            </a:r>
            <a:r>
              <a:rPr lang="zh-CN" altLang="en-US" u="sng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     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中，用</a:t>
            </a:r>
            <a:r>
              <a:rPr lang="zh-CN" altLang="en-US" u="sng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       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呼吸；成体既可以生活在</a:t>
            </a:r>
            <a:r>
              <a:rPr lang="zh-CN" altLang="en-US" u="sng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       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，也可以生活在</a:t>
            </a:r>
            <a:r>
              <a:rPr lang="zh-CN" altLang="en-US" u="sng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          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上，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用</a:t>
            </a:r>
            <a:r>
              <a:rPr lang="zh-CN" altLang="en-US" u="sng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      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呼吸，皮肤</a:t>
            </a:r>
            <a:r>
              <a:rPr lang="zh-CN" altLang="en-US" u="sng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          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且</a:t>
            </a:r>
            <a:r>
              <a:rPr lang="zh-CN" altLang="en-US" u="sng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         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，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能够辅助</a:t>
            </a:r>
            <a:r>
              <a:rPr lang="zh-CN" altLang="en-US" u="sng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        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16387" name="TextBox 4"/>
          <p:cNvSpPr/>
          <p:nvPr/>
        </p:nvSpPr>
        <p:spPr>
          <a:xfrm>
            <a:off x="5928697" y="2211710"/>
            <a:ext cx="1811655" cy="5988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2" charset="-122"/>
              </a:rPr>
              <a:t>裸露</a:t>
            </a:r>
            <a:r>
              <a:rPr lang="zh-CN" altLang="en-US" sz="33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黑体" panose="02010609060101010101" pitchFamily="2" charset="-122"/>
              </a:rPr>
              <a:t>  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2" charset="-122"/>
              </a:rPr>
              <a:t>湿润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88" name="矩形 5"/>
          <p:cNvSpPr/>
          <p:nvPr/>
        </p:nvSpPr>
        <p:spPr>
          <a:xfrm>
            <a:off x="2637235" y="2009696"/>
            <a:ext cx="4114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2" charset="-122"/>
              </a:rPr>
              <a:t>水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黑体" panose="02010609060101010101" pitchFamily="2" charset="-122"/>
            </a:endParaRPr>
          </a:p>
        </p:txBody>
      </p:sp>
      <p:sp>
        <p:nvSpPr>
          <p:cNvPr id="16389" name="矩形 6"/>
          <p:cNvSpPr/>
          <p:nvPr/>
        </p:nvSpPr>
        <p:spPr>
          <a:xfrm>
            <a:off x="3943747" y="2009855"/>
            <a:ext cx="4114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2" charset="-122"/>
              </a:rPr>
              <a:t>鳃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390" name="矩形 7"/>
          <p:cNvSpPr/>
          <p:nvPr/>
        </p:nvSpPr>
        <p:spPr>
          <a:xfrm>
            <a:off x="6840617" y="1894444"/>
            <a:ext cx="851535" cy="5988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2" charset="-122"/>
              </a:rPr>
              <a:t>水中</a:t>
            </a:r>
            <a:r>
              <a:rPr lang="zh-CN" altLang="en-US" sz="33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黑体" panose="02010609060101010101" pitchFamily="2" charset="-122"/>
              </a:rPr>
              <a:t> </a:t>
            </a:r>
            <a:endParaRPr lang="zh-CN" altLang="en-US" sz="33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6391" name="矩形 8"/>
          <p:cNvSpPr/>
          <p:nvPr/>
        </p:nvSpPr>
        <p:spPr>
          <a:xfrm>
            <a:off x="2637393" y="2492851"/>
            <a:ext cx="6400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2" charset="-122"/>
              </a:rPr>
              <a:t>陆地</a:t>
            </a:r>
            <a:endParaRPr lang="zh-CN" altLang="en-US" sz="33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6392" name="矩形 9"/>
          <p:cNvSpPr/>
          <p:nvPr/>
        </p:nvSpPr>
        <p:spPr>
          <a:xfrm>
            <a:off x="4197430" y="2495153"/>
            <a:ext cx="4114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2" charset="-122"/>
              </a:rPr>
              <a:t>肺</a:t>
            </a:r>
            <a:endParaRPr lang="zh-CN" altLang="en-US" sz="33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6393" name="矩形 10"/>
          <p:cNvSpPr/>
          <p:nvPr/>
        </p:nvSpPr>
        <p:spPr>
          <a:xfrm>
            <a:off x="2408635" y="2863215"/>
            <a:ext cx="6400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2" charset="-122"/>
              </a:rPr>
              <a:t>呼吸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564255" y="604520"/>
            <a:ext cx="23164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两栖动物的特征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bldLvl="0"/>
      <p:bldP spid="16388" grpId="0" bldLvl="0"/>
      <p:bldP spid="16389" grpId="0" bldLvl="0"/>
      <p:bldP spid="16390" grpId="0" bldLvl="0"/>
      <p:bldP spid="16391" grpId="0" bldLvl="0"/>
      <p:bldP spid="16392" grpId="0" bldLvl="0"/>
      <p:bldP spid="16393" grpId="0" bldLvl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6" descr="c:\users\gvc\appdata\roaming\360se6\USERDA~1\Temp\32_201~2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325666" y="1394222"/>
            <a:ext cx="2265759" cy="155495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2" name="TextBox 1"/>
          <p:cNvSpPr/>
          <p:nvPr/>
        </p:nvSpPr>
        <p:spPr>
          <a:xfrm>
            <a:off x="1608535" y="1498997"/>
            <a:ext cx="3035473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青蛙</a:t>
            </a:r>
            <a:r>
              <a:rPr lang="en-US" altLang="x-none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------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捕食害虫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蟾蜍</a:t>
            </a:r>
            <a:r>
              <a:rPr lang="en-US" altLang="x-none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------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蟾酥入药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大鲵</a:t>
            </a:r>
            <a:r>
              <a:rPr lang="en-US" altLang="x-none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------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特有珍稀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（娃娃鱼）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03" name="TextBox 2"/>
          <p:cNvSpPr/>
          <p:nvPr/>
        </p:nvSpPr>
        <p:spPr>
          <a:xfrm>
            <a:off x="3333750" y="478155"/>
            <a:ext cx="24771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常见两栖动物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25604" name="Picture 5" descr="大鲵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85913" y="3340894"/>
            <a:ext cx="2524125" cy="12620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5" name="Text Box 6"/>
          <p:cNvSpPr/>
          <p:nvPr/>
        </p:nvSpPr>
        <p:spPr>
          <a:xfrm>
            <a:off x="2843808" y="4659982"/>
            <a:ext cx="1492716" cy="36933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大鲵(娃娃鱼)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25606" name="Picture 2" descr="c:\users\gvc\appdata\roaming\360se6\USERDA~1\Temp\T01648~1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42260" y="2968229"/>
            <a:ext cx="2311003" cy="1809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7" name="Text Box 6"/>
          <p:cNvSpPr/>
          <p:nvPr/>
        </p:nvSpPr>
        <p:spPr>
          <a:xfrm>
            <a:off x="4788024" y="4371950"/>
            <a:ext cx="646331" cy="36933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蟾蜍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08" name="Text Box 6"/>
          <p:cNvSpPr/>
          <p:nvPr/>
        </p:nvSpPr>
        <p:spPr>
          <a:xfrm>
            <a:off x="6891338" y="2917031"/>
            <a:ext cx="646331" cy="36933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青蛙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09" name="AutoShape 10" descr="u=2290295221,4153786509&amp;fm=90&amp;gp=0"/>
          <p:cNvSpPr>
            <a:spLocks noChangeAspect="1"/>
          </p:cNvSpPr>
          <p:nvPr/>
        </p:nvSpPr>
        <p:spPr>
          <a:xfrm>
            <a:off x="4457700" y="2457450"/>
            <a:ext cx="228600" cy="228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eaLnBrk="0" hangingPunct="0"/>
            <a:endParaRPr lang="zh-CN" altLang="en-US" sz="135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矩形 6"/>
          <p:cNvSpPr/>
          <p:nvPr/>
        </p:nvSpPr>
        <p:spPr>
          <a:xfrm>
            <a:off x="1390650" y="1932305"/>
            <a:ext cx="4145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探究三：爬行动物的主要特征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9459" name="Picture 3" descr="y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8299" y="985204"/>
            <a:ext cx="2524125" cy="3171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ext Box 3"/>
          <p:cNvSpPr/>
          <p:nvPr/>
        </p:nvSpPr>
        <p:spPr>
          <a:xfrm>
            <a:off x="1420178" y="3218974"/>
            <a:ext cx="6068616" cy="9220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1.常见的爬行动物有哪些？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2.为什么说爬行动物是真正的陆生脊椎动物？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26626" name="Picture 4" descr="040.jpg (10324 字节)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41219" y="1572101"/>
            <a:ext cx="1956197" cy="11037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8" name="Picture 4" descr="c:\users\gvc\appdata\roaming\360se6\USERDA~1\Temp\133669~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20416" y="1450181"/>
            <a:ext cx="2230040" cy="134659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9" name="Picture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44052" y="1450023"/>
            <a:ext cx="1949053" cy="1300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/>
          <p:nvPr/>
        </p:nvSpPr>
        <p:spPr>
          <a:xfrm>
            <a:off x="894080" y="1947709"/>
            <a:ext cx="7355840" cy="873957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皮肤</a:t>
            </a:r>
            <a:r>
              <a:rPr lang="zh-CN" altLang="en-US" u="sng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       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、</a:t>
            </a:r>
            <a:r>
              <a:rPr lang="zh-CN" altLang="en-US" u="sng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        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，体表覆盖着角质的</a:t>
            </a:r>
            <a:r>
              <a:rPr lang="zh-CN" altLang="en-US" u="sng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        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或</a:t>
            </a:r>
            <a:r>
              <a:rPr lang="zh-CN" altLang="en-US" u="sng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    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，用</a:t>
            </a:r>
            <a:r>
              <a:rPr lang="zh-CN" altLang="en-US" u="sng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    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呼吸，陆地上</a:t>
            </a:r>
            <a:r>
              <a:rPr lang="zh-CN" altLang="en-US" u="sng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        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，真正摆脱对水的依赖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而适应</a:t>
            </a:r>
            <a:r>
              <a:rPr lang="zh-CN" altLang="en-US" u="sng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        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生活</a:t>
            </a:r>
            <a:endParaRPr lang="zh-CN" altLang="en-US" sz="13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59" name="TextBox 2"/>
          <p:cNvSpPr/>
          <p:nvPr/>
        </p:nvSpPr>
        <p:spPr>
          <a:xfrm>
            <a:off x="1497330" y="1851670"/>
            <a:ext cx="1693545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2" charset="-122"/>
              </a:rPr>
              <a:t>干燥   厚实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黑体" panose="02010609060101010101" pitchFamily="2" charset="-122"/>
            </a:endParaRPr>
          </a:p>
        </p:txBody>
      </p:sp>
      <p:sp>
        <p:nvSpPr>
          <p:cNvPr id="19460" name="TextBox 3"/>
          <p:cNvSpPr/>
          <p:nvPr/>
        </p:nvSpPr>
        <p:spPr>
          <a:xfrm>
            <a:off x="5159603" y="1960890"/>
            <a:ext cx="1284605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2" charset="-122"/>
              </a:rPr>
              <a:t>鳞片   甲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461" name="TextBox 4"/>
          <p:cNvSpPr/>
          <p:nvPr/>
        </p:nvSpPr>
        <p:spPr>
          <a:xfrm>
            <a:off x="6819424" y="1961049"/>
            <a:ext cx="676275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2" charset="-122"/>
              </a:rPr>
              <a:t>肺</a:t>
            </a:r>
            <a:endParaRPr lang="zh-CN" altLang="en-US" sz="135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2" name="TextBox 5"/>
          <p:cNvSpPr/>
          <p:nvPr/>
        </p:nvSpPr>
        <p:spPr>
          <a:xfrm>
            <a:off x="1389221" y="2328952"/>
            <a:ext cx="1231106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2" charset="-122"/>
              </a:rPr>
              <a:t>产卵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463" name="TextBox 6"/>
          <p:cNvSpPr/>
          <p:nvPr/>
        </p:nvSpPr>
        <p:spPr>
          <a:xfrm>
            <a:off x="5100559" y="2405390"/>
            <a:ext cx="1227534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l" eaLnBrk="0" hangingPunct="0"/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2" charset="-122"/>
              </a:rPr>
              <a:t>陆地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5" name="Rectangle 8"/>
          <p:cNvSpPr/>
          <p:nvPr/>
        </p:nvSpPr>
        <p:spPr>
          <a:xfrm>
            <a:off x="3289380" y="650558"/>
            <a:ext cx="23164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爬行动物的特征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bldLvl="0"/>
      <p:bldP spid="19460" grpId="0" bldLvl="0"/>
      <p:bldP spid="19461" grpId="0" bldLvl="0"/>
      <p:bldP spid="19462" grpId="0" bldLvl="0"/>
      <p:bldP spid="19463" grpId="0" bldLvl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ext Box 7"/>
          <p:cNvSpPr txBox="1"/>
          <p:nvPr/>
        </p:nvSpPr>
        <p:spPr>
          <a:xfrm>
            <a:off x="1343025" y="1828800"/>
            <a:ext cx="6457950" cy="10156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鱼类、两栖类、爬行类动物的体温会随着环境温度的变化而变化，都属于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变温动物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4994" name="Group 2"/>
          <p:cNvGraphicFramePr>
            <a:graphicFrameLocks noGrp="1"/>
          </p:cNvGraphicFramePr>
          <p:nvPr/>
        </p:nvGraphicFramePr>
        <p:xfrm>
          <a:off x="1657350" y="341710"/>
          <a:ext cx="6002020" cy="3886835"/>
        </p:xfrm>
        <a:graphic>
          <a:graphicData uri="http://schemas.openxmlformats.org/drawingml/2006/table">
            <a:tbl>
              <a:tblPr/>
              <a:tblGrid>
                <a:gridCol w="1500505"/>
                <a:gridCol w="1500505"/>
                <a:gridCol w="1500505"/>
                <a:gridCol w="1500505"/>
              </a:tblGrid>
              <a:tr h="4591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88" marB="3428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鱼类</a:t>
                      </a:r>
                      <a:endParaRPr kumimoji="0" 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88" marB="342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两栖类</a:t>
                      </a:r>
                      <a:endParaRPr kumimoji="0" 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88" marB="342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爬行类</a:t>
                      </a:r>
                      <a:endParaRPr kumimoji="0" 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88" marB="342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48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生活环境</a:t>
                      </a:r>
                      <a:endParaRPr kumimoji="0" 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88" marB="3428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88" marB="342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88" marB="342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88" marB="342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73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体表覆盖物</a:t>
                      </a:r>
                      <a:endParaRPr kumimoji="0" 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88" marB="3428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88" marB="342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88" marB="342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88" marB="342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2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呼吸器官</a:t>
                      </a:r>
                      <a:endParaRPr kumimoji="0" 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88" marB="3428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88" marB="342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88" marB="342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88" marB="342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6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体温</a:t>
                      </a:r>
                      <a:endParaRPr kumimoji="0" 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88" marB="3428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88" marB="342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88" marB="342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88" marB="342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66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生殖（胎生还是卵生）</a:t>
                      </a:r>
                      <a:endParaRPr kumimoji="0" 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88" marB="3428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88" marB="342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88" marB="342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88" marB="342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9734" name="Text Box 39"/>
          <p:cNvSpPr txBox="1"/>
          <p:nvPr/>
        </p:nvSpPr>
        <p:spPr>
          <a:xfrm>
            <a:off x="3398044" y="984647"/>
            <a:ext cx="782241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水中</a:t>
            </a:r>
            <a:endParaRPr lang="zh-CN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735" name="Text Box 40"/>
          <p:cNvSpPr txBox="1"/>
          <p:nvPr/>
        </p:nvSpPr>
        <p:spPr>
          <a:xfrm>
            <a:off x="4622006" y="845344"/>
            <a:ext cx="1512094" cy="57663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l">
              <a:lnSpc>
                <a:spcPct val="60000"/>
              </a:lnSpc>
              <a:spcBef>
                <a:spcPct val="50000"/>
              </a:spcBef>
            </a:pPr>
            <a:r>
              <a:rPr lang="zh-CN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幼体：水中</a:t>
            </a:r>
            <a:endParaRPr lang="zh-CN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60000"/>
              </a:lnSpc>
              <a:spcBef>
                <a:spcPct val="50000"/>
              </a:spcBef>
            </a:pPr>
            <a:r>
              <a:rPr lang="zh-CN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成体：陆地</a:t>
            </a:r>
            <a:endParaRPr lang="zh-CN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736" name="Text Box 41"/>
          <p:cNvSpPr txBox="1"/>
          <p:nvPr/>
        </p:nvSpPr>
        <p:spPr>
          <a:xfrm>
            <a:off x="6407944" y="962025"/>
            <a:ext cx="972741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l"/>
            <a:r>
              <a:rPr lang="zh-CN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陆地</a:t>
            </a:r>
            <a:endParaRPr lang="zh-CN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737" name="Text Box 42"/>
          <p:cNvSpPr txBox="1"/>
          <p:nvPr/>
        </p:nvSpPr>
        <p:spPr>
          <a:xfrm>
            <a:off x="3321844" y="1713310"/>
            <a:ext cx="1134666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有鳞片</a:t>
            </a:r>
            <a:endParaRPr lang="zh-CN" altLang="zh-CN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9738" name="Text Box 43"/>
          <p:cNvSpPr txBox="1"/>
          <p:nvPr/>
        </p:nvSpPr>
        <p:spPr>
          <a:xfrm>
            <a:off x="4607744" y="1563638"/>
            <a:ext cx="162044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l">
              <a:spcBef>
                <a:spcPct val="50000"/>
              </a:spcBef>
              <a:buNone/>
            </a:pPr>
            <a:r>
              <a:rPr lang="zh-CN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无鳞片，皮肤裸露，湿润</a:t>
            </a:r>
            <a:endParaRPr lang="zh-CN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739" name="Text Box 44"/>
          <p:cNvSpPr txBox="1"/>
          <p:nvPr/>
        </p:nvSpPr>
        <p:spPr>
          <a:xfrm>
            <a:off x="6192441" y="1597819"/>
            <a:ext cx="1403747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有鳞片或甲</a:t>
            </a:r>
            <a:endParaRPr lang="zh-CN" altLang="zh-CN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9740" name="Text Box 45"/>
          <p:cNvSpPr txBox="1"/>
          <p:nvPr/>
        </p:nvSpPr>
        <p:spPr>
          <a:xfrm>
            <a:off x="3437335" y="2247900"/>
            <a:ext cx="1025128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鳃</a:t>
            </a:r>
            <a:endParaRPr lang="zh-CN" altLang="zh-CN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9741" name="Text Box 46"/>
          <p:cNvSpPr txBox="1"/>
          <p:nvPr/>
        </p:nvSpPr>
        <p:spPr>
          <a:xfrm>
            <a:off x="4626694" y="2247900"/>
            <a:ext cx="1889522" cy="62510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l">
              <a:lnSpc>
                <a:spcPct val="70000"/>
              </a:lnSpc>
              <a:spcBef>
                <a:spcPct val="50000"/>
              </a:spcBef>
              <a:buNone/>
            </a:pPr>
            <a:r>
              <a:rPr lang="zh-CN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幼体：鳃</a:t>
            </a:r>
            <a:endParaRPr lang="zh-CN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70000"/>
              </a:lnSpc>
              <a:spcBef>
                <a:spcPct val="50000"/>
              </a:spcBef>
              <a:buNone/>
            </a:pPr>
            <a:r>
              <a:rPr lang="zh-CN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成体：肺兼皮肤</a:t>
            </a:r>
            <a:endParaRPr lang="zh-CN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742" name="Text Box 47"/>
          <p:cNvSpPr txBox="1"/>
          <p:nvPr/>
        </p:nvSpPr>
        <p:spPr>
          <a:xfrm>
            <a:off x="6920786" y="2247900"/>
            <a:ext cx="459581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肺</a:t>
            </a:r>
            <a:endParaRPr lang="zh-CN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743" name="Text Box 48"/>
          <p:cNvSpPr txBox="1"/>
          <p:nvPr/>
        </p:nvSpPr>
        <p:spPr>
          <a:xfrm>
            <a:off x="3389710" y="2989660"/>
            <a:ext cx="809625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变温</a:t>
            </a:r>
            <a:endParaRPr lang="zh-CN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744" name="Text Box 49"/>
          <p:cNvSpPr txBox="1"/>
          <p:nvPr/>
        </p:nvSpPr>
        <p:spPr>
          <a:xfrm>
            <a:off x="4992291" y="2989660"/>
            <a:ext cx="810815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变温</a:t>
            </a:r>
            <a:endParaRPr lang="zh-CN" altLang="zh-CN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9745" name="Text Box 50"/>
          <p:cNvSpPr txBox="1"/>
          <p:nvPr/>
        </p:nvSpPr>
        <p:spPr>
          <a:xfrm>
            <a:off x="6516291" y="2976563"/>
            <a:ext cx="756047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变温</a:t>
            </a:r>
            <a:endParaRPr lang="zh-CN" altLang="zh-CN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9746" name="Text Box 51"/>
          <p:cNvSpPr txBox="1"/>
          <p:nvPr/>
        </p:nvSpPr>
        <p:spPr>
          <a:xfrm>
            <a:off x="3275410" y="3543300"/>
            <a:ext cx="1433513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卵生,产于水中</a:t>
            </a:r>
            <a:endParaRPr lang="zh-CN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747" name="Text Box 52"/>
          <p:cNvSpPr txBox="1"/>
          <p:nvPr/>
        </p:nvSpPr>
        <p:spPr>
          <a:xfrm>
            <a:off x="4708922" y="3575447"/>
            <a:ext cx="1348978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卵生，产于水中</a:t>
            </a:r>
            <a:endParaRPr lang="zh-CN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748" name="Text Box 53"/>
          <p:cNvSpPr txBox="1"/>
          <p:nvPr/>
        </p:nvSpPr>
        <p:spPr>
          <a:xfrm>
            <a:off x="6134100" y="3363838"/>
            <a:ext cx="1640681" cy="9220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卵生，有坚硬的卵壳，产于陆地</a:t>
            </a:r>
            <a:endParaRPr lang="zh-CN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749" name="Text Box 54"/>
          <p:cNvSpPr txBox="1"/>
          <p:nvPr/>
        </p:nvSpPr>
        <p:spPr>
          <a:xfrm>
            <a:off x="2321917" y="4443958"/>
            <a:ext cx="5130403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从低级向高级发展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zh-CN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逐渐从水生向陆生</a:t>
            </a:r>
            <a:endParaRPr lang="zh-CN" altLang="zh-CN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矩形 3"/>
          <p:cNvSpPr/>
          <p:nvPr/>
        </p:nvSpPr>
        <p:spPr>
          <a:xfrm>
            <a:off x="719455" y="1611948"/>
            <a:ext cx="7340600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．在章鱼、娃娃鱼、鳄鱼、甲鱼这四种动物中，其中__________是两栖动物．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流程图: 可选过程 3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知识运用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35383" y="1611948"/>
            <a:ext cx="8686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娃娃鱼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extBox 3"/>
          <p:cNvSpPr/>
          <p:nvPr/>
        </p:nvSpPr>
        <p:spPr>
          <a:xfrm>
            <a:off x="687070" y="995680"/>
            <a:ext cx="7302500" cy="2168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．“授人以鱼，不如授人以渔”，下面属于鱼类的是（　　）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A．娃娃鱼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B．鱿鱼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C．鳄鱼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D．草鱼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2532" name="文本框 28675"/>
          <p:cNvSpPr txBox="1"/>
          <p:nvPr/>
        </p:nvSpPr>
        <p:spPr>
          <a:xfrm flipH="1">
            <a:off x="6537325" y="1122045"/>
            <a:ext cx="701040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</a:t>
            </a:r>
            <a:endParaRPr lang="en-US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流程图: 可选过程 3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知识运用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 bldLvl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2" name="Text Box 6"/>
          <p:cNvSpPr txBox="1"/>
          <p:nvPr/>
        </p:nvSpPr>
        <p:spPr>
          <a:xfrm>
            <a:off x="3853101" y="1472803"/>
            <a:ext cx="1943100" cy="23996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鱼类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两栖类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爬行类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鸟类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哺乳类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0" name="TextBox 1"/>
          <p:cNvSpPr txBox="1"/>
          <p:nvPr/>
        </p:nvSpPr>
        <p:spPr>
          <a:xfrm>
            <a:off x="3314700" y="667941"/>
            <a:ext cx="234315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脊椎动物</a:t>
            </a:r>
            <a:endParaRPr lang="zh-CN" altLang="en-US" sz="2400" dirty="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流程图: 可选过程 8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extBox 4"/>
          <p:cNvSpPr/>
          <p:nvPr/>
        </p:nvSpPr>
        <p:spPr>
          <a:xfrm>
            <a:off x="774065" y="1071880"/>
            <a:ext cx="7374890" cy="2584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．海马用鳍辅助运动，用鳃呼吸，有由脊椎构成的脊柱，而且终身生活在水中．据此可以判断海马和下列哪一种动物属于同类（　　）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A．河马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B．海豚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C．甲鱼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D．鲨鱼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3556" name="TextBox 5"/>
          <p:cNvSpPr/>
          <p:nvPr/>
        </p:nvSpPr>
        <p:spPr>
          <a:xfrm>
            <a:off x="6886258" y="1587500"/>
            <a:ext cx="4318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x-none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</a:t>
            </a:r>
            <a:endParaRPr lang="en-US" altLang="x-none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流程图: 可选过程 8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随堂检测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 bldLvl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TextBox 4"/>
          <p:cNvSpPr/>
          <p:nvPr/>
        </p:nvSpPr>
        <p:spPr>
          <a:xfrm>
            <a:off x="765810" y="1310005"/>
            <a:ext cx="7682865" cy="2168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．两栖动物是指（　　）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A．幼体在水中生活，成体在陆地上生活的动物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B．有时在水中生活，有时在陆地上生活的动物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C．既能在水中生活，又能在陆地上生活的动物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D．幼体在水中生活，成体在陆地上生活，也能在水中生活的动物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4580" name="TextBox 6"/>
          <p:cNvSpPr/>
          <p:nvPr/>
        </p:nvSpPr>
        <p:spPr>
          <a:xfrm>
            <a:off x="2829878" y="1413828"/>
            <a:ext cx="6477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x-none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</a:t>
            </a:r>
            <a:endParaRPr lang="en-US" altLang="x-none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流程图: 可选过程 8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随堂检测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 bldLvl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矩形 2"/>
          <p:cNvSpPr/>
          <p:nvPr/>
        </p:nvSpPr>
        <p:spPr>
          <a:xfrm>
            <a:off x="588645" y="1097280"/>
            <a:ext cx="7427595" cy="2168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．身体表面有硬而干燥的鳞片，卵生，体温不恒定的动物是（　　）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A．鱼类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B．两栖类动物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C．爬行类动物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D．哺乳类动物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5604" name="TextBox 4"/>
          <p:cNvSpPr/>
          <p:nvPr/>
        </p:nvSpPr>
        <p:spPr>
          <a:xfrm>
            <a:off x="7054850" y="1176973"/>
            <a:ext cx="4318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x-none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</a:t>
            </a:r>
            <a:endParaRPr lang="en-US" altLang="x-none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流程图: 可选过程 8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随堂检测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 bldLvl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本课小结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16327" y="555526"/>
            <a:ext cx="744410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一、鱼类的主要特征</a:t>
            </a:r>
            <a:endParaRPr lang="zh-CN" altLang="en-US" sz="20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生活在水中，用鳃进行呼吸，身体大多覆盖鳞片，靠躯干部和尾部的摆动游泳。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二、两栖动物的主要特征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幼体生活在水中，用鳃呼吸。成体既可生活在水中也可生活在陆地上，用肺进行呼吸，皮肤辅助呼吸。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三、爬行动物的主要特征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皮肤干燥、厚实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，体表覆盖着角质的鳞片或甲，用肺呼吸，陆地上生活，真正摆脱对水的依赖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而适应陆地生活。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extBox 5"/>
          <p:cNvSpPr/>
          <p:nvPr/>
        </p:nvSpPr>
        <p:spPr>
          <a:xfrm>
            <a:off x="685800" y="915988"/>
            <a:ext cx="7488238" cy="5032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38914" name="TextBox 6"/>
          <p:cNvSpPr/>
          <p:nvPr/>
        </p:nvSpPr>
        <p:spPr>
          <a:xfrm>
            <a:off x="471805" y="3002915"/>
            <a:ext cx="712787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预习</a:t>
            </a:r>
            <a:r>
              <a:rPr lang="en-US" altLang="x-none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84</a:t>
            </a:r>
            <a:r>
              <a:rPr lang="zh-CN" altLang="en-US" sz="20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——</a:t>
            </a:r>
            <a:r>
              <a:rPr lang="en-US" altLang="zh-CN" sz="20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86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页   鸟类 </a:t>
            </a:r>
            <a:endParaRPr lang="en-US" altLang="x-none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</a:t>
            </a:r>
            <a:r>
              <a:rPr lang="zh-CN" altLang="zh-CN" sz="2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鸟类</a:t>
            </a:r>
            <a:r>
              <a:rPr lang="zh-CN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的主要特征</a:t>
            </a:r>
            <a:endParaRPr lang="zh-CN" altLang="zh-CN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流程图: 可选过程 4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作业布置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1805" y="847725"/>
            <a:ext cx="7820025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蛇没有四肢，但它属于爬行动物．这是为什么？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蛇具有爬行动物的特征，如体表具有角质的鳞片或甲，可以防止体内水分的蒸发，有利于适应陆地生活；用肺呼吸，体温不恒定等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文本框 5122"/>
          <p:cNvSpPr txBox="1"/>
          <p:nvPr/>
        </p:nvSpPr>
        <p:spPr>
          <a:xfrm>
            <a:off x="1187450" y="1563688"/>
            <a:ext cx="6643688" cy="1476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1、鱼类的主要特征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、两栖动物的主要特征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、爬行动物的主要特征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流程图: 可选过程 4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本节目标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文本框 6146"/>
          <p:cNvSpPr txBox="1"/>
          <p:nvPr/>
        </p:nvSpPr>
        <p:spPr>
          <a:xfrm>
            <a:off x="831850" y="1392238"/>
            <a:ext cx="7637463" cy="1337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1、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晰蜴皮肤表面覆盖角质的___________，有保护身体和减少体内___________蒸发的作用，晰蜴的肺___________，___________能力强，只靠肺的呼吸，就能满足对氧气的需求．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6147"/>
          <p:cNvSpPr txBox="1"/>
          <p:nvPr/>
        </p:nvSpPr>
        <p:spPr>
          <a:xfrm>
            <a:off x="3805238" y="1472565"/>
            <a:ext cx="931862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宋体" panose="02010600030101010101" pitchFamily="2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鳞片</a:t>
            </a:r>
            <a:endParaRPr lang="zh-CN" altLang="en-US" dirty="0">
              <a:solidFill>
                <a:srgbClr val="FF0000"/>
              </a:solidFill>
              <a:latin typeface="宋体" panose="02010600030101010101" pitchFamily="2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流程图: 可选过程 6"/>
          <p:cNvSpPr/>
          <p:nvPr/>
        </p:nvSpPr>
        <p:spPr>
          <a:xfrm>
            <a:off x="179511" y="195486"/>
            <a:ext cx="1512000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自主学习反馈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6147"/>
          <p:cNvSpPr txBox="1"/>
          <p:nvPr/>
        </p:nvSpPr>
        <p:spPr>
          <a:xfrm>
            <a:off x="1062990" y="1840865"/>
            <a:ext cx="1182370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宋体" panose="02010600030101010101" pitchFamily="2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水分</a:t>
            </a:r>
            <a:endParaRPr lang="zh-CN" altLang="en-US" dirty="0">
              <a:solidFill>
                <a:srgbClr val="FF0000"/>
              </a:solidFill>
              <a:latin typeface="宋体" panose="02010600030101010101" pitchFamily="2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文本框 6147"/>
          <p:cNvSpPr txBox="1"/>
          <p:nvPr/>
        </p:nvSpPr>
        <p:spPr>
          <a:xfrm>
            <a:off x="4263499" y="1840865"/>
            <a:ext cx="1604645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宋体" panose="02010600030101010101" pitchFamily="2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比青蛙的发达</a:t>
            </a:r>
            <a:endParaRPr lang="zh-CN" altLang="en-US" dirty="0">
              <a:solidFill>
                <a:srgbClr val="FF0000"/>
              </a:solidFill>
              <a:latin typeface="宋体" panose="02010600030101010101" pitchFamily="2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文本框 6147"/>
          <p:cNvSpPr txBox="1"/>
          <p:nvPr/>
        </p:nvSpPr>
        <p:spPr>
          <a:xfrm>
            <a:off x="5777865" y="1840865"/>
            <a:ext cx="1113790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宋体" panose="02010600030101010101" pitchFamily="2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气体交换</a:t>
            </a:r>
            <a:endParaRPr lang="zh-CN" altLang="en-US" dirty="0">
              <a:solidFill>
                <a:srgbClr val="FF0000"/>
              </a:solidFill>
              <a:latin typeface="宋体" panose="02010600030101010101" pitchFamily="2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/>
      <p:bldP spid="3" grpId="0" bldLvl="0"/>
      <p:bldP spid="4" grpId="0" bldLvl="0"/>
      <p:bldP spid="5" grpId="0" bldLvl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extBox 7"/>
          <p:cNvSpPr/>
          <p:nvPr/>
        </p:nvSpPr>
        <p:spPr>
          <a:xfrm>
            <a:off x="675640" y="1247458"/>
            <a:ext cx="7632700" cy="2168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2.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自然界中动物种类繁多，形态特征千差万别．下列叙述正确的是（　　）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A．两栖动物和爬行动物都是变温动物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B．海洋中的鲸、带鱼等都是用鳃呼吸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C．蚯蚓身体分节，因此蚯蚓属于节肢动物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D．家鸽的前肢变成翼，两翼肌肉最为发达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196" name="TextBox 10"/>
          <p:cNvSpPr/>
          <p:nvPr/>
        </p:nvSpPr>
        <p:spPr>
          <a:xfrm>
            <a:off x="7597458" y="1247458"/>
            <a:ext cx="5778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x-none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</a:t>
            </a:r>
            <a:endParaRPr lang="en-US" altLang="x-none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流程图: 可选过程 3"/>
          <p:cNvSpPr/>
          <p:nvPr/>
        </p:nvSpPr>
        <p:spPr>
          <a:xfrm>
            <a:off x="179511" y="195486"/>
            <a:ext cx="1512000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自主学习反馈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bldLvl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TextBox 7"/>
          <p:cNvSpPr/>
          <p:nvPr/>
        </p:nvSpPr>
        <p:spPr>
          <a:xfrm>
            <a:off x="433705" y="1325245"/>
            <a:ext cx="7842885" cy="2584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．小明的妈妈到菜市场卖鱼，在许多已经死亡的鱼中，她可以如何迅速判断鱼是否新鲜的最佳方法（　　）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A．鳞片是否完整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B．体表是否湿润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C．鳃丝颜色是否鲜红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D．体表有无伤痕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220" name="TextBox 10"/>
          <p:cNvSpPr/>
          <p:nvPr/>
        </p:nvSpPr>
        <p:spPr>
          <a:xfrm>
            <a:off x="3289618" y="1759268"/>
            <a:ext cx="5048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x-none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</a:t>
            </a:r>
            <a:endParaRPr lang="en-US" altLang="x-none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流程图: 可选过程 3"/>
          <p:cNvSpPr/>
          <p:nvPr/>
        </p:nvSpPr>
        <p:spPr>
          <a:xfrm>
            <a:off x="179511" y="195486"/>
            <a:ext cx="1512000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自主学习反馈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bldLvl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矩形 6"/>
          <p:cNvSpPr/>
          <p:nvPr/>
        </p:nvSpPr>
        <p:spPr>
          <a:xfrm>
            <a:off x="3825240" y="1955165"/>
            <a:ext cx="35356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探究一：鱼类的主要特征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436" name="Picture 4" descr="101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490" y="933450"/>
            <a:ext cx="3333750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1" name="组合 3"/>
          <p:cNvGrpSpPr/>
          <p:nvPr/>
        </p:nvGrpSpPr>
        <p:grpSpPr>
          <a:xfrm>
            <a:off x="1440815" y="617220"/>
            <a:ext cx="6921893" cy="3943826"/>
            <a:chOff x="938" y="1320"/>
            <a:chExt cx="14674" cy="8281"/>
          </a:xfrm>
        </p:grpSpPr>
        <p:sp>
          <p:nvSpPr>
            <p:cNvPr id="10242" name="Text Box 3"/>
            <p:cNvSpPr txBox="1"/>
            <p:nvPr/>
          </p:nvSpPr>
          <p:spPr>
            <a:xfrm>
              <a:off x="1680" y="1320"/>
              <a:ext cx="2640" cy="83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方法步骤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243" name="TextBox 2"/>
            <p:cNvSpPr txBox="1"/>
            <p:nvPr/>
          </p:nvSpPr>
          <p:spPr>
            <a:xfrm>
              <a:off x="1141" y="2369"/>
              <a:ext cx="14471" cy="96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参照图</a:t>
              </a:r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2.2-12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，观察鲫鱼的体色、体形、鳞片，认识各种鱼鳍。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0244" name="图片 4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1440" y="4920"/>
              <a:ext cx="11915" cy="444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7" name="直接连接符 6"/>
            <p:cNvCxnSpPr/>
            <p:nvPr/>
          </p:nvCxnSpPr>
          <p:spPr>
            <a:xfrm>
              <a:off x="7715" y="5400"/>
              <a:ext cx="4165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11040" y="6960"/>
              <a:ext cx="840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9028" y="8760"/>
              <a:ext cx="2853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7080" y="9240"/>
              <a:ext cx="4800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2280" y="9120"/>
              <a:ext cx="3120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2280" y="7800"/>
              <a:ext cx="2323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2280" y="5640"/>
              <a:ext cx="2323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4603" y="5640"/>
              <a:ext cx="1398" cy="192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53" name="TextBox 36"/>
            <p:cNvSpPr txBox="1"/>
            <p:nvPr/>
          </p:nvSpPr>
          <p:spPr>
            <a:xfrm>
              <a:off x="938" y="5228"/>
              <a:ext cx="1485" cy="77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dirty="0">
                  <a:solidFill>
                    <a:srgbClr val="FF33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侧线</a:t>
              </a:r>
              <a:endParaRPr lang="zh-CN" altLang="en-US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254" name="TextBox 38"/>
            <p:cNvSpPr txBox="1"/>
            <p:nvPr/>
          </p:nvSpPr>
          <p:spPr>
            <a:xfrm>
              <a:off x="938" y="7388"/>
              <a:ext cx="1485" cy="77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1800" dirty="0">
                  <a:solidFill>
                    <a:srgbClr val="FF33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鳃盖</a:t>
              </a:r>
              <a:endParaRPr lang="zh-CN" altLang="en-US" sz="2100" b="1" dirty="0">
                <a:solidFill>
                  <a:srgbClr val="FF33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10255" name="TextBox 39"/>
            <p:cNvSpPr txBox="1"/>
            <p:nvPr/>
          </p:nvSpPr>
          <p:spPr>
            <a:xfrm>
              <a:off x="963" y="8708"/>
              <a:ext cx="1482" cy="77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1800" dirty="0">
                  <a:solidFill>
                    <a:srgbClr val="FF33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胸鳍</a:t>
              </a:r>
              <a:endParaRPr lang="zh-CN" altLang="en-US" sz="18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256" name="TextBox 40"/>
            <p:cNvSpPr txBox="1"/>
            <p:nvPr/>
          </p:nvSpPr>
          <p:spPr>
            <a:xfrm>
              <a:off x="11728" y="4948"/>
              <a:ext cx="1482" cy="77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1800" dirty="0">
                  <a:solidFill>
                    <a:srgbClr val="FF33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背鳍</a:t>
              </a:r>
              <a:endParaRPr lang="zh-CN" altLang="en-US" sz="2100" b="1" dirty="0">
                <a:solidFill>
                  <a:srgbClr val="FF33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10257" name="TextBox 41"/>
            <p:cNvSpPr txBox="1"/>
            <p:nvPr/>
          </p:nvSpPr>
          <p:spPr>
            <a:xfrm>
              <a:off x="11760" y="6533"/>
              <a:ext cx="1483" cy="77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1800" dirty="0">
                  <a:solidFill>
                    <a:srgbClr val="FF33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尾鳍</a:t>
              </a:r>
              <a:endParaRPr lang="zh-CN" altLang="en-US" sz="2100" b="1" dirty="0">
                <a:solidFill>
                  <a:srgbClr val="FF33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10258" name="TextBox 42"/>
            <p:cNvSpPr txBox="1"/>
            <p:nvPr/>
          </p:nvSpPr>
          <p:spPr>
            <a:xfrm>
              <a:off x="11760" y="8158"/>
              <a:ext cx="1483" cy="77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1800" dirty="0">
                  <a:solidFill>
                    <a:srgbClr val="FF33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臀鳍</a:t>
              </a:r>
              <a:endParaRPr lang="zh-CN" altLang="en-US" sz="18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259" name="TextBox 43"/>
            <p:cNvSpPr txBox="1"/>
            <p:nvPr/>
          </p:nvSpPr>
          <p:spPr>
            <a:xfrm>
              <a:off x="11760" y="8828"/>
              <a:ext cx="1483" cy="77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1800" dirty="0">
                  <a:solidFill>
                    <a:srgbClr val="FF33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腹鳍</a:t>
              </a:r>
              <a:endParaRPr lang="zh-CN" altLang="en-US" sz="2100" b="1" dirty="0">
                <a:solidFill>
                  <a:srgbClr val="FF33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2601</Words>
  <Paragraphs>426</Paragraphs>
  <Slides>35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6" baseType="lpstr">
      <vt:lpstr>Arial</vt:lpstr>
      <vt:lpstr>宋体</vt:lpstr>
      <vt:lpstr>Wingdings</vt:lpstr>
      <vt:lpstr>微软雅黑</vt:lpstr>
      <vt:lpstr>华文楷体</vt:lpstr>
      <vt:lpstr>Arial Unicode MS</vt:lpstr>
      <vt:lpstr>Calibri</vt:lpstr>
      <vt:lpstr>Times New Roman</vt:lpstr>
      <vt:lpstr>黑体</vt:lpstr>
      <vt:lpstr>华文新魏</vt:lpstr>
      <vt:lpstr>Office 主题</vt:lpstr>
      <vt:lpstr>七年级上册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dcterms:created xsi:type="dcterms:W3CDTF">2016-08-11T08:55:00Z</dcterms:created>
  <dcterms:modified xsi:type="dcterms:W3CDTF">2018-08-31T06:18:57Z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