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7" r:id="rId3"/>
    <p:sldId id="469" r:id="rId4"/>
    <p:sldId id="289" r:id="rId5"/>
    <p:sldId id="290" r:id="rId6"/>
    <p:sldId id="291" r:id="rId7"/>
    <p:sldId id="292" r:id="rId8"/>
    <p:sldId id="293" r:id="rId9"/>
    <p:sldId id="500" r:id="rId10"/>
    <p:sldId id="501" r:id="rId11"/>
    <p:sldId id="502" r:id="rId12"/>
    <p:sldId id="503" r:id="rId13"/>
    <p:sldId id="504" r:id="rId14"/>
    <p:sldId id="513" r:id="rId15"/>
    <p:sldId id="505" r:id="rId16"/>
    <p:sldId id="506" r:id="rId17"/>
    <p:sldId id="507" r:id="rId18"/>
    <p:sldId id="511" r:id="rId19"/>
    <p:sldId id="512" r:id="rId20"/>
    <p:sldId id="312" r:id="rId21"/>
    <p:sldId id="313" r:id="rId22"/>
    <p:sldId id="314" r:id="rId23"/>
    <p:sldId id="315" r:id="rId24"/>
    <p:sldId id="316" r:id="rId25"/>
    <p:sldId id="510" r:id="rId26"/>
    <p:sldId id="318" r:id="rId27"/>
    <p:sldId id="261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01D62D7-96AB-4ED3-B5FC-7571D5D3A1BF}">
          <p14:sldIdLst>
            <p14:sldId id="257"/>
            <p14:sldId id="469"/>
            <p14:sldId id="289"/>
            <p14:sldId id="290"/>
            <p14:sldId id="291"/>
            <p14:sldId id="292"/>
            <p14:sldId id="293"/>
            <p14:sldId id="500"/>
            <p14:sldId id="501"/>
            <p14:sldId id="502"/>
            <p14:sldId id="503"/>
            <p14:sldId id="504"/>
            <p14:sldId id="513"/>
            <p14:sldId id="505"/>
            <p14:sldId id="506"/>
            <p14:sldId id="507"/>
            <p14:sldId id="511"/>
            <p14:sldId id="512"/>
            <p14:sldId id="312"/>
            <p14:sldId id="313"/>
            <p14:sldId id="314"/>
            <p14:sldId id="315"/>
            <p14:sldId id="316"/>
            <p14:sldId id="510"/>
            <p14:sldId id="318"/>
            <p14:sldId id="26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世纪金榜" initials="世" lastIdx="2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288"/>
      </p:cViewPr>
      <p:guideLst>
        <p:guide orient="horz" pos="325"/>
        <p:guide pos="27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40479;&#31867;&#30340;&#21452;&#37325;&#21628;&#21560;.Wmv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495688"/>
            <a:ext cx="7102475" cy="4279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2.2.2.2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脊椎动物的主要特征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2"/>
          <p:cNvGrpSpPr/>
          <p:nvPr/>
        </p:nvGrpSpPr>
        <p:grpSpPr>
          <a:xfrm>
            <a:off x="1168003" y="1029891"/>
            <a:ext cx="2594848" cy="2063829"/>
            <a:chOff x="0" y="0"/>
            <a:chExt cx="5449" cy="4333"/>
          </a:xfrm>
        </p:grpSpPr>
        <p:pic>
          <p:nvPicPr>
            <p:cNvPr id="33794" name="Picture 3" descr="pic_3727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58" y="0"/>
              <a:ext cx="4191" cy="43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5" name="Line 23"/>
            <p:cNvSpPr/>
            <p:nvPr/>
          </p:nvSpPr>
          <p:spPr>
            <a:xfrm>
              <a:off x="1883" y="2894"/>
              <a:ext cx="1020" cy="5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Text Box 24"/>
            <p:cNvSpPr/>
            <p:nvPr/>
          </p:nvSpPr>
          <p:spPr>
            <a:xfrm>
              <a:off x="0" y="2330"/>
              <a:ext cx="2578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dirty="0">
                  <a:solidFill>
                    <a:srgbClr val="66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黑体" panose="02010609060101010101" pitchFamily="49" charset="-122"/>
                </a:rPr>
                <a:t>龙骨突</a:t>
              </a:r>
              <a:endParaRPr lang="zh-CN" altLang="en-US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endParaRPr>
            </a:p>
          </p:txBody>
        </p:sp>
      </p:grpSp>
      <p:sp>
        <p:nvSpPr>
          <p:cNvPr id="33797" name="Text Box 2"/>
          <p:cNvSpPr/>
          <p:nvPr/>
        </p:nvSpPr>
        <p:spPr>
          <a:xfrm>
            <a:off x="3541078" y="344805"/>
            <a:ext cx="275629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观察家鸽的骨骼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33798" name="Group 4"/>
          <p:cNvGrpSpPr/>
          <p:nvPr/>
        </p:nvGrpSpPr>
        <p:grpSpPr>
          <a:xfrm>
            <a:off x="2288381" y="1004888"/>
            <a:ext cx="4791075" cy="368541"/>
            <a:chOff x="0" y="0"/>
            <a:chExt cx="2544" cy="376"/>
          </a:xfrm>
        </p:grpSpPr>
        <p:sp>
          <p:nvSpPr>
            <p:cNvPr id="33799" name="Line 5"/>
            <p:cNvSpPr/>
            <p:nvPr/>
          </p:nvSpPr>
          <p:spPr>
            <a:xfrm>
              <a:off x="0" y="192"/>
              <a:ext cx="1008" cy="1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Text Box 6"/>
            <p:cNvSpPr/>
            <p:nvPr/>
          </p:nvSpPr>
          <p:spPr>
            <a:xfrm>
              <a:off x="1008" y="0"/>
              <a:ext cx="1536" cy="3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头骨</a:t>
              </a:r>
              <a:r>
                <a:rPr lang="zh-CN" altLang="en-US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（愈合、很薄）</a:t>
              </a:r>
              <a:endParaRPr lang="zh-CN" altLang="en-US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3801" name="Group 10"/>
          <p:cNvGrpSpPr/>
          <p:nvPr/>
        </p:nvGrpSpPr>
        <p:grpSpPr>
          <a:xfrm>
            <a:off x="2395538" y="1376363"/>
            <a:ext cx="4806554" cy="367903"/>
            <a:chOff x="0" y="0"/>
            <a:chExt cx="4037" cy="309"/>
          </a:xfrm>
        </p:grpSpPr>
        <p:sp>
          <p:nvSpPr>
            <p:cNvPr id="33802" name="Line 11"/>
            <p:cNvSpPr/>
            <p:nvPr/>
          </p:nvSpPr>
          <p:spPr>
            <a:xfrm>
              <a:off x="0" y="181"/>
              <a:ext cx="408" cy="2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Text Box 12"/>
            <p:cNvSpPr/>
            <p:nvPr/>
          </p:nvSpPr>
          <p:spPr>
            <a:xfrm>
              <a:off x="363" y="0"/>
              <a:ext cx="3674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脊柱</a:t>
              </a:r>
              <a:r>
                <a:rPr lang="zh-CN" altLang="en-US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（愈合在一起</a:t>
              </a:r>
              <a:r>
                <a:rPr lang="en-US" altLang="x-none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,</a:t>
              </a:r>
              <a:r>
                <a:rPr lang="zh-CN" altLang="en-US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非常坚固）</a:t>
              </a:r>
              <a:endParaRPr lang="zh-CN" altLang="en-US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3804" name="Group 13"/>
          <p:cNvGrpSpPr/>
          <p:nvPr/>
        </p:nvGrpSpPr>
        <p:grpSpPr>
          <a:xfrm>
            <a:off x="2809875" y="2641997"/>
            <a:ext cx="4507706" cy="368098"/>
            <a:chOff x="0" y="0"/>
            <a:chExt cx="3024" cy="364"/>
          </a:xfrm>
        </p:grpSpPr>
        <p:sp>
          <p:nvSpPr>
            <p:cNvPr id="33805" name="Line 14"/>
            <p:cNvSpPr/>
            <p:nvPr/>
          </p:nvSpPr>
          <p:spPr>
            <a:xfrm>
              <a:off x="0" y="192"/>
              <a:ext cx="624" cy="1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806" name="Text Box 15"/>
            <p:cNvSpPr/>
            <p:nvPr/>
          </p:nvSpPr>
          <p:spPr>
            <a:xfrm>
              <a:off x="576" y="0"/>
              <a:ext cx="2448" cy="3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后肢骨</a:t>
              </a:r>
              <a:r>
                <a:rPr lang="zh-CN" altLang="en-US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（中空）</a:t>
              </a:r>
              <a:endParaRPr lang="zh-CN" altLang="en-US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2544" name="Text Box 19"/>
          <p:cNvSpPr/>
          <p:nvPr/>
        </p:nvSpPr>
        <p:spPr>
          <a:xfrm>
            <a:off x="893445" y="3161665"/>
            <a:ext cx="72853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骨骼的特点：  骨有的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愈合在一起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，有的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中空，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胸骨上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有发达的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龙骨突</a:t>
            </a:r>
            <a:r>
              <a:rPr lang="zh-CN" altLang="en-US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轻便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牢固</a:t>
            </a:r>
            <a:r>
              <a:rPr lang="zh-CN" altLang="en-US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，利于飞行。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808" name="Group 25"/>
          <p:cNvGrpSpPr/>
          <p:nvPr/>
        </p:nvGrpSpPr>
        <p:grpSpPr>
          <a:xfrm>
            <a:off x="2611041" y="1685925"/>
            <a:ext cx="4508897" cy="368098"/>
            <a:chOff x="0" y="0"/>
            <a:chExt cx="3024" cy="364"/>
          </a:xfrm>
        </p:grpSpPr>
        <p:sp>
          <p:nvSpPr>
            <p:cNvPr id="33809" name="Line 26"/>
            <p:cNvSpPr/>
            <p:nvPr/>
          </p:nvSpPr>
          <p:spPr>
            <a:xfrm>
              <a:off x="0" y="192"/>
              <a:ext cx="624" cy="1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810" name="Text Box 27"/>
            <p:cNvSpPr/>
            <p:nvPr/>
          </p:nvSpPr>
          <p:spPr>
            <a:xfrm>
              <a:off x="576" y="0"/>
              <a:ext cx="2448" cy="3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前肢骨</a:t>
              </a:r>
              <a:r>
                <a:rPr lang="zh-CN" altLang="en-US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（中空）</a:t>
              </a:r>
              <a:endParaRPr lang="zh-CN" altLang="en-US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2549" name="Text Box 21"/>
          <p:cNvSpPr/>
          <p:nvPr/>
        </p:nvSpPr>
        <p:spPr>
          <a:xfrm>
            <a:off x="855980" y="4163695"/>
            <a:ext cx="722376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胸肌</a:t>
            </a:r>
            <a:r>
              <a:rPr lang="zh-CN" altLang="en-US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发达，收缩有力，</a:t>
            </a:r>
            <a:r>
              <a:rPr lang="zh-CN" altLang="en-US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可长时间强有力扇动翅膀，</a:t>
            </a:r>
            <a:r>
              <a:rPr lang="zh-CN" altLang="en-US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适于飞行。</a:t>
            </a:r>
            <a:endParaRPr lang="zh-CN" altLang="en-US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9094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4" grpId="0" bldLvl="0"/>
      <p:bldP spid="2254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3"/>
          <p:cNvSpPr txBox="1"/>
          <p:nvPr/>
        </p:nvSpPr>
        <p:spPr>
          <a:xfrm>
            <a:off x="3790474" y="561023"/>
            <a:ext cx="232291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呼吸系统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18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19363" y="1426369"/>
            <a:ext cx="4050506" cy="2884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Box 2"/>
          <p:cNvSpPr txBox="1"/>
          <p:nvPr/>
        </p:nvSpPr>
        <p:spPr>
          <a:xfrm>
            <a:off x="5972175" y="2247900"/>
            <a:ext cx="702469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0" name="TextBox 3"/>
          <p:cNvSpPr txBox="1"/>
          <p:nvPr/>
        </p:nvSpPr>
        <p:spPr>
          <a:xfrm>
            <a:off x="5884069" y="2733675"/>
            <a:ext cx="8096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气囊</a:t>
            </a:r>
            <a:endParaRPr lang="zh-CN" altLang="en-US" sz="21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9094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2"/>
          <p:cNvGraphicFramePr>
            <a:graphicFrameLocks noGrp="1"/>
          </p:cNvGraphicFramePr>
          <p:nvPr>
            <p:ph type="subTitle" idx="1"/>
          </p:nvPr>
        </p:nvGraphicFramePr>
        <p:xfrm>
          <a:off x="412909" y="1187291"/>
          <a:ext cx="3632597" cy="3388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" name="" r:id="rId1" imgW="2838450" imgH="2562225" progId="PBrush">
                  <p:embed/>
                </p:oleObj>
              </mc:Choice>
              <mc:Fallback>
                <p:oleObj name="" r:id="rId1" imgW="2838450" imgH="2562225" progId="PBrush">
                  <p:embed/>
                  <p:pic>
                    <p:nvPicPr>
                      <p:cNvPr id="0" name="Picture 1" descr="image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909" y="1187291"/>
                        <a:ext cx="3632597" cy="3388519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2" name="Text Box 6"/>
          <p:cNvSpPr/>
          <p:nvPr/>
        </p:nvSpPr>
        <p:spPr>
          <a:xfrm>
            <a:off x="3560207" y="642461"/>
            <a:ext cx="23241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家鸽的呼吸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5603" name="Text Box 3"/>
          <p:cNvSpPr/>
          <p:nvPr/>
        </p:nvSpPr>
        <p:spPr>
          <a:xfrm>
            <a:off x="4268867" y="1404779"/>
            <a:ext cx="2468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肺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呼吸，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气囊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辅助。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604" name="Text Box 4"/>
          <p:cNvSpPr/>
          <p:nvPr/>
        </p:nvSpPr>
        <p:spPr>
          <a:xfrm>
            <a:off x="4269105" y="2136140"/>
            <a:ext cx="351980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双重呼吸：鸟类每呼吸一次，气体两次经过肺，在肺里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进行两次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气体交换。鸟类特有的呼吸方式，提高了气体交换的效率。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保证飞行时对氧气的需求。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9094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/>
      <p:bldP spid="25604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19094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699542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家鸽的双重呼吸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家鸽的双重呼吸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11760" y="1275606"/>
            <a:ext cx="3924267" cy="29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>
            <a:hlinkClick r:id="rId1" action="ppaction://hlinkfile"/>
          </p:cNvPr>
          <p:cNvSpPr txBox="1"/>
          <p:nvPr/>
        </p:nvSpPr>
        <p:spPr>
          <a:xfrm>
            <a:off x="2915816" y="619274"/>
            <a:ext cx="3154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双重呼吸发生在家鸽飞行时：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6" name="AutoShape 3"/>
          <p:cNvSpPr/>
          <p:nvPr/>
        </p:nvSpPr>
        <p:spPr>
          <a:xfrm>
            <a:off x="3804047" y="2387204"/>
            <a:ext cx="971550" cy="118824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</a:t>
            </a:r>
            <a:endParaRPr lang="zh-CN" altLang="en-US" sz="2700" dirty="0">
              <a:solidFill>
                <a:srgbClr val="FFFF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6867" name="AutoShape 4"/>
          <p:cNvSpPr/>
          <p:nvPr/>
        </p:nvSpPr>
        <p:spPr>
          <a:xfrm>
            <a:off x="1529954" y="2359819"/>
            <a:ext cx="919163" cy="124182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空气</a:t>
            </a:r>
            <a:endParaRPr lang="zh-CN" altLang="en-US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85" name="AutoShape 5"/>
          <p:cNvSpPr/>
          <p:nvPr/>
        </p:nvSpPr>
        <p:spPr>
          <a:xfrm>
            <a:off x="2449116" y="2645569"/>
            <a:ext cx="1350169" cy="161925"/>
          </a:xfrm>
          <a:prstGeom prst="rightArrow">
            <a:avLst>
              <a:gd name="adj1" fmla="val 50000"/>
              <a:gd name="adj2" fmla="val 20834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6" name="Rectangle 6"/>
          <p:cNvSpPr/>
          <p:nvPr/>
        </p:nvSpPr>
        <p:spPr>
          <a:xfrm>
            <a:off x="2736056" y="2328863"/>
            <a:ext cx="647700" cy="325041"/>
          </a:xfrm>
          <a:prstGeom prst="rect">
            <a:avLst/>
          </a:prstGeom>
          <a:solidFill>
            <a:srgbClr val="FF6600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吸气</a:t>
            </a:r>
            <a:endParaRPr lang="zh-CN" altLang="en-US" sz="2100" dirty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6870" name="AutoShape 7"/>
          <p:cNvSpPr/>
          <p:nvPr/>
        </p:nvSpPr>
        <p:spPr>
          <a:xfrm>
            <a:off x="6456760" y="2445544"/>
            <a:ext cx="972740" cy="11156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气囊</a:t>
            </a:r>
            <a:endParaRPr lang="zh-CN" altLang="en-US" sz="2400" b="1" dirty="0">
              <a:solidFill>
                <a:srgbClr val="FFFF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7288" name="AutoShape 8"/>
          <p:cNvSpPr/>
          <p:nvPr/>
        </p:nvSpPr>
        <p:spPr>
          <a:xfrm>
            <a:off x="4751785" y="2794397"/>
            <a:ext cx="1644253" cy="161925"/>
          </a:xfrm>
          <a:prstGeom prst="rightArrow">
            <a:avLst>
              <a:gd name="adj1" fmla="val 50000"/>
              <a:gd name="adj2" fmla="val 233269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9" name="Rectangle 9"/>
          <p:cNvSpPr/>
          <p:nvPr/>
        </p:nvSpPr>
        <p:spPr>
          <a:xfrm>
            <a:off x="4880372" y="2387204"/>
            <a:ext cx="1509713" cy="404813"/>
          </a:xfrm>
          <a:prstGeom prst="rect">
            <a:avLst/>
          </a:prstGeom>
          <a:solidFill>
            <a:srgbClr val="FF6600"/>
          </a:soli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一部分空气</a:t>
            </a:r>
            <a:endParaRPr lang="zh-CN" altLang="en-US" sz="2100" dirty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7290" name="AutoShape 10"/>
          <p:cNvSpPr/>
          <p:nvPr/>
        </p:nvSpPr>
        <p:spPr>
          <a:xfrm>
            <a:off x="3701654" y="1426369"/>
            <a:ext cx="1187053" cy="594122"/>
          </a:xfrm>
          <a:prstGeom prst="wedgeRoundRectCallout">
            <a:avLst>
              <a:gd name="adj1" fmla="val 11685"/>
              <a:gd name="adj2" fmla="val 153606"/>
              <a:gd name="adj3" fmla="val 16667"/>
            </a:avLst>
          </a:prstGeom>
          <a:solidFill>
            <a:srgbClr val="CC99FF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气体交换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91" name="AutoShape 11"/>
          <p:cNvSpPr/>
          <p:nvPr/>
        </p:nvSpPr>
        <p:spPr>
          <a:xfrm>
            <a:off x="4729163" y="3130154"/>
            <a:ext cx="1701404" cy="161925"/>
          </a:xfrm>
          <a:prstGeom prst="leftArrow">
            <a:avLst>
              <a:gd name="adj1" fmla="val 50000"/>
              <a:gd name="adj2" fmla="val 241669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92" name="Rectangle 12"/>
          <p:cNvSpPr/>
          <p:nvPr/>
        </p:nvSpPr>
        <p:spPr>
          <a:xfrm>
            <a:off x="4775597" y="3345656"/>
            <a:ext cx="1620440" cy="432197"/>
          </a:xfrm>
          <a:prstGeom prst="rect">
            <a:avLst/>
          </a:prstGeom>
          <a:solidFill>
            <a:srgbClr val="FF6600"/>
          </a:soli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气囊中的气体</a:t>
            </a:r>
            <a:endParaRPr lang="zh-CN" altLang="en-US" sz="2100" b="1" dirty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7293" name="AutoShape 13"/>
          <p:cNvSpPr/>
          <p:nvPr/>
        </p:nvSpPr>
        <p:spPr>
          <a:xfrm>
            <a:off x="3161110" y="3868341"/>
            <a:ext cx="1620440" cy="540544"/>
          </a:xfrm>
          <a:prstGeom prst="wedgeRoundRectCallout">
            <a:avLst>
              <a:gd name="adj1" fmla="val 21417"/>
              <a:gd name="adj2" fmla="val -155505"/>
              <a:gd name="adj3" fmla="val 16667"/>
            </a:avLst>
          </a:prstGeom>
          <a:solidFill>
            <a:srgbClr val="CC99FF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再次气体交换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94" name="AutoShape 14"/>
          <p:cNvSpPr/>
          <p:nvPr/>
        </p:nvSpPr>
        <p:spPr>
          <a:xfrm>
            <a:off x="2449116" y="3130154"/>
            <a:ext cx="1313259" cy="161925"/>
          </a:xfrm>
          <a:prstGeom prst="leftArrow">
            <a:avLst>
              <a:gd name="adj1" fmla="val 50000"/>
              <a:gd name="adj2" fmla="val 208351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95" name="Rectangle 15"/>
          <p:cNvSpPr/>
          <p:nvPr/>
        </p:nvSpPr>
        <p:spPr>
          <a:xfrm>
            <a:off x="2681288" y="3334941"/>
            <a:ext cx="702469" cy="323850"/>
          </a:xfrm>
          <a:prstGeom prst="rect">
            <a:avLst/>
          </a:prstGeom>
          <a:solidFill>
            <a:srgbClr val="FF6600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呼气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96" name="AutoShape 16"/>
          <p:cNvSpPr/>
          <p:nvPr/>
        </p:nvSpPr>
        <p:spPr>
          <a:xfrm>
            <a:off x="6396038" y="844154"/>
            <a:ext cx="1524000" cy="1350169"/>
          </a:xfrm>
          <a:prstGeom prst="cloudCallout">
            <a:avLst>
              <a:gd name="adj1" fmla="val -40329"/>
              <a:gd name="adj2" fmla="val 87620"/>
            </a:avLst>
          </a:prstGeom>
          <a:solidFill>
            <a:srgbClr val="3366FF"/>
          </a:solidFill>
          <a:ln w="127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暂时储存气体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9094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9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5" grpId="0" bldLvl="0" animBg="1"/>
      <p:bldP spid="97286" grpId="0" bldLvl="0" animBg="1"/>
      <p:bldP spid="97288" grpId="0" bldLvl="0" animBg="1"/>
      <p:bldP spid="97289" grpId="0" bldLvl="0" animBg="1"/>
      <p:bldP spid="97290" grpId="0" bldLvl="0" animBg="1"/>
      <p:bldP spid="97291" grpId="0" bldLvl="0" animBg="1"/>
      <p:bldP spid="97292" grpId="0" bldLvl="0" animBg="1"/>
      <p:bldP spid="97293" grpId="0" bldLvl="0" animBg="1"/>
      <p:bldP spid="97294" grpId="0" bldLvl="0" animBg="1"/>
      <p:bldP spid="97295" grpId="0" bldLvl="0" animBg="1"/>
      <p:bldP spid="9729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image00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AF0"/>
              </a:clrFrom>
              <a:clrTo>
                <a:srgbClr val="FFFA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2729" y="1451372"/>
            <a:ext cx="2591990" cy="23752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 Box 4"/>
          <p:cNvSpPr/>
          <p:nvPr/>
        </p:nvSpPr>
        <p:spPr>
          <a:xfrm>
            <a:off x="914400" y="1671955"/>
            <a:ext cx="376809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）写出图中各部分的名称。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）说出图中与家鸽飞行生活相适应的特点。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）简述家鸽的呼吸和消化过程。</a:t>
            </a: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6160" y="577215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家鸽的消化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9094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44404" y="627460"/>
            <a:ext cx="4589859" cy="35409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/>
          <p:nvPr/>
        </p:nvSpPr>
        <p:spPr>
          <a:xfrm>
            <a:off x="1697831" y="1715691"/>
            <a:ext cx="1496616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嗉囊：储存和软化食物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Text Box 4"/>
          <p:cNvSpPr/>
          <p:nvPr/>
        </p:nvSpPr>
        <p:spPr>
          <a:xfrm>
            <a:off x="5651897" y="1575197"/>
            <a:ext cx="2160984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腺胃：分泌消  化液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5"/>
          <p:cNvSpPr/>
          <p:nvPr/>
        </p:nvSpPr>
        <p:spPr>
          <a:xfrm>
            <a:off x="1647825" y="2526506"/>
            <a:ext cx="17383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/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肌胃：磨碎食物</a:t>
            </a:r>
            <a:endParaRPr lang="zh-CN" altLang="en-US" sz="1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Text Box 6"/>
          <p:cNvSpPr/>
          <p:nvPr/>
        </p:nvSpPr>
        <p:spPr>
          <a:xfrm>
            <a:off x="6746081" y="3021806"/>
            <a:ext cx="1183481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直肠：很短，减轻体重</a:t>
            </a: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3" name="Text Box 7"/>
          <p:cNvSpPr/>
          <p:nvPr/>
        </p:nvSpPr>
        <p:spPr>
          <a:xfrm>
            <a:off x="5543550" y="3600450"/>
            <a:ext cx="1512094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泄殖腔：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卵、粪、尿排出的通道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4" name="Text Box 9"/>
          <p:cNvSpPr/>
          <p:nvPr/>
        </p:nvSpPr>
        <p:spPr>
          <a:xfrm>
            <a:off x="2557463" y="890588"/>
            <a:ext cx="472679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口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5" name="Text Box 10"/>
          <p:cNvSpPr/>
          <p:nvPr/>
        </p:nvSpPr>
        <p:spPr>
          <a:xfrm>
            <a:off x="2286000" y="1200150"/>
            <a:ext cx="914400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食管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6" name="Text Box 11"/>
          <p:cNvSpPr/>
          <p:nvPr/>
        </p:nvSpPr>
        <p:spPr>
          <a:xfrm>
            <a:off x="6800850" y="2247900"/>
            <a:ext cx="1125141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小肠：消化吸收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7" name="Text Box 12"/>
          <p:cNvSpPr/>
          <p:nvPr/>
        </p:nvSpPr>
        <p:spPr>
          <a:xfrm>
            <a:off x="2950369" y="2857500"/>
            <a:ext cx="4191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肝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9094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1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1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2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2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3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3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4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4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  <p:bldP spid="24580" grpId="0" bldLvl="0"/>
      <p:bldP spid="24581" grpId="0" bldLvl="0"/>
      <p:bldP spid="24582" grpId="0" bldLvl="0"/>
      <p:bldP spid="24583" grpId="0" bldLvl="0"/>
      <p:bldP spid="24584" grpId="0" bldLvl="0"/>
      <p:bldP spid="24585" grpId="0" bldLvl="0"/>
      <p:bldP spid="24586" grpId="0" bldLvl="0"/>
      <p:bldP spid="2458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6" descr="c:\users\gvc\appdata\roaming\360se6\User Data\temp\0130000043222013198826231115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89910" y="785813"/>
            <a:ext cx="1883569" cy="16633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2056" y="2577704"/>
            <a:ext cx="1878806" cy="19216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5938" y="745331"/>
            <a:ext cx="1971675" cy="178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463" y="2633663"/>
            <a:ext cx="1955006" cy="1890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Text Box 6"/>
          <p:cNvSpPr/>
          <p:nvPr/>
        </p:nvSpPr>
        <p:spPr>
          <a:xfrm>
            <a:off x="3992166" y="2219325"/>
            <a:ext cx="69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常见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鸟类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9094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09060" y="741680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鸟类的主要特征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3160" y="1605915"/>
            <a:ext cx="550608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1.有角质的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华文中宋" panose="02010600040101010101" pitchFamily="2" charset="-122"/>
            </a:endParaRPr>
          </a:p>
          <a:p>
            <a:pPr lvl="0" indent="-3429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2.前肢变成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翼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华文中宋" panose="02010600040101010101" pitchFamily="2" charset="-122"/>
            </a:endParaRPr>
          </a:p>
          <a:p>
            <a:pPr lvl="0" indent="-3429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3.体表被覆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羽毛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，具有保温作用；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华文中宋" panose="02010600040101010101" pitchFamily="2" charset="-122"/>
            </a:endParaRPr>
          </a:p>
          <a:p>
            <a:pPr lvl="0" indent="-3429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4.身体呈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流线型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，可以减少飞行时的阻力；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华文中宋" panose="02010600040101010101" pitchFamily="2" charset="-122"/>
            </a:endParaRPr>
          </a:p>
          <a:p>
            <a:pPr lvl="0" indent="-3429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5.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双重呼吸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，可以供给充足的氧气；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华文中宋" panose="02010600040101010101" pitchFamily="2" charset="-122"/>
            </a:endParaRPr>
          </a:p>
          <a:p>
            <a:pPr lvl="0" indent="-3429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6.有的骨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中空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，有的骨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愈合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华文中宋" panose="02010600040101010101" pitchFamily="2" charset="-122"/>
            </a:endParaRPr>
          </a:p>
          <a:p>
            <a:pPr lvl="0" indent="-3429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7.直肠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很短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，能减轻体重。</a:t>
            </a:r>
            <a:endParaRPr lang="zh-CN" altLang="en-US" dirty="0"/>
          </a:p>
        </p:txBody>
      </p:sp>
      <p:sp>
        <p:nvSpPr>
          <p:cNvPr id="6" name="流程图: 可选过程 5"/>
          <p:cNvSpPr/>
          <p:nvPr/>
        </p:nvSpPr>
        <p:spPr>
          <a:xfrm>
            <a:off x="19094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1063625" y="1531938"/>
            <a:ext cx="7340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．鸟的骨骼轻、薄、坚固、有些骨内部中空，可减轻飞行时的体重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__________．（判断对错）．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0843" y="1951673"/>
            <a:ext cx="34353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内容占位符 2"/>
          <p:cNvSpPr>
            <a:spLocks noGrp="1"/>
          </p:cNvSpPr>
          <p:nvPr>
            <p:ph sz="half" idx="1"/>
          </p:nvPr>
        </p:nvSpPr>
        <p:spPr>
          <a:xfrm>
            <a:off x="863600" y="1203960"/>
            <a:ext cx="7416800" cy="1363345"/>
          </a:xfrm>
        </p:spPr>
        <p:txBody>
          <a:bodyPr vert="horz" lIns="68580" tIns="34290" rIns="68580" bIns="3429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飞行是人类长久以来的梦想，人坐在飞车的椅子上，用脚踏板，通过机械转动旋翼，飞车居然离地有一尺多高</a:t>
            </a: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</a:t>
            </a:r>
            <a:r>
              <a:rPr kumimoji="0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可是自然界的鸟儿却能自由自在的飞翔，鸟儿为什么能在空中飞行呢？</a:t>
            </a: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1" cstate="print"/>
          <a:srcRect r="-526" b="3426"/>
          <a:stretch>
            <a:fillRect/>
          </a:stretch>
        </p:blipFill>
        <p:spPr bwMode="auto">
          <a:xfrm>
            <a:off x="2973785" y="2799795"/>
            <a:ext cx="2672954" cy="1713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790575" y="1339850"/>
            <a:ext cx="711835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．鸟类消化系统中与飞翔生活相适应的重要结构特点是（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A．角质喙坚硬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B．肌胃发达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C．小肠很长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D．直肠很短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>
            <a:off x="6833235" y="145319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96925" y="1255713"/>
            <a:ext cx="755015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．谚语有：“海阔凭鱼跃，天高任鸟飞．”下列哪项不是与鸟类飞行生活相适应的特征？（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A．体表被覆羽毛，身体呈流线型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B．长骨中空，前肢变成翼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C．体温恒定，卵生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D．胸肌发达，有龙骨突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3013393" y="170370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1006475" y="1309688"/>
            <a:ext cx="68580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．在鸟类的消化系统中，有很多器官和结构都是与飞行生活相适应的，下列说法不正确的是（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A．鸟类有喙无齿，适于大量快速进食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B．鸟类消化能力强，为飞行提供足够的能量来源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C．鸟类直肠短，易于及时排出粪便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D．鸟类的嗉囊可以对食物进行初步消化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4111308" y="174529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777875" y="1349375"/>
            <a:ext cx="758825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．鸽子是和平、友谊和圣洁的象征．下列与鸽子的飞行生活没有直接关系的特征是（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A．体温恒定，适应性强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B．前肢变成能飞翔的翼，胸肌发达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C．有发达的气囊辅助肺呼吸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D．身体呈流线型，体表覆羽毛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2232025" y="179609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/>
          <p:nvPr/>
        </p:nvSpPr>
        <p:spPr>
          <a:xfrm>
            <a:off x="3144361" y="3931682"/>
            <a:ext cx="3459956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双重呼吸，提高气体交换效率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Rectangle 3"/>
          <p:cNvSpPr/>
          <p:nvPr/>
        </p:nvSpPr>
        <p:spPr>
          <a:xfrm>
            <a:off x="3117453" y="3043555"/>
            <a:ext cx="35147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角质喙，口内无齿，直肠短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8" name="Rectangle 4"/>
          <p:cNvSpPr/>
          <p:nvPr/>
        </p:nvSpPr>
        <p:spPr>
          <a:xfrm>
            <a:off x="3090386" y="3532902"/>
            <a:ext cx="325159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食量大、消化能力强</a:t>
            </a: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Rectangle 5"/>
          <p:cNvSpPr/>
          <p:nvPr/>
        </p:nvSpPr>
        <p:spPr>
          <a:xfrm>
            <a:off x="3026013" y="1930639"/>
            <a:ext cx="4235053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有的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很薄，有的愈合</a:t>
            </a:r>
            <a:r>
              <a:rPr lang="en-US" altLang="x-none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有的中空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0" name="Rectangle 6"/>
          <p:cNvSpPr/>
          <p:nvPr/>
        </p:nvSpPr>
        <p:spPr>
          <a:xfrm>
            <a:off x="3056096" y="2583180"/>
            <a:ext cx="41814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胸骨发达，具龙骨突，肌肉发达有力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158" name="Group 7"/>
          <p:cNvGrpSpPr/>
          <p:nvPr/>
        </p:nvGrpSpPr>
        <p:grpSpPr>
          <a:xfrm>
            <a:off x="1605221" y="1057434"/>
            <a:ext cx="1539421" cy="3242760"/>
            <a:chOff x="-49" y="0"/>
            <a:chExt cx="1710" cy="2636"/>
          </a:xfrm>
        </p:grpSpPr>
        <p:sp>
          <p:nvSpPr>
            <p:cNvPr id="49159" name="AutoShape 8"/>
            <p:cNvSpPr/>
            <p:nvPr/>
          </p:nvSpPr>
          <p:spPr>
            <a:xfrm>
              <a:off x="1471" y="1750"/>
              <a:ext cx="127" cy="453"/>
            </a:xfrm>
            <a:prstGeom prst="leftBrace">
              <a:avLst>
                <a:gd name="adj1" fmla="val 29641"/>
                <a:gd name="adj2" fmla="val 50000"/>
              </a:avLst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hangingPunct="0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9160" name="AutoShape 9"/>
            <p:cNvSpPr/>
            <p:nvPr/>
          </p:nvSpPr>
          <p:spPr>
            <a:xfrm>
              <a:off x="1361" y="842"/>
              <a:ext cx="168" cy="698"/>
            </a:xfrm>
            <a:prstGeom prst="leftBrace">
              <a:avLst>
                <a:gd name="adj1" fmla="val 34526"/>
                <a:gd name="adj2" fmla="val 50000"/>
              </a:avLst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hangingPunct="0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49161" name="Group 10"/>
            <p:cNvGrpSpPr/>
            <p:nvPr/>
          </p:nvGrpSpPr>
          <p:grpSpPr>
            <a:xfrm>
              <a:off x="-49" y="86"/>
              <a:ext cx="1710" cy="2550"/>
              <a:chOff x="-49" y="0"/>
              <a:chExt cx="1710" cy="2550"/>
            </a:xfrm>
          </p:grpSpPr>
          <p:sp>
            <p:nvSpPr>
              <p:cNvPr id="49162" name="Rectangle 11"/>
              <p:cNvSpPr/>
              <p:nvPr/>
            </p:nvSpPr>
            <p:spPr>
              <a:xfrm>
                <a:off x="65" y="2226"/>
                <a:ext cx="1557" cy="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华文新魏" panose="02010800040101010101" pitchFamily="2" charset="-122"/>
                  </a:rPr>
                  <a:t>呼吸系统 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163" name="Rectangle 12"/>
              <p:cNvSpPr/>
              <p:nvPr/>
            </p:nvSpPr>
            <p:spPr>
              <a:xfrm>
                <a:off x="-49" y="1729"/>
                <a:ext cx="1612" cy="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华文新魏" panose="02010800040101010101" pitchFamily="2" charset="-122"/>
                  </a:rPr>
                  <a:t>消化系统 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164" name="Rectangle 13"/>
              <p:cNvSpPr/>
              <p:nvPr/>
            </p:nvSpPr>
            <p:spPr>
              <a:xfrm>
                <a:off x="0" y="905"/>
                <a:ext cx="1661" cy="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华文新魏" panose="02010800040101010101" pitchFamily="2" charset="-122"/>
                  </a:rPr>
                  <a:t>肌肉骨骼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49165" name="Rectangle 14"/>
              <p:cNvSpPr/>
              <p:nvPr/>
            </p:nvSpPr>
            <p:spPr>
              <a:xfrm>
                <a:off x="17" y="0"/>
                <a:ext cx="1584" cy="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外部形态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9166" name="AutoShape 15"/>
            <p:cNvSpPr/>
            <p:nvPr/>
          </p:nvSpPr>
          <p:spPr>
            <a:xfrm>
              <a:off x="1392" y="0"/>
              <a:ext cx="171" cy="633"/>
            </a:xfrm>
            <a:prstGeom prst="leftBrace">
              <a:avLst>
                <a:gd name="adj1" fmla="val 30779"/>
                <a:gd name="adj2" fmla="val 50000"/>
              </a:avLst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hangingPunct="0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640" name="Rectangle 16"/>
          <p:cNvSpPr/>
          <p:nvPr/>
        </p:nvSpPr>
        <p:spPr>
          <a:xfrm>
            <a:off x="3088243" y="798751"/>
            <a:ext cx="310753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身体呈流线形型</a:t>
            </a: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1" name="Rectangle 17"/>
          <p:cNvSpPr/>
          <p:nvPr/>
        </p:nvSpPr>
        <p:spPr>
          <a:xfrm>
            <a:off x="3144361" y="1561941"/>
            <a:ext cx="2462213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前肢变成翼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2" name="Rectangle 18"/>
          <p:cNvSpPr/>
          <p:nvPr/>
        </p:nvSpPr>
        <p:spPr>
          <a:xfrm>
            <a:off x="3158966" y="1193483"/>
            <a:ext cx="26384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体表被覆羽毛，保温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72" name="Text Box 21"/>
          <p:cNvSpPr/>
          <p:nvPr/>
        </p:nvSpPr>
        <p:spPr>
          <a:xfrm>
            <a:off x="1482011" y="2675017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omic Sans MS" panose="030F0702030302020204" pitchFamily="2" charset="0"/>
              </a:rPr>
              <a:t>内部生理特征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Comic Sans MS" panose="030F0702030302020204" pitchFamily="2" charset="0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7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/>
      <p:bldP spid="26627" grpId="0" bldLvl="0"/>
      <p:bldP spid="26628" grpId="0" bldLvl="0"/>
      <p:bldP spid="26629" grpId="0" bldLvl="0"/>
      <p:bldP spid="26630" grpId="0" bldLvl="0"/>
      <p:bldP spid="26640" grpId="0" bldLvl="0"/>
      <p:bldP spid="26641" grpId="0" bldLvl="0"/>
      <p:bldP spid="26642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1548581" y="3579862"/>
            <a:ext cx="46075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87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88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哺乳动物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哺乳动物的主要特征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915" name="文本框 33796"/>
          <p:cNvSpPr txBox="1"/>
          <p:nvPr/>
        </p:nvSpPr>
        <p:spPr>
          <a:xfrm>
            <a:off x="440055" y="623570"/>
            <a:ext cx="798830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请根据鸟的形态结构示意图回答．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（1）鸟有许多适于飞行的特点：身体呈流线型，可减少飞行中空气的阻力，体表覆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；前肢变成翼；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肌发达，可牵动两翼完成飞行动作．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（2）鸟的呼吸作用旺盛，有气囊辅助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4" name="文本框 2"/>
          <p:cNvSpPr txBox="1"/>
          <p:nvPr/>
        </p:nvSpPr>
        <p:spPr>
          <a:xfrm>
            <a:off x="1504950" y="2337435"/>
            <a:ext cx="4845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羽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3974465" y="2337435"/>
            <a:ext cx="9112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2465" y="3071495"/>
            <a:ext cx="7835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89455" y="1133475"/>
            <a:ext cx="4279900" cy="765810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1、鸟的主要特征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鸟类的主要特征：体表覆盖着__________，前肢变成翼，有喙无齿，有__________辅助呼吸．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4479925" y="1461770"/>
            <a:ext cx="9318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羽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6147"/>
          <p:cNvSpPr txBox="1"/>
          <p:nvPr/>
        </p:nvSpPr>
        <p:spPr>
          <a:xfrm>
            <a:off x="956945" y="1830070"/>
            <a:ext cx="9318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气囊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889000" y="1408113"/>
            <a:ext cx="76327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家鸽身体内的气囊在家鸽飞行中起到的作用不包括（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A．减轻身体比重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B．散热降温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C．辅助呼吸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D．气体交换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6533198" y="148875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833438" y="1249363"/>
            <a:ext cx="7408862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．下列与鸟类适于飞行无关的特征是（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A．卵生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B．体温恒定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C．前肢变成翼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D．体表被覆羽毛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4995228" y="124936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3754120" y="1951355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探究：鸟的主要特征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10" name="Picture 6" descr="2006021121315466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870" y="992824"/>
            <a:ext cx="2381250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28003" descr="图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1510" y="1143000"/>
            <a:ext cx="2879090" cy="3468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128004"/>
          <p:cNvSpPr txBox="1"/>
          <p:nvPr/>
        </p:nvSpPr>
        <p:spPr>
          <a:xfrm>
            <a:off x="3896916" y="1257300"/>
            <a:ext cx="2755106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身体呈 </a:t>
            </a:r>
            <a:r>
              <a:rPr lang="en-US" altLang="zh-CN" u="sng"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8" name="文本框 128005"/>
          <p:cNvSpPr txBox="1"/>
          <p:nvPr/>
        </p:nvSpPr>
        <p:spPr>
          <a:xfrm>
            <a:off x="3943350" y="2914650"/>
            <a:ext cx="2430066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体表被覆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en-US" altLang="zh-CN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100" b="1" u="sng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1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100" b="1" u="sng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2100" b="1" u="sng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文本框 128006"/>
          <p:cNvSpPr txBox="1"/>
          <p:nvPr/>
        </p:nvSpPr>
        <p:spPr>
          <a:xfrm>
            <a:off x="3886200" y="1771650"/>
            <a:ext cx="2322910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前肢变成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，翼羽和尾羽排列成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0" name="矩形 128007"/>
          <p:cNvSpPr/>
          <p:nvPr/>
        </p:nvSpPr>
        <p:spPr>
          <a:xfrm>
            <a:off x="4000500" y="3328670"/>
            <a:ext cx="164068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胸肌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009" name="文本框 128008"/>
          <p:cNvSpPr txBox="1"/>
          <p:nvPr/>
        </p:nvSpPr>
        <p:spPr>
          <a:xfrm>
            <a:off x="4777264" y="1131590"/>
            <a:ext cx="864394" cy="36933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流线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010" name="文本框 128009"/>
          <p:cNvSpPr txBox="1"/>
          <p:nvPr/>
        </p:nvSpPr>
        <p:spPr>
          <a:xfrm>
            <a:off x="5026660" y="2817753"/>
            <a:ext cx="91797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羽毛</a:t>
            </a:r>
            <a:endParaRPr lang="zh-CN" altLang="en-US" sz="21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1" name="文本框 128010"/>
          <p:cNvSpPr txBox="1"/>
          <p:nvPr/>
        </p:nvSpPr>
        <p:spPr>
          <a:xfrm>
            <a:off x="5578475" y="2211710"/>
            <a:ext cx="1026319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扇形 </a:t>
            </a:r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2" name="文本框 128011"/>
          <p:cNvSpPr txBox="1"/>
          <p:nvPr/>
        </p:nvSpPr>
        <p:spPr>
          <a:xfrm>
            <a:off x="4615180" y="3271143"/>
            <a:ext cx="864394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发达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5" name="文本框 128012"/>
          <p:cNvSpPr txBox="1"/>
          <p:nvPr/>
        </p:nvSpPr>
        <p:spPr>
          <a:xfrm>
            <a:off x="6294676" y="1851422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6" name="文本框 128013"/>
          <p:cNvSpPr txBox="1"/>
          <p:nvPr/>
        </p:nvSpPr>
        <p:spPr>
          <a:xfrm>
            <a:off x="5700554" y="2877741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5" name="流程图: 资料带 128014"/>
          <p:cNvSpPr/>
          <p:nvPr/>
        </p:nvSpPr>
        <p:spPr>
          <a:xfrm>
            <a:off x="5775008" y="3328670"/>
            <a:ext cx="2214563" cy="539354"/>
          </a:xfrm>
          <a:prstGeom prst="flowChartPunchedTap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牵动两翼，产生巨大动力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016" name="流程图: 资料带 128015"/>
          <p:cNvSpPr/>
          <p:nvPr/>
        </p:nvSpPr>
        <p:spPr>
          <a:xfrm>
            <a:off x="6294914" y="1714341"/>
            <a:ext cx="1972866" cy="845344"/>
          </a:xfrm>
          <a:prstGeom prst="flowChartPunchedTap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适于运动时产生动力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飞行器官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017" name="流程图: 资料带 128016"/>
          <p:cNvSpPr/>
          <p:nvPr/>
        </p:nvSpPr>
        <p:spPr>
          <a:xfrm>
            <a:off x="6115050" y="2743200"/>
            <a:ext cx="1674019" cy="539354"/>
          </a:xfrm>
          <a:prstGeom prst="flowChartPunchedTap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有保温、保护作用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018" name="流程图: 资料带 128017"/>
          <p:cNvSpPr/>
          <p:nvPr/>
        </p:nvSpPr>
        <p:spPr>
          <a:xfrm>
            <a:off x="6066155" y="1083945"/>
            <a:ext cx="1771650" cy="485775"/>
          </a:xfrm>
          <a:prstGeom prst="flowChartPunchedTap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减小飞行阻力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1761" name="Object 10"/>
          <p:cNvGraphicFramePr/>
          <p:nvPr/>
        </p:nvGraphicFramePr>
        <p:xfrm>
          <a:off x="3714750" y="3822938"/>
          <a:ext cx="1543050" cy="112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4067175" imgH="2981325" progId="PBrush">
                  <p:embed/>
                </p:oleObj>
              </mc:Choice>
              <mc:Fallback>
                <p:oleObj name="" r:id="rId2" imgW="4067175" imgH="2981325" progId="PBrush">
                  <p:embed/>
                  <p:pic>
                    <p:nvPicPr>
                      <p:cNvPr id="0" name="Picture 5" descr="image2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0" y="3822938"/>
                        <a:ext cx="1543050" cy="1127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21" name="矩形 128020"/>
          <p:cNvSpPr/>
          <p:nvPr/>
        </p:nvSpPr>
        <p:spPr>
          <a:xfrm>
            <a:off x="5147945" y="1805563"/>
            <a:ext cx="415498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翼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89095" y="451485"/>
            <a:ext cx="2329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体型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8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9" grpId="0"/>
      <p:bldP spid="128010" grpId="0"/>
      <p:bldP spid="128011" grpId="0"/>
      <p:bldP spid="128012" grpId="0"/>
      <p:bldP spid="128015" grpId="0" bldLvl="0" animBg="1"/>
      <p:bldP spid="128016" grpId="0" bldLvl="0" animBg="1"/>
      <p:bldP spid="128017" grpId="0" bldLvl="0" animBg="1"/>
      <p:bldP spid="128018" grpId="0" bldLvl="0" animBg="1"/>
      <p:bldP spid="1280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29027" descr="图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3000" y="890905"/>
            <a:ext cx="3345815" cy="3617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30" name="流程图: 资料带 129029"/>
          <p:cNvSpPr/>
          <p:nvPr/>
        </p:nvSpPr>
        <p:spPr>
          <a:xfrm>
            <a:off x="4686300" y="3943350"/>
            <a:ext cx="2645569" cy="864394"/>
          </a:xfrm>
          <a:prstGeom prst="flowChartPunchedTap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l">
              <a:spcBef>
                <a:spcPct val="50000"/>
              </a:spcBef>
              <a:buClrTx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既轻便又牢固，利于飞行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033" name="矩形 129032"/>
          <p:cNvSpPr/>
          <p:nvPr/>
        </p:nvSpPr>
        <p:spPr>
          <a:xfrm>
            <a:off x="6122670" y="1174115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龙骨突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9038" name="组合 129037"/>
          <p:cNvGrpSpPr/>
          <p:nvPr/>
        </p:nvGrpSpPr>
        <p:grpSpPr>
          <a:xfrm>
            <a:off x="4494530" y="2000250"/>
            <a:ext cx="3028950" cy="1371600"/>
            <a:chOff x="2688" y="1440"/>
            <a:chExt cx="2544" cy="1152"/>
          </a:xfrm>
        </p:grpSpPr>
        <p:sp>
          <p:nvSpPr>
            <p:cNvPr id="32775" name="流程图: 资料带 129034"/>
            <p:cNvSpPr/>
            <p:nvPr/>
          </p:nvSpPr>
          <p:spPr>
            <a:xfrm>
              <a:off x="2688" y="1440"/>
              <a:ext cx="2544" cy="1152"/>
            </a:xfrm>
            <a:prstGeom prst="flowChartPunchedTape">
              <a:avLst/>
            </a:prstGeom>
            <a:solidFill>
              <a:srgbClr val="CC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/>
              <a:endParaRPr lang="en-US" altLang="zh-CN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6" name="文本框 129035"/>
            <p:cNvSpPr txBox="1"/>
            <p:nvPr/>
          </p:nvSpPr>
          <p:spPr>
            <a:xfrm>
              <a:off x="2832" y="1680"/>
              <a:ext cx="2304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>
                <a:spcBef>
                  <a:spcPct val="50000"/>
                </a:spcBef>
                <a:buClrTx/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胸肌发达，收缩有力，产生强大动力，能牵动两翼完成飞行动作。</a:t>
              </a:r>
              <a:endPara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9037" name="矩形 129036"/>
          <p:cNvSpPr/>
          <p:nvPr/>
        </p:nvSpPr>
        <p:spPr>
          <a:xfrm>
            <a:off x="4605735" y="3451860"/>
            <a:ext cx="30454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有的骨中空，有的骨愈合。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4760" y="337185"/>
            <a:ext cx="2051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骨骼特点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6300" y="1078230"/>
            <a:ext cx="336105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有发达且薄的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，有利于肌肉附着。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 bldLvl="0" animBg="1"/>
      <p:bldP spid="129033" grpId="0"/>
      <p:bldP spid="12903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1754</Words>
  <Paragraphs>291</Paragraphs>
  <Slides>26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黑体</vt:lpstr>
      <vt:lpstr>Times New Roman</vt:lpstr>
      <vt:lpstr>Arial Unicode MS</vt:lpstr>
      <vt:lpstr>Calibri</vt:lpstr>
      <vt:lpstr>华文楷体</vt:lpstr>
      <vt:lpstr>华文中宋</vt:lpstr>
      <vt:lpstr>华文新魏</vt:lpstr>
      <vt:lpstr>Comic Sans MS</vt:lpstr>
      <vt:lpstr>Office 主题</vt:lpstr>
      <vt:lpstr>PBrush</vt:lpstr>
      <vt:lpstr>PBrush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