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3"/>
    <p:sldId id="283" r:id="rId4"/>
    <p:sldId id="278" r:id="rId5"/>
    <p:sldId id="373" r:id="rId6"/>
    <p:sldId id="361" r:id="rId7"/>
    <p:sldId id="352" r:id="rId8"/>
    <p:sldId id="306" r:id="rId9"/>
    <p:sldId id="376" r:id="rId10"/>
    <p:sldId id="379" r:id="rId11"/>
    <p:sldId id="380" r:id="rId12"/>
    <p:sldId id="381" r:id="rId13"/>
    <p:sldId id="375" r:id="rId14"/>
    <p:sldId id="339" r:id="rId15"/>
    <p:sldId id="270" r:id="rId16"/>
    <p:sldId id="296" r:id="rId17"/>
    <p:sldId id="350" r:id="rId18"/>
    <p:sldId id="3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D0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598" autoAdjust="0"/>
    <p:restoredTop sz="94614" autoAdjust="0"/>
  </p:normalViewPr>
  <p:slideViewPr>
    <p:cSldViewPr>
      <p:cViewPr varScale="1">
        <p:scale>
          <a:sx n="66" d="100"/>
          <a:sy n="66" d="100"/>
        </p:scale>
        <p:origin x="-10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0F7001-B49C-41FD-BF30-02EA44575672}" type="doc">
      <dgm:prSet loTypeId="urn:microsoft.com/office/officeart/2005/8/layout/vList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D80A1012-49E7-43B1-8E11-A2C8B59D3E7C}">
      <dgm:prSet custT="1"/>
      <dgm:spPr/>
      <dgm:t>
        <a:bodyPr/>
        <a:lstStyle/>
        <a:p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(1)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设出函数解析式的一般形式为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y=kx+b.</a:t>
          </a:r>
          <a:endParaRPr lang="zh-CN" altLang="zh-CN" sz="2000" i="1" dirty="0" smtClean="0">
            <a:latin typeface="Times New Roman" pitchFamily="18" charset="0"/>
            <a:cs typeface="Times New Roman" pitchFamily="18" charset="0"/>
          </a:endParaRPr>
        </a:p>
      </dgm:t>
    </dgm:pt>
    <dgm:pt modelId="{F1A2632E-AAD4-488A-ABC5-5D0AE9920B8E}" cxnId="{34ED5D39-0573-420A-82AE-33B17830D66F}" type="parTrans">
      <dgm:prSet/>
      <dgm:spPr/>
      <dgm:t>
        <a:bodyPr/>
        <a:lstStyle/>
        <a:p>
          <a:endParaRPr lang="zh-CN" altLang="en-US"/>
        </a:p>
      </dgm:t>
    </dgm:pt>
    <dgm:pt modelId="{7784A8A5-8FBA-4A60-82B5-6A33EFE4C6EB}" cxnId="{34ED5D39-0573-420A-82AE-33B17830D66F}" type="sibTrans">
      <dgm:prSet/>
      <dgm:spPr/>
      <dgm:t>
        <a:bodyPr/>
        <a:lstStyle/>
        <a:p>
          <a:endParaRPr lang="zh-CN" altLang="en-US"/>
        </a:p>
      </dgm:t>
    </dgm:pt>
    <dgm:pt modelId="{6F63AB30-64DD-496C-A2AE-2814B81B43CC}">
      <dgm:prSet custT="1"/>
      <dgm:spPr/>
      <dgm:t>
        <a:bodyPr/>
        <a:lstStyle/>
        <a:p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(2)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把自变量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与函数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y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的对应值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可能是以函数图象上点的坐标的形式给出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代入函数解析式中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得到关于待定系数的方程或方程组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B8B35820-62C9-4321-B473-C6FA2D8AD11B}" cxnId="{05C5F2D6-2B02-4221-8503-DFA31ED2777E}" type="parTrans">
      <dgm:prSet/>
      <dgm:spPr/>
      <dgm:t>
        <a:bodyPr/>
        <a:lstStyle/>
        <a:p>
          <a:endParaRPr lang="zh-CN" altLang="en-US"/>
        </a:p>
      </dgm:t>
    </dgm:pt>
    <dgm:pt modelId="{0D04BC9B-B9C0-4B34-BF8D-6DEC4D6F0374}" cxnId="{05C5F2D6-2B02-4221-8503-DFA31ED2777E}" type="sibTrans">
      <dgm:prSet/>
      <dgm:spPr/>
      <dgm:t>
        <a:bodyPr/>
        <a:lstStyle/>
        <a:p>
          <a:endParaRPr lang="zh-CN" altLang="en-US"/>
        </a:p>
      </dgm:t>
    </dgm:pt>
    <dgm:pt modelId="{CA87600A-EFDF-4D1F-BF16-B907F4F67C87}">
      <dgm:prSet custT="1"/>
      <dgm:spPr/>
      <dgm:t>
        <a:bodyPr/>
        <a:lstStyle/>
        <a:p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(3)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解方程或方程组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求出待定系数的值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31D21841-113D-4631-B89B-C11C98389094}" cxnId="{B97DB67A-90CC-48F5-A1A9-833C77DD3FC2}" type="parTrans">
      <dgm:prSet/>
      <dgm:spPr/>
      <dgm:t>
        <a:bodyPr/>
        <a:lstStyle/>
        <a:p>
          <a:endParaRPr lang="zh-CN" altLang="en-US"/>
        </a:p>
      </dgm:t>
    </dgm:pt>
    <dgm:pt modelId="{90C408D3-7B95-4556-AFE3-DB68FEC967C5}" cxnId="{B97DB67A-90CC-48F5-A1A9-833C77DD3FC2}" type="sibTrans">
      <dgm:prSet/>
      <dgm:spPr/>
      <dgm:t>
        <a:bodyPr/>
        <a:lstStyle/>
        <a:p>
          <a:endParaRPr lang="zh-CN" altLang="en-US"/>
        </a:p>
      </dgm:t>
    </dgm:pt>
    <dgm:pt modelId="{F8E6F89C-517A-419C-B111-82BEB1E74103}">
      <dgm:prSet custT="1"/>
      <dgm:spPr/>
      <dgm:t>
        <a:bodyPr/>
        <a:lstStyle/>
        <a:p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(4)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写出所求函数的解析式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gm:t>
    </dgm:pt>
    <dgm:pt modelId="{47912F8B-D934-44F5-955C-AC6B2C98821D}" cxnId="{18BD4747-C516-4A59-86DF-DD4E3CE98DE3}" type="parTrans">
      <dgm:prSet/>
      <dgm:spPr/>
      <dgm:t>
        <a:bodyPr/>
        <a:lstStyle/>
        <a:p>
          <a:endParaRPr lang="zh-CN" altLang="en-US"/>
        </a:p>
      </dgm:t>
    </dgm:pt>
    <dgm:pt modelId="{5ABF77FE-F006-4597-8AD7-7F5BEB31364A}" cxnId="{18BD4747-C516-4A59-86DF-DD4E3CE98DE3}" type="sibTrans">
      <dgm:prSet/>
      <dgm:spPr/>
      <dgm:t>
        <a:bodyPr/>
        <a:lstStyle/>
        <a:p>
          <a:endParaRPr lang="zh-CN" altLang="en-US"/>
        </a:p>
      </dgm:t>
    </dgm:pt>
    <dgm:pt modelId="{4F65ABB7-EC55-4F74-9ACD-A3895242D8F4}" type="pres">
      <dgm:prSet presAssocID="{E00F7001-B49C-41FD-BF30-02EA445756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EA1D292-A9B3-4466-BB66-DA211F9F3192}" type="pres">
      <dgm:prSet presAssocID="{D80A1012-49E7-43B1-8E11-A2C8B59D3E7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A11661-B5FA-4966-A469-CAC9F908DB54}" type="pres">
      <dgm:prSet presAssocID="{7784A8A5-8FBA-4A60-82B5-6A33EFE4C6EB}" presName="spacer" presStyleCnt="0"/>
      <dgm:spPr/>
    </dgm:pt>
    <dgm:pt modelId="{0D6B56E6-92E7-4891-B738-F2CFEE1EA9C4}" type="pres">
      <dgm:prSet presAssocID="{6F63AB30-64DD-496C-A2AE-2814B81B43C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4FAE79-6A2B-40B1-B619-598FBF6CA3A6}" type="pres">
      <dgm:prSet presAssocID="{0D04BC9B-B9C0-4B34-BF8D-6DEC4D6F0374}" presName="spacer" presStyleCnt="0"/>
      <dgm:spPr/>
    </dgm:pt>
    <dgm:pt modelId="{8C2FAAB7-02EE-4812-9030-1BADF04741D8}" type="pres">
      <dgm:prSet presAssocID="{CA87600A-EFDF-4D1F-BF16-B907F4F67C8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045071-DE07-463D-AAEE-A5F4A6BCEC60}" type="pres">
      <dgm:prSet presAssocID="{90C408D3-7B95-4556-AFE3-DB68FEC967C5}" presName="spacer" presStyleCnt="0"/>
      <dgm:spPr/>
    </dgm:pt>
    <dgm:pt modelId="{3FF12140-89DD-4A25-BCE4-617AA1313C4F}" type="pres">
      <dgm:prSet presAssocID="{F8E6F89C-517A-419C-B111-82BEB1E74103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97DB67A-90CC-48F5-A1A9-833C77DD3FC2}" srcId="{E00F7001-B49C-41FD-BF30-02EA44575672}" destId="{CA87600A-EFDF-4D1F-BF16-B907F4F67C87}" srcOrd="2" destOrd="0" parTransId="{31D21841-113D-4631-B89B-C11C98389094}" sibTransId="{90C408D3-7B95-4556-AFE3-DB68FEC967C5}"/>
    <dgm:cxn modelId="{313B1A4B-754C-4A7B-A161-BEC4C0E1CA0F}" type="presOf" srcId="{D80A1012-49E7-43B1-8E11-A2C8B59D3E7C}" destId="{7EA1D292-A9B3-4466-BB66-DA211F9F3192}" srcOrd="0" destOrd="0" presId="urn:microsoft.com/office/officeart/2005/8/layout/vList2"/>
    <dgm:cxn modelId="{34ED5D39-0573-420A-82AE-33B17830D66F}" srcId="{E00F7001-B49C-41FD-BF30-02EA44575672}" destId="{D80A1012-49E7-43B1-8E11-A2C8B59D3E7C}" srcOrd="0" destOrd="0" parTransId="{F1A2632E-AAD4-488A-ABC5-5D0AE9920B8E}" sibTransId="{7784A8A5-8FBA-4A60-82B5-6A33EFE4C6EB}"/>
    <dgm:cxn modelId="{3ABAC91E-F88A-4791-9446-891401BD4FB6}" type="presOf" srcId="{E00F7001-B49C-41FD-BF30-02EA44575672}" destId="{4F65ABB7-EC55-4F74-9ACD-A3895242D8F4}" srcOrd="0" destOrd="0" presId="urn:microsoft.com/office/officeart/2005/8/layout/vList2"/>
    <dgm:cxn modelId="{18BD4747-C516-4A59-86DF-DD4E3CE98DE3}" srcId="{E00F7001-B49C-41FD-BF30-02EA44575672}" destId="{F8E6F89C-517A-419C-B111-82BEB1E74103}" srcOrd="3" destOrd="0" parTransId="{47912F8B-D934-44F5-955C-AC6B2C98821D}" sibTransId="{5ABF77FE-F006-4597-8AD7-7F5BEB31364A}"/>
    <dgm:cxn modelId="{57D5A08D-794E-44F2-8545-8772776E5724}" type="presOf" srcId="{6F63AB30-64DD-496C-A2AE-2814B81B43CC}" destId="{0D6B56E6-92E7-4891-B738-F2CFEE1EA9C4}" srcOrd="0" destOrd="0" presId="urn:microsoft.com/office/officeart/2005/8/layout/vList2"/>
    <dgm:cxn modelId="{57CFA45B-5BF9-4F6B-B2C2-5F4E72A1E9A9}" type="presOf" srcId="{CA87600A-EFDF-4D1F-BF16-B907F4F67C87}" destId="{8C2FAAB7-02EE-4812-9030-1BADF04741D8}" srcOrd="0" destOrd="0" presId="urn:microsoft.com/office/officeart/2005/8/layout/vList2"/>
    <dgm:cxn modelId="{05C5F2D6-2B02-4221-8503-DFA31ED2777E}" srcId="{E00F7001-B49C-41FD-BF30-02EA44575672}" destId="{6F63AB30-64DD-496C-A2AE-2814B81B43CC}" srcOrd="1" destOrd="0" parTransId="{B8B35820-62C9-4321-B473-C6FA2D8AD11B}" sibTransId="{0D04BC9B-B9C0-4B34-BF8D-6DEC4D6F0374}"/>
    <dgm:cxn modelId="{036074DF-2EEE-4A04-840A-73CA507B703E}" type="presOf" srcId="{F8E6F89C-517A-419C-B111-82BEB1E74103}" destId="{3FF12140-89DD-4A25-BCE4-617AA1313C4F}" srcOrd="0" destOrd="0" presId="urn:microsoft.com/office/officeart/2005/8/layout/vList2"/>
    <dgm:cxn modelId="{DD546456-76C0-4AAC-87CD-A24ED9567929}" type="presParOf" srcId="{4F65ABB7-EC55-4F74-9ACD-A3895242D8F4}" destId="{7EA1D292-A9B3-4466-BB66-DA211F9F3192}" srcOrd="0" destOrd="0" presId="urn:microsoft.com/office/officeart/2005/8/layout/vList2"/>
    <dgm:cxn modelId="{F0581BC6-2996-4F86-AAF8-4B15ED23F7E6}" type="presParOf" srcId="{4F65ABB7-EC55-4F74-9ACD-A3895242D8F4}" destId="{C2A11661-B5FA-4966-A469-CAC9F908DB54}" srcOrd="1" destOrd="0" presId="urn:microsoft.com/office/officeart/2005/8/layout/vList2"/>
    <dgm:cxn modelId="{7A1D80A5-0764-4488-A5AC-DDFF4EA41918}" type="presParOf" srcId="{4F65ABB7-EC55-4F74-9ACD-A3895242D8F4}" destId="{0D6B56E6-92E7-4891-B738-F2CFEE1EA9C4}" srcOrd="2" destOrd="0" presId="urn:microsoft.com/office/officeart/2005/8/layout/vList2"/>
    <dgm:cxn modelId="{CC0284A2-8E3B-4AB4-BD55-5DDAB487CEEA}" type="presParOf" srcId="{4F65ABB7-EC55-4F74-9ACD-A3895242D8F4}" destId="{074FAE79-6A2B-40B1-B619-598FBF6CA3A6}" srcOrd="3" destOrd="0" presId="urn:microsoft.com/office/officeart/2005/8/layout/vList2"/>
    <dgm:cxn modelId="{A3698402-D40C-49E6-BCC5-7E218DE82EED}" type="presParOf" srcId="{4F65ABB7-EC55-4F74-9ACD-A3895242D8F4}" destId="{8C2FAAB7-02EE-4812-9030-1BADF04741D8}" srcOrd="4" destOrd="0" presId="urn:microsoft.com/office/officeart/2005/8/layout/vList2"/>
    <dgm:cxn modelId="{2B4066AF-B98F-4AE3-BE53-505BE5EB54F0}" type="presParOf" srcId="{4F65ABB7-EC55-4F74-9ACD-A3895242D8F4}" destId="{67045071-DE07-463D-AAEE-A5F4A6BCEC60}" srcOrd="5" destOrd="0" presId="urn:microsoft.com/office/officeart/2005/8/layout/vList2"/>
    <dgm:cxn modelId="{44A9F139-49A5-4879-BC6F-AB9624FBFCC4}" type="presParOf" srcId="{4F65ABB7-EC55-4F74-9ACD-A3895242D8F4}" destId="{3FF12140-89DD-4A25-BCE4-617AA1313C4F}" srcOrd="6" destOrd="0" presId="urn:microsoft.com/office/officeart/2005/8/layout/vList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1" name="组合 0"/>
      <dsp:cNvGrpSpPr/>
    </dsp:nvGrpSpPr>
    <dsp:grpSpPr>
      <a:xfrm>
        <a:off x="0" y="0"/>
        <a:ext cx="8352928" cy="3643338"/>
        <a:chOff x="0" y="0"/>
        <a:chExt cx="8352928" cy="3643338"/>
      </a:xfrm>
    </dsp:grpSpPr>
    <dsp:sp>
      <dsp:nvSpPr>
        <dsp:cNvPr id="2" name="圆角矩形 1"/>
        <dsp:cNvSpPr/>
      </dsp:nvSpPr>
      <dsp:spPr bwMode="white">
        <a:xfrm>
          <a:off x="0" y="0"/>
          <a:ext cx="8352928" cy="81661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4">
            <a:hueOff val="0"/>
            <a:satOff val="0"/>
            <a:lumOff val="0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76200" tIns="76200" rIns="76200" bIns="7620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(1)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设出函数解析式的一般形式为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y=kx+b.</a:t>
          </a:r>
          <a:endParaRPr lang="zh-CN" altLang="zh-CN" sz="2000" i="1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8352928" cy="816610"/>
      </dsp:txXfrm>
    </dsp:sp>
    <dsp:sp>
      <dsp:nvSpPr>
        <dsp:cNvPr id="3" name="圆角矩形 2"/>
        <dsp:cNvSpPr/>
      </dsp:nvSpPr>
      <dsp:spPr bwMode="white">
        <a:xfrm>
          <a:off x="0" y="942243"/>
          <a:ext cx="8352928" cy="81661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4">
            <a:hueOff val="-1500000"/>
            <a:satOff val="8889"/>
            <a:lumOff val="784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76200" tIns="76200" rIns="76200" bIns="7620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(2)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把自变量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x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与函数</a:t>
          </a:r>
          <a:r>
            <a:rPr lang="en-US" altLang="zh-CN" sz="2000" i="1" dirty="0" smtClean="0">
              <a:latin typeface="Times New Roman" pitchFamily="18" charset="0"/>
              <a:cs typeface="Times New Roman" pitchFamily="18" charset="0"/>
            </a:rPr>
            <a:t>y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的对应值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可能是以函数图象上点的坐标的形式给出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代入函数解析式中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得到关于待定系数的方程或方程组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942243"/>
        <a:ext cx="8352928" cy="816610"/>
      </dsp:txXfrm>
    </dsp:sp>
    <dsp:sp>
      <dsp:nvSpPr>
        <dsp:cNvPr id="4" name="圆角矩形 3"/>
        <dsp:cNvSpPr/>
      </dsp:nvSpPr>
      <dsp:spPr bwMode="white">
        <a:xfrm>
          <a:off x="0" y="1884485"/>
          <a:ext cx="8352928" cy="81661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4">
            <a:hueOff val="-3000000"/>
            <a:satOff val="17778"/>
            <a:lumOff val="1569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76200" tIns="76200" rIns="76200" bIns="7620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(3)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解方程或方程组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,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求出待定系数的值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1884485"/>
        <a:ext cx="8352928" cy="816610"/>
      </dsp:txXfrm>
    </dsp:sp>
    <dsp:sp>
      <dsp:nvSpPr>
        <dsp:cNvPr id="5" name="圆角矩形 4"/>
        <dsp:cNvSpPr/>
      </dsp:nvSpPr>
      <dsp:spPr bwMode="white">
        <a:xfrm>
          <a:off x="0" y="2826728"/>
          <a:ext cx="8352928" cy="816610"/>
        </a:xfrm>
        <a:prstGeom prst="roundRect">
          <a:avLst/>
        </a:prstGeom>
        <a:sp3d prstMaterial="dkEdge">
          <a:bevelT w="8200" h="38100"/>
        </a:sp3d>
      </dsp:spPr>
      <dsp:style>
        <a:lnRef idx="0">
          <a:schemeClr val="lt1"/>
        </a:lnRef>
        <a:fillRef idx="2">
          <a:schemeClr val="accent4">
            <a:hueOff val="-4500000"/>
            <a:satOff val="26667"/>
            <a:lumOff val="2353"/>
            <a:alpha val="100000"/>
          </a:schemeClr>
        </a:fillRef>
        <a:effectRef idx="1">
          <a:scrgbClr r="0" g="0" b="0"/>
        </a:effectRef>
        <a:fontRef idx="minor">
          <a:schemeClr val="dk1"/>
        </a:fontRef>
      </dsp:style>
      <dsp:txBody>
        <a:bodyPr lIns="76200" tIns="76200" rIns="76200" bIns="76200" anchor="ctr"/>
        <a:p>
          <a:pPr lvl="0" algn="l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(4)</a:t>
          </a:r>
          <a:r>
            <a:rPr lang="zh-CN" altLang="zh-CN" sz="2000" dirty="0" smtClean="0">
              <a:latin typeface="Times New Roman" pitchFamily="18" charset="0"/>
              <a:cs typeface="Times New Roman" pitchFamily="18" charset="0"/>
            </a:rPr>
            <a:t>写出所求函数的解析式</a:t>
          </a:r>
          <a:r>
            <a:rPr lang="en-US" altLang="zh-CN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zh-CN" altLang="zh-CN" sz="20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0" y="2826728"/>
        <a:ext cx="8352928" cy="8166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4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1.bin"/><Relationship Id="rId10" Type="http://schemas.openxmlformats.org/officeDocument/2006/relationships/vmlDrawing" Target="../drawings/vmlDrawing6.v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oleObject" Target="../embeddings/oleObject17.bin"/><Relationship Id="rId7" Type="http://schemas.openxmlformats.org/officeDocument/2006/relationships/image" Target="../media/image23.wmf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21.png"/><Relationship Id="rId2" Type="http://schemas.openxmlformats.org/officeDocument/2006/relationships/image" Target="../media/image20.wmf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25.wmf"/><Relationship Id="rId10" Type="http://schemas.openxmlformats.org/officeDocument/2006/relationships/oleObject" Target="../embeddings/oleObject18.bin"/><Relationship Id="rId1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68313" y="266682"/>
            <a:ext cx="5256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八年级数学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·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下    新课标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[</a:t>
            </a:r>
            <a:r>
              <a:rPr lang="zh-CN" altLang="en-US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人</a:t>
            </a:r>
            <a:r>
              <a:rPr lang="en-US" altLang="zh-CN" sz="2800" b="1" dirty="0" smtClean="0">
                <a:solidFill>
                  <a:srgbClr val="CC0000"/>
                </a:solidFill>
                <a:latin typeface="Calibri" pitchFamily="34" charset="0"/>
                <a:ea typeface="楷体_GB2312" pitchFamily="49" charset="-122"/>
              </a:rPr>
              <a:t>]</a:t>
            </a:r>
            <a:endParaRPr lang="zh-CN" altLang="en-US" b="1" dirty="0">
              <a:solidFill>
                <a:srgbClr val="CC0000"/>
              </a:solidFill>
              <a:latin typeface="Calibri" pitchFamily="34" charset="0"/>
              <a:ea typeface="楷体_GB2312" pitchFamily="49" charset="-122"/>
            </a:endParaRPr>
          </a:p>
        </p:txBody>
      </p:sp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1403648" y="1484784"/>
            <a:ext cx="608416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C00000"/>
                </a:solidFill>
                <a:latin typeface="+mj-ea"/>
                <a:ea typeface="+mj-ea"/>
              </a:rPr>
              <a:t>第十九章　一次函数</a:t>
            </a:r>
            <a:endParaRPr lang="zh-CN" altLang="zh-CN" sz="36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4" name="Group 4"/>
          <p:cNvGrpSpPr/>
          <p:nvPr/>
        </p:nvGrpSpPr>
        <p:grpSpPr bwMode="auto">
          <a:xfrm>
            <a:off x="1714480" y="5000636"/>
            <a:ext cx="2016125" cy="1009650"/>
            <a:chOff x="340" y="3022"/>
            <a:chExt cx="1270" cy="636"/>
          </a:xfrm>
        </p:grpSpPr>
        <p:sp>
          <p:nvSpPr>
            <p:cNvPr id="5" name="Oval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6" name="Rectangle 6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charset="-122"/>
                </a:rPr>
                <a:t> </a:t>
              </a:r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学习新知</a:t>
              </a: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5143504" y="5000636"/>
            <a:ext cx="2160587" cy="1009650"/>
            <a:chOff x="2018" y="2976"/>
            <a:chExt cx="1361" cy="636"/>
          </a:xfrm>
        </p:grpSpPr>
        <p:sp>
          <p:nvSpPr>
            <p:cNvPr id="8" name="Oval 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 sz="1800"/>
            </a:p>
          </p:txBody>
        </p:sp>
        <p:sp>
          <p:nvSpPr>
            <p:cNvPr id="9" name="Rectangle 9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solidFill>
                    <a:srgbClr val="CC0000"/>
                  </a:solidFill>
                  <a:latin typeface="宋体" charset="-122"/>
                </a:rPr>
                <a:t>检测反馈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39552" y="2577108"/>
            <a:ext cx="8280920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5400" b="1" dirty="0" smtClean="0">
                <a:solidFill>
                  <a:srgbClr val="7030A0"/>
                </a:solidFill>
                <a:latin typeface="+mj-lt"/>
              </a:rPr>
              <a:t>19.2.2</a:t>
            </a:r>
            <a:r>
              <a:rPr lang="zh-CN" altLang="zh-CN" sz="5400" b="1" dirty="0" smtClean="0">
                <a:solidFill>
                  <a:srgbClr val="7030A0"/>
                </a:solidFill>
                <a:latin typeface="+mj-lt"/>
              </a:rPr>
              <a:t>　一次函数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（第</a:t>
            </a:r>
            <a:r>
              <a:rPr lang="en-US" altLang="zh-CN" sz="4800" b="1" dirty="0" smtClean="0">
                <a:solidFill>
                  <a:srgbClr val="7030A0"/>
                </a:solidFill>
                <a:latin typeface="+mj-lt"/>
              </a:rPr>
              <a:t>3</a:t>
            </a:r>
            <a:r>
              <a:rPr lang="zh-CN" altLang="en-US" sz="4800" b="1" dirty="0" smtClean="0">
                <a:solidFill>
                  <a:srgbClr val="7030A0"/>
                </a:solidFill>
                <a:latin typeface="+mj-lt"/>
              </a:rPr>
              <a:t>课时）</a:t>
            </a:r>
            <a:endParaRPr lang="zh-CN" altLang="zh-CN" sz="4800" b="1" dirty="0">
              <a:solidFill>
                <a:srgbClr val="7030A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1912" y="3071862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解：设购买种子数量为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kg,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付款金额为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&gt;2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-2)+10=4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+2.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的函数解析式也可合起来表示为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函数图象如图所示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260648"/>
            <a:ext cx="88204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写出付款金额关于购买量的函数解析式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并画出函数图象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134076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函数的图象是一条直线吗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为什么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223963" y="4618038"/>
          <a:ext cx="2921000" cy="1258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28651200" imgH="12801600" progId="Equation.DSMT4">
                  <p:embed/>
                </p:oleObj>
              </mc:Choice>
              <mc:Fallback>
                <p:oleObj name="Equation" r:id="rId1" imgW="28651200" imgH="12801600" progId="Equation.DSMT4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23963" y="4618038"/>
                        <a:ext cx="2921000" cy="1258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51520" y="199174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在画实际问题中的一次函数图象时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要考虑自变量的取值范围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画出的图象往往不再是一条直线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9377" r="12586"/>
          <a:stretch>
            <a:fillRect/>
          </a:stretch>
        </p:blipFill>
        <p:spPr bwMode="auto">
          <a:xfrm>
            <a:off x="5643570" y="4643446"/>
            <a:ext cx="2000834" cy="1848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subSp spid="_x0000_s35430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6" grpId="0" autoUpdateAnimBg="0"/>
      <p:bldP spid="10" grpId="0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0" y="18864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根据函数图象思考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一次购买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1.5 kg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种子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需付款多少元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一次购买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3 kg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种子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需付款多少元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9377" r="12586"/>
          <a:stretch>
            <a:fillRect/>
          </a:stretch>
        </p:blipFill>
        <p:spPr bwMode="auto">
          <a:xfrm>
            <a:off x="1214414" y="2571744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971600" y="549766"/>
            <a:ext cx="1944216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/>
              <a:t>知识拓展</a:t>
            </a:r>
            <a:endParaRPr lang="zh-CN" altLang="zh-CN" sz="3200" b="1" spc="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8032" y="1988840"/>
            <a:ext cx="8532440" cy="3267703"/>
          </a:xfrm>
          <a:prstGeom prst="roundRect">
            <a:avLst/>
          </a:prstGeom>
          <a:ln w="762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确定实际问题中的一次函数关系式时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首先要将实际问题转化为数学问题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即建立数学模型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其次是建立函数与自变量的关系式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要注意确定自变量的取值范围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87624" y="188640"/>
            <a:ext cx="2088232" cy="646986"/>
          </a:xfrm>
          <a:prstGeom prst="roundRect">
            <a:avLst/>
          </a:prstGeom>
          <a:ln w="76200">
            <a:solidFill>
              <a:schemeClr val="bg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课堂小结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4016" y="1090479"/>
            <a:ext cx="8748464" cy="2485787"/>
          </a:xfrm>
          <a:prstGeom prst="roundRect">
            <a:avLst/>
          </a:prstGeom>
          <a:ln w="76200"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求一次函数解析式的一般步骤有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①设出一次函数解析式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≠0),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②将两个点的坐标代入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得二元一次方程组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③解方程组求出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④写出答案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9512" y="3898791"/>
            <a:ext cx="8748464" cy="2009061"/>
          </a:xfrm>
          <a:prstGeom prst="roundRect">
            <a:avLst/>
          </a:prstGeom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一次函数解析式的确定通常有下列几种情况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利用待定系数法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根据两对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列出方程组确定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进而求出一次函数的解析式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根据图象上两点坐标求出一次函数的解析式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动作按钮: 第一张 6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6048869" y="170415"/>
            <a:ext cx="2809411" cy="1098345"/>
            <a:chOff x="-130" y="-116"/>
            <a:chExt cx="1763" cy="751"/>
          </a:xfrm>
        </p:grpSpPr>
        <p:pic>
          <p:nvPicPr>
            <p:cNvPr id="3" name="Picture 10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-130" y="-116"/>
              <a:ext cx="1604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200000"/>
                </a:lnSpc>
                <a:buFont typeface="Arial" charset="0"/>
                <a:buNone/>
              </a:pPr>
              <a:r>
                <a:rPr lang="zh-CN" altLang="en-US" sz="3200" b="1" dirty="0" smtClean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 检测</a:t>
              </a:r>
              <a:r>
                <a:rPr lang="zh-CN" altLang="en-US" sz="3200" b="1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反馈</a:t>
              </a: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79512" y="1426035"/>
            <a:ext cx="8568952" cy="1441813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已知一次函数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 - 4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=9,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=6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=-1,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则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此函数的解析式为</a:t>
            </a:r>
            <a:r>
              <a:rPr lang="zh-CN" altLang="zh-CN" sz="28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3071810"/>
            <a:ext cx="8643998" cy="2754809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把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=-4,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=9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=6,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=-1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分别代入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得到关于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的二元一次方程组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解方程组求出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的值即可确定函数解析式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y=-x+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5.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2132856"/>
            <a:ext cx="2376264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y=-x+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4282" y="714356"/>
            <a:ext cx="8568952" cy="145479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一条平行于直线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=-3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的直线交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轴于点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(2,0),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则该直线与</a:t>
            </a:r>
            <a:r>
              <a:rPr lang="en-US" altLang="zh-CN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轴的交点是</a:t>
            </a:r>
            <a:r>
              <a:rPr lang="zh-CN" altLang="zh-CN" sz="2400" u="sng" dirty="0" smtClean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285992"/>
            <a:ext cx="8424936" cy="3636347"/>
          </a:xfrm>
          <a:prstGeom prst="snip2Diag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因为所求直线与直线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y=-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平行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所以可设直线的解析式为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y=-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3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x+b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因为该直线与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轴交于点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(2,0),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所以点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(2,0)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适合解析式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求出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的值即可确定直线解析式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再求当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=0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的值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即可求出直线与</a:t>
            </a:r>
            <a:r>
              <a:rPr lang="en-US" altLang="zh-CN" sz="32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轴的交点坐标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故填</a:t>
            </a:r>
            <a:r>
              <a:rPr lang="en-US" altLang="zh-CN" sz="32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(0,6).</a:t>
            </a:r>
            <a:endParaRPr lang="zh-CN" altLang="zh-CN" sz="32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7356" y="1428736"/>
            <a:ext cx="1728192" cy="58477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(0,6)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14282" y="1000108"/>
            <a:ext cx="8568952" cy="64698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3.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对应的函数解析式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1714488"/>
            <a:ext cx="7344816" cy="4524315"/>
          </a:xfrm>
          <a:prstGeom prst="rect">
            <a:avLst/>
          </a:prstGeom>
          <a:noFill/>
          <a:ln w="76200"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设直线解析式为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因为直线过点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(0,3),(2,0),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所以一次函数解析式为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y=-     x+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图片 13"/>
          <p:cNvPicPr/>
          <p:nvPr/>
        </p:nvPicPr>
        <p:blipFill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10448" r="11188" b="3656"/>
          <a:stretch>
            <a:fillRect/>
          </a:stretch>
        </p:blipFill>
        <p:spPr bwMode="auto">
          <a:xfrm>
            <a:off x="6215074" y="2000240"/>
            <a:ext cx="21602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1643042" y="3857628"/>
          <a:ext cx="1531501" cy="1012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2" imgW="16764000" imgH="10972800" progId="Equation.DSMT4">
                  <p:embed/>
                </p:oleObj>
              </mc:Choice>
              <mc:Fallback>
                <p:oleObj name="Equation" r:id="rId2" imgW="16764000" imgH="10972800" progId="Equation.DSMT4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43042" y="3857628"/>
                        <a:ext cx="1531501" cy="10128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4500562" y="3786190"/>
          <a:ext cx="1365260" cy="1237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Equation" r:id="rId4" imgW="12496800" imgH="15240000" progId="Equation.DSMT4">
                  <p:embed/>
                </p:oleObj>
              </mc:Choice>
              <mc:Fallback>
                <p:oleObj name="Equation" r:id="rId4" imgW="12496800" imgH="15240000" progId="Equation.DSMT4">
                  <p:embed/>
                  <p:pic>
                    <p:nvPicPr>
                      <p:cNvPr id="0" name="图片 614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00562" y="3786190"/>
                        <a:ext cx="1365260" cy="123710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1"/>
          <p:cNvGraphicFramePr>
            <a:graphicFrameLocks noChangeAspect="1"/>
          </p:cNvGraphicFramePr>
          <p:nvPr/>
        </p:nvGraphicFramePr>
        <p:xfrm>
          <a:off x="5500694" y="5429264"/>
          <a:ext cx="39846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Equation" r:id="rId6" imgW="3657600" imgH="9448800" progId="Equation.DSMT4">
                  <p:embed/>
                </p:oleObj>
              </mc:Choice>
              <mc:Fallback>
                <p:oleObj name="Equation" r:id="rId6" imgW="3657600" imgH="9448800" progId="Equation.DSMT4">
                  <p:embed/>
                  <p:pic>
                    <p:nvPicPr>
                      <p:cNvPr id="0" name="图片 614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00694" y="5429264"/>
                        <a:ext cx="398463" cy="7667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000100" y="214290"/>
            <a:ext cx="7677496" cy="1532334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如图所示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折线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是在某市乘出租车所付车费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与行车里程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(km)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之间的函数关系的图象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根据图象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写出该函数的解析式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496" y="1700808"/>
            <a:ext cx="85689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根据图象可知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≤3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=7.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&gt;3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的函数解析式为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因为直线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经过点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(3,7),(8,14),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endParaRPr lang="en-US" altLang="zh-C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所以一次函数解析式为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   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    .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故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的函数解析式合起来表示为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6000760" y="4429132"/>
          <a:ext cx="360040" cy="7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00760" y="4429132"/>
                        <a:ext cx="360040" cy="7920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/>
          <p:cNvPicPr/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l="9997" r="12523" b="3087"/>
          <a:stretch>
            <a:fillRect/>
          </a:stretch>
        </p:blipFill>
        <p:spPr bwMode="auto">
          <a:xfrm>
            <a:off x="6643702" y="2428868"/>
            <a:ext cx="223224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868863" y="3500438"/>
          <a:ext cx="1433512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Equation" r:id="rId4" imgW="17678400" imgH="10972800" progId="Equation.DSMT4">
                  <p:embed/>
                </p:oleObj>
              </mc:Choice>
              <mc:Fallback>
                <p:oleObj name="Equation" r:id="rId4" imgW="17678400" imgH="10972800" progId="Equation.DSMT4">
                  <p:embed/>
                  <p:pic>
                    <p:nvPicPr>
                      <p:cNvPr id="0" name="图片 716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68863" y="3500438"/>
                        <a:ext cx="1433512" cy="879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6715140" y="4429132"/>
          <a:ext cx="40741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4876800" imgH="9448800" progId="Equation.DSMT4">
                  <p:embed/>
                </p:oleObj>
              </mc:Choice>
              <mc:Fallback>
                <p:oleObj name="Equation" r:id="rId6" imgW="4876800" imgH="9448800" progId="Equation.DSMT4">
                  <p:embed/>
                  <p:pic>
                    <p:nvPicPr>
                      <p:cNvPr id="0" name="图片 7170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15140" y="4429132"/>
                        <a:ext cx="407417" cy="7921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929190" y="5072074"/>
          <a:ext cx="1939925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Equation" r:id="rId8" imgW="26212800" imgH="16459200" progId="Equation.DSMT4">
                  <p:embed/>
                </p:oleObj>
              </mc:Choice>
              <mc:Fallback>
                <p:oleObj name="Equation" r:id="rId8" imgW="26212800" imgH="16459200" progId="Equation.DSMT4">
                  <p:embed/>
                  <p:pic>
                    <p:nvPicPr>
                      <p:cNvPr id="0" name="图片 7171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29190" y="5072074"/>
                        <a:ext cx="1939925" cy="1350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动作按钮: 第一张 12">
            <a:hlinkClick r:id="" action="ppaction://hlinkshowjump?jump=firstslide" highlightClick="1"/>
          </p:cNvPr>
          <p:cNvSpPr/>
          <p:nvPr/>
        </p:nvSpPr>
        <p:spPr>
          <a:xfrm>
            <a:off x="714376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928662" y="4000504"/>
          <a:ext cx="928694" cy="1545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Equation" r:id="rId10" imgW="13411200" imgH="20116800" progId="Equation.DSMT4">
                  <p:embed/>
                </p:oleObj>
              </mc:Choice>
              <mc:Fallback>
                <p:oleObj name="Equation" r:id="rId10" imgW="13411200" imgH="20116800" progId="Equation.DSMT4">
                  <p:embed/>
                  <p:pic>
                    <p:nvPicPr>
                      <p:cNvPr id="0" name="图片 7172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8662" y="4000504"/>
                        <a:ext cx="928694" cy="15453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资料带 2"/>
          <p:cNvSpPr/>
          <p:nvPr/>
        </p:nvSpPr>
        <p:spPr>
          <a:xfrm>
            <a:off x="1115616" y="125368"/>
            <a:ext cx="1584176" cy="969347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endParaRPr lang="zh-CN" altLang="zh-CN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196752"/>
            <a:ext cx="8712968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　已知弹簧的长度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厘米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在一定的限度内是所挂物质量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千克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现已测得不挂重物时弹簧的长度是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厘米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挂质量是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千克的重物时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弹簧的长度是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7.2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厘米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求这个一次函数的关系式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4221088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不挂物体时弹簧的长度是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厘米和挂质量是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千克的重物时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弹簧的长度是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厘米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相当于知道了两对对应值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=6;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=7.2.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357166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提问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已知一个一次函数当自变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量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函数值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=-1,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=-3.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能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否写出这个一次函数的解析式呢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"/>
          <p:cNvGrpSpPr/>
          <p:nvPr/>
        </p:nvGrpSpPr>
        <p:grpSpPr bwMode="auto">
          <a:xfrm>
            <a:off x="6215105" y="71414"/>
            <a:ext cx="2857489" cy="1000108"/>
            <a:chOff x="45" y="0"/>
            <a:chExt cx="1664" cy="635"/>
          </a:xfrm>
        </p:grpSpPr>
        <p:pic>
          <p:nvPicPr>
            <p:cNvPr id="7" name="Picture 5" descr="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"/>
            <p:cNvSpPr txBox="1">
              <a:spLocks noChangeArrowheads="1"/>
            </p:cNvSpPr>
            <p:nvPr/>
          </p:nvSpPr>
          <p:spPr bwMode="auto">
            <a:xfrm>
              <a:off x="45" y="55"/>
              <a:ext cx="149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3200" dirty="0">
                  <a:solidFill>
                    <a:srgbClr val="CC0000"/>
                  </a:solidFill>
                  <a:latin typeface="Times New Roman" pitchFamily="18" charset="0"/>
                  <a:ea typeface="黑体" pitchFamily="2" charset="-122"/>
                  <a:cs typeface="Times New Roman" pitchFamily="18" charset="0"/>
                </a:rPr>
                <a:t>学 习 新 知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251520" y="170080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由已知条件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=-1,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-1=-2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由已知条件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=-3,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-3=3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两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个条件都要满足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即解关于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k,b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的二元一次方程组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解得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</a:t>
            </a:r>
            <a:endParaRPr lang="en-US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所以一次函数的解析式为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857884" y="3143248"/>
          <a:ext cx="2124096" cy="1076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2" imgW="21640800" imgH="10972800" progId="Equation.DSMT4">
                  <p:embed/>
                </p:oleObj>
              </mc:Choice>
              <mc:Fallback>
                <p:oleObj name="Equation" r:id="rId2" imgW="21640800" imgH="10972800" progId="Equation.DSMT4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857884" y="3143248"/>
                        <a:ext cx="2124096" cy="107688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58" name="Object 2"/>
          <p:cNvGraphicFramePr>
            <a:graphicFrameLocks noChangeAspect="1"/>
          </p:cNvGraphicFramePr>
          <p:nvPr/>
        </p:nvGraphicFramePr>
        <p:xfrm>
          <a:off x="1500166" y="3929066"/>
          <a:ext cx="1536689" cy="1453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13106400" imgH="20116800" progId="Equation.DSMT4">
                  <p:embed/>
                </p:oleObj>
              </mc:Choice>
              <mc:Fallback>
                <p:oleObj name="Equation" r:id="rId4" imgW="13106400" imgH="20116800" progId="Equation.DSMT4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00166" y="3929066"/>
                        <a:ext cx="1536689" cy="14538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6659" name="Object 3"/>
          <p:cNvGraphicFramePr>
            <a:graphicFrameLocks noChangeAspect="1"/>
          </p:cNvGraphicFramePr>
          <p:nvPr/>
        </p:nvGraphicFramePr>
        <p:xfrm>
          <a:off x="4857752" y="5429264"/>
          <a:ext cx="1938353" cy="759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19812000" imgH="9448800" progId="Equation.DSMT4">
                  <p:embed/>
                </p:oleObj>
              </mc:Choice>
              <mc:Fallback>
                <p:oleObj name="Equation" r:id="rId6" imgW="19812000" imgH="9448800" progId="Equation.DSMT4">
                  <p:embed/>
                  <p:pic>
                    <p:nvPicPr>
                      <p:cNvPr id="0" name="图片 1026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57752" y="5429264"/>
                        <a:ext cx="1938353" cy="75994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6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6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6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79512" y="3326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像上述过程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先设出解析式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再根据条件确定解析式中的未知系数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从而得到解析式的方法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叫做待定系数法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142873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求一次函数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的解析式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需要具备几个条件才可以求出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285720" y="2428868"/>
          <a:ext cx="8352928" cy="3643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16632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en-US" sz="3200" b="1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已知一次函数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=5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=4,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=-3,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求这个一次函数的解析式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剪去同侧角的矩形 10"/>
          <p:cNvSpPr/>
          <p:nvPr/>
        </p:nvSpPr>
        <p:spPr>
          <a:xfrm>
            <a:off x="251520" y="1412776"/>
            <a:ext cx="8568952" cy="1706285"/>
          </a:xfrm>
          <a:prstGeom prst="snip2Same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由于一次函数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y=kx+b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有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两个待定系数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因此用待定系数法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把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5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= 4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=-2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=-3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分别代入函数解析式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得到两个关于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和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b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的二元一次方程组成的二元一次方程组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解方程组后就能确定一次函数的解析式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.</a:t>
            </a:r>
            <a:endParaRPr lang="zh-CN" altLang="zh-CN" sz="2400" dirty="0"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9552" y="3356992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由题意可知 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∴这个一次函数的解析式为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3316288" y="3429000"/>
          <a:ext cx="2297112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Equation" r:id="rId1" imgW="21640800" imgH="10972800" progId="Equation.DSMT4">
                  <p:embed/>
                </p:oleObj>
              </mc:Choice>
              <mc:Fallback>
                <p:oleObj name="Equation" r:id="rId1" imgW="21640800" imgH="10972800" progId="Equation.DSMT4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16288" y="3429000"/>
                        <a:ext cx="2297112" cy="1085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579563" y="4437063"/>
          <a:ext cx="110172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3" imgW="10363200" imgH="10972800" progId="Equation.DSMT4">
                  <p:embed/>
                </p:oleObj>
              </mc:Choice>
              <mc:Fallback>
                <p:oleObj name="Equation" r:id="rId3" imgW="10363200" imgH="10972800" progId="Equation.DSMT4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79563" y="4437063"/>
                        <a:ext cx="1101725" cy="1085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44016" y="119534"/>
            <a:ext cx="8748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　 　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已知一次函数的图象过点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(3,5)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(-4,-9),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求这个一次函数的解析式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3068960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设这个一次函数的解析式为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kx+b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≠0).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因为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的图象过点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(3,5)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(-4,-9),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解方程组得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所以这个一次函数的解析式为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-1.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剪去同侧角的矩形 18"/>
          <p:cNvSpPr/>
          <p:nvPr/>
        </p:nvSpPr>
        <p:spPr>
          <a:xfrm>
            <a:off x="251520" y="1412776"/>
            <a:ext cx="8568952" cy="1706285"/>
          </a:xfrm>
          <a:prstGeom prst="snip2SameRect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: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求一次函数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y=kx+b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的解析式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关键是求出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k,b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的值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因为图象过点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(3,5)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与</a:t>
            </a:r>
            <a:r>
              <a:rPr lang="en-US" altLang="zh-CN" sz="2400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(-4,-9),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所以这两个点的坐标适合解析式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从而得到关于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k,b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的二元一次方程组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,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解方程组求出</a:t>
            </a:r>
            <a:r>
              <a:rPr lang="en-US" altLang="zh-CN" sz="2400" i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k,b</a:t>
            </a:r>
            <a:r>
              <a:rPr lang="zh-CN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即可确定一次函数解析式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. </a:t>
            </a:r>
            <a:endParaRPr lang="zh-CN" altLang="zh-CN" sz="2400" dirty="0">
              <a:latin typeface="楷体_GB2312" pitchFamily="49" charset="-122"/>
              <a:ea typeface="楷体_GB2312" pitchFamily="49" charset="-122"/>
              <a:cs typeface="Times New Roman" pitchFamily="18" charset="0"/>
            </a:endParaRPr>
          </a:p>
        </p:txBody>
      </p:sp>
      <p:graphicFrame>
        <p:nvGraphicFramePr>
          <p:cNvPr id="3" name="Object 1"/>
          <p:cNvGraphicFramePr>
            <a:graphicFrameLocks noChangeAspect="1"/>
          </p:cNvGraphicFramePr>
          <p:nvPr/>
        </p:nvGraphicFramePr>
        <p:xfrm>
          <a:off x="1571604" y="4572008"/>
          <a:ext cx="1841492" cy="9818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1" imgW="21640800" imgH="10972800" progId="Equation.DSMT4">
                  <p:embed/>
                </p:oleObj>
              </mc:Choice>
              <mc:Fallback>
                <p:oleObj name="Equation" r:id="rId1" imgW="21640800" imgH="10972800" progId="Equation.DSMT4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71604" y="4572008"/>
                        <a:ext cx="1841492" cy="98187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6276975" y="4572000"/>
          <a:ext cx="104616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3" imgW="10363200" imgH="10972800" progId="Equation.DSMT4">
                  <p:embed/>
                </p:oleObj>
              </mc:Choice>
              <mc:Fallback>
                <p:oleObj name="Equation" r:id="rId3" imgW="10363200" imgH="10972800" progId="Equation.DSMT4">
                  <p:embed/>
                  <p:pic>
                    <p:nvPicPr>
                      <p:cNvPr id="0" name="图片 307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76975" y="4572000"/>
                        <a:ext cx="1046163" cy="879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17" grpId="0" autoUpdateAnimBg="0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260648"/>
            <a:ext cx="8820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补充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已知一次函数的图象如图所示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写出函数的解析式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讨论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根据图象你能得到哪些信息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 (2)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你能找到确定一次函数解析式的条件吗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1844824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设所求的一次函数的解析式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k≠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0).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因为直线经过点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(2,0),(0,4),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所以把这两点坐标代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入解析式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解得</a:t>
            </a:r>
            <a:endParaRPr lang="zh-CN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所以所求的一次函数的解析式是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y=-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zh-CN" altLang="zh-C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8697" r="13026"/>
          <a:stretch>
            <a:fillRect/>
          </a:stretch>
        </p:blipFill>
        <p:spPr bwMode="auto">
          <a:xfrm>
            <a:off x="6000760" y="2143116"/>
            <a:ext cx="194421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2571736" y="4071942"/>
          <a:ext cx="1260470" cy="83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2" imgW="16764000" imgH="10972800" progId="Equation.DSMT4">
                  <p:embed/>
                </p:oleObj>
              </mc:Choice>
              <mc:Fallback>
                <p:oleObj name="Equation" r:id="rId2" imgW="16764000" imgH="10972800" progId="Equation.DSMT4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71736" y="4071942"/>
                        <a:ext cx="1260470" cy="834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1198563" y="4786313"/>
          <a:ext cx="1169987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11277600" imgH="10972800" progId="Equation.DSMT4">
                  <p:embed/>
                </p:oleObj>
              </mc:Choice>
              <mc:Fallback>
                <p:oleObj name="Equation" r:id="rId4" imgW="11277600" imgH="10972800" progId="Equation.DSMT4">
                  <p:embed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8563" y="4786313"/>
                        <a:ext cx="1169987" cy="844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7504" y="382012"/>
            <a:ext cx="88204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zh-CN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前面我们学习了根据一次函数解析式画图象的方法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现在我们又学习根据一次函数的图象求一次函数的解析式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你认为两者有何关系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8" y="2758276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已知一次函数的解析式画图象与已知一次函数的图象求解析式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二者的解题过程的关系如下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函数解析式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y=kx+b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满足条件的两定点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),(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,y</a:t>
            </a:r>
            <a:r>
              <a:rPr lang="en-US" altLang="zh-CN" sz="32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)             </a:t>
            </a:r>
            <a:r>
              <a:rPr lang="zh-CN" altLang="zh-CN" sz="3200" dirty="0" smtClean="0">
                <a:latin typeface="Times New Roman" pitchFamily="18" charset="0"/>
                <a:cs typeface="Times New Roman" pitchFamily="18" charset="0"/>
              </a:rPr>
              <a:t>一次函数的图象直线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l.</a:t>
            </a:r>
            <a:endParaRPr lang="zh-CN" altLang="zh-CN" sz="3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030152" y="4270444"/>
            <a:ext cx="685864" cy="783792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06016" y="5062532"/>
            <a:ext cx="901888" cy="639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4016" y="44624"/>
            <a:ext cx="88204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         例：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教材例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黄金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号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玉米种子的价格为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∕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kg,  </a:t>
            </a: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如果一次购买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 kg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以上的种子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超过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kg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部分的种子价格打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折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填写下表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85293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付款金额与什么有关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种子价格是固定的吗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它与什么有关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dirty="0" smtClean="0">
                <a:latin typeface="Times New Roman" pitchFamily="18" charset="0"/>
                <a:cs typeface="Times New Roman" pitchFamily="18" charset="0"/>
              </a:rPr>
              <a:t>种子的价格是如何确定的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1600" y="1556792"/>
          <a:ext cx="6984773" cy="108012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111678"/>
                <a:gridCol w="541455"/>
                <a:gridCol w="541455"/>
                <a:gridCol w="541455"/>
                <a:gridCol w="541455"/>
                <a:gridCol w="541455"/>
                <a:gridCol w="541455"/>
                <a:gridCol w="541455"/>
                <a:gridCol w="541455"/>
                <a:gridCol w="541455"/>
              </a:tblGrid>
              <a:tr h="5452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latin typeface="Times New Roman" pitchFamily="18" charset="0"/>
                          <a:cs typeface="Times New Roman" pitchFamily="18" charset="0"/>
                        </a:rPr>
                        <a:t>购买量</a:t>
                      </a:r>
                      <a:r>
                        <a:rPr lang="en-US" sz="2800" i="1" kern="100" dirty="0">
                          <a:latin typeface="Times New Roman" pitchFamily="18" charset="0"/>
                          <a:cs typeface="Times New Roman" pitchFamily="18" charset="0"/>
                        </a:rPr>
                        <a:t>∕</a:t>
                      </a:r>
                      <a:r>
                        <a:rPr lang="en-US" sz="2800" i="0" kern="100" dirty="0">
                          <a:latin typeface="Times New Roman" pitchFamily="18" charset="0"/>
                          <a:cs typeface="Times New Roman" pitchFamily="18" charset="0"/>
                        </a:rPr>
                        <a:t>kg</a:t>
                      </a:r>
                      <a:endParaRPr lang="zh-CN" sz="2800" i="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349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付款金额</a:t>
                      </a:r>
                      <a:r>
                        <a:rPr lang="en-US" sz="2800" kern="100">
                          <a:latin typeface="Times New Roman" pitchFamily="18" charset="0"/>
                          <a:cs typeface="Times New Roman" pitchFamily="18" charset="0"/>
                        </a:rPr>
                        <a:t>∕</a:t>
                      </a:r>
                      <a:r>
                        <a:rPr lang="zh-CN" sz="2800" kern="100">
                          <a:latin typeface="Times New Roman" pitchFamily="18" charset="0"/>
                          <a:cs typeface="Times New Roman" pitchFamily="18" charset="0"/>
                        </a:rPr>
                        <a:t>元</a:t>
                      </a:r>
                      <a:endParaRPr lang="zh-CN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23528" y="3861048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付款金额与种子价格相关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问题中种子价格不是固定不变的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它与购买量有关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设购买种子数量为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kg,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种子价格为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/kg;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其中有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2kg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种子按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/kg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其余的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-2)kg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即超出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2kg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的部分种子按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/kg(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折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计价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写函数解析式与画函数图象时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应对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0≤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≤2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&gt;2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分段讨论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00100" y="1571612"/>
          <a:ext cx="7344820" cy="115212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85384"/>
                <a:gridCol w="508028"/>
                <a:gridCol w="556426"/>
                <a:gridCol w="556426"/>
                <a:gridCol w="556426"/>
                <a:gridCol w="556426"/>
                <a:gridCol w="556426"/>
                <a:gridCol w="556426"/>
                <a:gridCol w="556426"/>
                <a:gridCol w="556426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购买量</a:t>
                      </a: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∕</a:t>
                      </a:r>
                      <a:r>
                        <a:rPr lang="en-US" sz="2400" i="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kg</a:t>
                      </a:r>
                      <a:endParaRPr lang="zh-CN" sz="2400" i="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3.5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付款金额</a:t>
                      </a:r>
                      <a:r>
                        <a:rPr lang="en-US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∕</a:t>
                      </a:r>
                      <a:r>
                        <a:rPr lang="zh-CN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元</a:t>
                      </a:r>
                      <a:endParaRPr lang="zh-CN" sz="2400" kern="10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2.5</a:t>
                      </a:r>
                      <a:endParaRPr lang="zh-CN" sz="2400" kern="10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zh-CN" sz="2400" kern="10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7.5</a:t>
                      </a:r>
                      <a:endParaRPr lang="zh-CN" sz="2400" kern="10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lang="zh-CN" sz="2400" kern="100" dirty="0">
                        <a:solidFill>
                          <a:srgbClr val="FF0000"/>
                        </a:solidFill>
                        <a:latin typeface="Times New Roman" pitchFamily="18" charset="0"/>
                        <a:ea typeface="方正书宋_GBK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  <p:bldP spid="8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2861</Words>
  <Application>Kingsoft Office WPP</Application>
  <PresentationFormat>全屏显示(4:3)</PresentationFormat>
  <Paragraphs>199</Paragraphs>
  <Slides>17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数学备课大师【全免费】</dc:title>
  <dc:creator>数学备课大师【全免费】</dc:creator>
  <dc:description>数学备课大师【全免费】</dc:description>
  <cp:lastModifiedBy>Administrator</cp:lastModifiedBy>
  <cp:revision>数学备课大师【全免费】</cp:revision>
  <dcterms:created xsi:type="dcterms:W3CDTF">2015-11-21T07:20:00Z</dcterms:created>
  <dcterms:modified xsi:type="dcterms:W3CDTF">2017-02-07T05:51:13Z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数学备课大师【全免费】</vt:lpwstr>
  </property>
</Properties>
</file>