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3"/>
    <p:sldId id="283" r:id="rId4"/>
    <p:sldId id="278" r:id="rId5"/>
    <p:sldId id="373" r:id="rId6"/>
    <p:sldId id="384" r:id="rId7"/>
    <p:sldId id="385" r:id="rId8"/>
    <p:sldId id="361" r:id="rId9"/>
    <p:sldId id="386" r:id="rId10"/>
    <p:sldId id="396" r:id="rId11"/>
    <p:sldId id="397" r:id="rId12"/>
    <p:sldId id="398" r:id="rId13"/>
    <p:sldId id="399" r:id="rId14"/>
    <p:sldId id="394" r:id="rId15"/>
    <p:sldId id="395" r:id="rId16"/>
    <p:sldId id="270" r:id="rId17"/>
    <p:sldId id="393" r:id="rId18"/>
    <p:sldId id="391" r:id="rId19"/>
    <p:sldId id="392" r:id="rId20"/>
    <p:sldId id="296" r:id="rId21"/>
    <p:sldId id="350" r:id="rId22"/>
    <p:sldId id="371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665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13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5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1.bin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3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4.wmf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wmf"/><Relationship Id="rId1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+mj-ea"/>
                <a:ea typeface="+mj-ea"/>
              </a:rPr>
              <a:t>第十九章　一次函数</a:t>
            </a:r>
            <a:endParaRPr lang="zh-CN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179512" y="2577108"/>
            <a:ext cx="8748464" cy="92333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dirty="0" smtClean="0">
                <a:solidFill>
                  <a:srgbClr val="7030A0"/>
                </a:solidFill>
              </a:rPr>
              <a:t>19.3</a:t>
            </a:r>
            <a:r>
              <a:rPr lang="zh-CN" altLang="zh-CN" sz="5400" b="1" dirty="0" smtClean="0">
                <a:solidFill>
                  <a:srgbClr val="7030A0"/>
                </a:solidFill>
              </a:rPr>
              <a:t>　课题学习　选择方案</a:t>
            </a:r>
            <a:endParaRPr lang="zh-CN" altLang="zh-CN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0" y="908720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(3)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由上述分析可知共有两种方案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方案一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:4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辆甲种客车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,2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辆乙种客车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=120×4+1680=2160(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方案二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:5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辆甲种客车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,1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辆乙种客车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=120×5+1680=2280(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故应选择方案一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它的费用最少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2160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692696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思考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确定方案时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除了利用代入求值进行计算外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如何利用一次函数的性质进行说明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1919734"/>
            <a:ext cx="8352928" cy="3701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　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要保证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名师生有车坐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由甲种客车每辆载客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45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人可知汽车总数不能小于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6;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要使每辆汽车上至少有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名教师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名教师可知汽车总数不能大于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综合起来可知汽车总数为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315044"/>
            <a:ext cx="86776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(2)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若单独租甲种车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需要费用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400×6=2400(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不满足总费用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2300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元的限额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若租甲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乙两种车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设租用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辆甲种客车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则租用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(6-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辆乙种客车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则车费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的函数关系式为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=400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+280(6-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)=120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+1680.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由题意可知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应满足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解这个不等式组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4≤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≤        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为正整数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en-US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综上可知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共有两种方案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方案一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租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辆甲种客车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,2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辆乙种客车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=120×4+1680=2160(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方案二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租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辆甲种客车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,1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辆乙种客车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=120×5+1680=2280(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故应选择方案一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它的费用最少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2160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3217863" y="2571750"/>
          <a:ext cx="3062287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40843200" imgH="12801600" progId="Equation.DSMT4">
                  <p:embed/>
                </p:oleObj>
              </mc:Choice>
              <mc:Fallback>
                <p:oleObj name="Equation" r:id="rId1" imgW="40843200" imgH="128016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17863" y="2571750"/>
                        <a:ext cx="3062287" cy="1079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712344" y="3622154"/>
          <a:ext cx="355600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3" imgW="4876800" imgH="9448800" progId="Equation.DSMT4">
                  <p:embed/>
                </p:oleObj>
              </mc:Choice>
              <mc:Fallback>
                <p:oleObj name="Equation" r:id="rId3" imgW="4876800" imgH="9448800" progId="Equation.DSMT4">
                  <p:embed/>
                  <p:pic>
                    <p:nvPicPr>
                      <p:cNvPr id="0" name="图片 512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12344" y="3622154"/>
                        <a:ext cx="355600" cy="7429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971600" y="188640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1196752"/>
            <a:ext cx="76328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用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一次函数解决实际问题的基本思路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27584" y="2132856"/>
            <a:ext cx="583264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539552" y="4417948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本节课渗透的数学思想方法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建立数学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模型、数形结合、分类讨论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971600" y="188640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1268760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3.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在选择方案时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往往需要从数学角度进行分析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涉及变量的问题常用到函数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解决含有多个变量的问题时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可以分析这些变量之间的关系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从中选取一个取值能影响其他变量的值的变量作为自变量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然后根据问题的条件寻求可以反映实际问题的函数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以此作为解决问题的数学模型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动作按钮: 第一张 3">
            <a:hlinkClick r:id="" action="ppaction://hlinkshowjump?jump=firstslide" highlightClick="1"/>
          </p:cNvPr>
          <p:cNvSpPr/>
          <p:nvPr/>
        </p:nvSpPr>
        <p:spPr>
          <a:xfrm>
            <a:off x="7143768" y="6215082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6048869" y="44639"/>
            <a:ext cx="2809411" cy="1072020"/>
            <a:chOff x="-130" y="-202"/>
            <a:chExt cx="1763" cy="733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-104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130" y="-202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lnSpc>
                  <a:spcPct val="200000"/>
                </a:lnSpc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144016" y="1124744"/>
            <a:ext cx="8820472" cy="391596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某电信公司提供了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两种方案的移动通话费用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与通话时间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分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之间的关系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则以下说法错误的是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若通话时间少于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120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分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方案比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方案便宜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元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若通话时间超过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200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分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方案比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方案便宜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元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若通话费用为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方案比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方案的通话时间长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若两种方案通话费用相差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则通话时间是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145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分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185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3848" y="2132856"/>
            <a:ext cx="936104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3571868" y="4500570"/>
            <a:ext cx="3286148" cy="2071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57158" y="714356"/>
            <a:ext cx="8568952" cy="3847862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暑假老师带领该校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三好学生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去北京旅游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甲旅行社说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若教师买全票一张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则其余学生可享受半价优惠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.”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乙旅行社说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包括教师在内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全部按全票的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折优惠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.”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若全票为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240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①设学生数为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甲旅行社收费为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乙旅行社收费为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u="sng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24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400" i="1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4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u="sng" dirty="0" smtClean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2400" u="sng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zh-CN" sz="2400" u="sng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②当学生有</a:t>
            </a:r>
            <a:r>
              <a:rPr lang="zh-CN" altLang="zh-CN" sz="24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人时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两个旅行社费用一样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③当学生人数</a:t>
            </a:r>
            <a:r>
              <a:rPr lang="zh-CN" altLang="zh-CN" sz="24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甲旅行社收费少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4429132"/>
            <a:ext cx="7715304" cy="1763078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解析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①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=240+120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x,y</a:t>
            </a:r>
            <a:r>
              <a:rPr lang="en-US" altLang="zh-CN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0.6×240×(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1)=144+144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x.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②由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=y</a:t>
            </a:r>
            <a:r>
              <a:rPr lang="en-US" altLang="zh-CN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240+120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x=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144+144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x=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③由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&lt;y</a:t>
            </a:r>
            <a:r>
              <a:rPr lang="en-US" altLang="zh-CN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240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120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x&lt;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144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144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x,</a:t>
            </a:r>
            <a:r>
              <a:rPr lang="zh-CN" altLang="zh-CN" sz="2000" i="1" dirty="0" smtClean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&gt;4.</a:t>
            </a:r>
            <a:endParaRPr lang="zh-CN" altLang="zh-CN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2571744"/>
            <a:ext cx="2448272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240+120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zh-CN" altLang="zh-CN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2571744"/>
            <a:ext cx="2160240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144+144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74" y="3143248"/>
            <a:ext cx="720080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86050" y="3714752"/>
            <a:ext cx="1440160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大于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85786" y="2500306"/>
          <a:ext cx="6840758" cy="1816969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918126"/>
                <a:gridCol w="1230658"/>
                <a:gridCol w="1230658"/>
                <a:gridCol w="1230658"/>
                <a:gridCol w="1230658"/>
              </a:tblGrid>
              <a:tr h="88861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档次</a:t>
                      </a:r>
                      <a:endParaRPr lang="en-US" altLang="zh-CN" sz="28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高度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第一档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第二档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第三档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第四档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641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凳高</a:t>
                      </a: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cm</a:t>
                      </a: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37.0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40.0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42.0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45.0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641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桌高</a:t>
                      </a: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y</a:t>
                      </a: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cm</a:t>
                      </a: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70.0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74.8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78.0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82.8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71472" y="642918"/>
            <a:ext cx="735811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为了学生的身体健康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学校课桌、凳的高度都是按一定的关系科学设计的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小明对学校所添置的一批课桌、凳进行观察研究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发现它们可以根据人的身长调节高度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于是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他测量了一套课桌、凳上相对应的四档高度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得到如下数据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小明经过对数据探究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发现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桌高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是凳高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的一次函数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请你求出这个一次函数的关系式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不要求写出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的取值范围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小明回家后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测量了家里的写字台和凳子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写字台的高度为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77 cm,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凳子的高度为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43.5 cm,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请你判断它们是否配套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说明理由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85786" y="2500306"/>
            <a:ext cx="1928826" cy="9286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3528" y="598036"/>
            <a:ext cx="8424936" cy="3046988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:(1)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设一次函数的关系式为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≠0),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将表中数据任取两组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不妨取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(37.0,70.0)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(42.0,78.0)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代入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故一次函数的关系式是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=1.6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+10.8.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3663950" y="1966913"/>
          <a:ext cx="2033588" cy="1001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1" imgW="20421600" imgH="10972800" progId="Equation.DSMT4">
                  <p:embed/>
                </p:oleObj>
              </mc:Choice>
              <mc:Fallback>
                <p:oleObj name="Equation" r:id="rId1" imgW="20421600" imgH="109728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63950" y="1966913"/>
                        <a:ext cx="2033588" cy="10017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6702425" y="2044700"/>
          <a:ext cx="1395413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3" imgW="14020800" imgH="10972800" progId="Equation.DSMT4">
                  <p:embed/>
                </p:oleObj>
              </mc:Choice>
              <mc:Fallback>
                <p:oleObj name="Equation" r:id="rId3" imgW="14020800" imgH="109728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02425" y="2044700"/>
                        <a:ext cx="1395413" cy="10017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85720" y="4071942"/>
            <a:ext cx="8424936" cy="1569660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(2)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=43.5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=1.6×43.5+10.8=80.4≠77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故小明家里的写字台和凳子不配套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692696"/>
            <a:ext cx="8568952" cy="2962513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小刚家装修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准备安装照明灯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他和爸爸到市场进行调查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了解到某种优质品牌的一盏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瓦白炽灯的售价为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1.5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一盏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瓦节能灯的售价为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22.38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这两种功率的灯发光效果相当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假定电价为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0.45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度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设照明时间为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小时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使用一盏白炽灯和一盏节能灯的费用分别为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)[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耗电量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度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)=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功率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千瓦时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)×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用电时间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小时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费用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电费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灯的售价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].</a:t>
            </a:r>
            <a:endParaRPr lang="zh-CN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分别求出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,y</a:t>
            </a:r>
            <a:r>
              <a:rPr lang="en-US" altLang="zh-CN" sz="2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与照明时间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之间的函数表达式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3933056"/>
            <a:ext cx="8424936" cy="2308324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根据题意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=0.45×        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+1.5,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=0.018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+1.5;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=0.45×        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+22.38,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=0.0036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+22.38.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5220072" y="3933056"/>
          <a:ext cx="1080120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1" imgW="8534400" imgH="9448800" progId="Equation.DSMT4">
                  <p:embed/>
                </p:oleObj>
              </mc:Choice>
              <mc:Fallback>
                <p:oleObj name="Equation" r:id="rId1" imgW="8534400" imgH="94488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20072" y="3933056"/>
                        <a:ext cx="1080120" cy="86409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572000" y="4653136"/>
          <a:ext cx="10795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3" imgW="8534400" imgH="9448800" progId="Equation.DSMT4">
                  <p:embed/>
                </p:oleObj>
              </mc:Choice>
              <mc:Fallback>
                <p:oleObj name="Equation" r:id="rId3" imgW="8534400" imgH="94488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72000" y="4653136"/>
                        <a:ext cx="1079500" cy="863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资料带 2"/>
          <p:cNvSpPr/>
          <p:nvPr/>
        </p:nvSpPr>
        <p:spPr>
          <a:xfrm>
            <a:off x="1115616" y="125368"/>
            <a:ext cx="1584176" cy="969347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想一想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1412776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做一件事情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有时有不同的实施方案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比较这些方案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从中选择最佳方案作为行动计划是非常必要的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应用数学的知识和方法对各种方案进行比较分析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可以帮助我们清楚地认识各种方案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作出合理的选择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提问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你能说说生活中需要选择方案的例子吗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1520" y="730608"/>
            <a:ext cx="8568952" cy="826184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你认为选择哪种照明灯合算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1556792"/>
            <a:ext cx="8748464" cy="5262979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0.018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+1.5=0.0036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+22.38,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=1450;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0.018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+1.5&gt;0.0036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+22.38,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&gt;1450;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0.018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+1.5&lt;0.0036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+22.38,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&lt;1450.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∴当照明时间为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1450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小时时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选择两种灯的费用相同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当照明时间超过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1450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小时时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选择节能灯合算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当照明时间少于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1450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小时时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选择白炽灯合算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95536" y="843875"/>
            <a:ext cx="8352928" cy="1532334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若一盏白炽灯的使用寿命为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2000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小时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一盏节能灯的使用寿命为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6000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小时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如果不考虑其他因素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以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6000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小时计算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使用哪种照明灯省钱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省多少钱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3528" y="2492896"/>
            <a:ext cx="84969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解：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知当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&gt;1450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小时时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使用节能灯省钱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=2000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=0.018×2000+1.5=37.5(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=6000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=0.0036×6000+22.38=43.98(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3×37.5-43.98=68.52(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∴按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6000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小时计算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使用节能灯省钱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省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68.52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动作按钮: 第一张 7">
            <a:hlinkClick r:id="" action="ppaction://hlinkshowjump?jump=firstslide" highlightClick="1"/>
          </p:cNvPr>
          <p:cNvSpPr/>
          <p:nvPr/>
        </p:nvSpPr>
        <p:spPr>
          <a:xfrm>
            <a:off x="7143768" y="6215082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243805"/>
            <a:ext cx="67687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教材问题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怎样选取上网收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费方式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下表给出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A,B,C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三种上宽带网的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收费方式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选取哪种方式能节省上网费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3200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179512" y="1700808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思考下列问题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(1)“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选择哪种方式上网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依据是什么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方式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上网费由哪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些部分组成的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方式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上网费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是多少钱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716016" y="1628800"/>
          <a:ext cx="4199346" cy="22860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763518"/>
                <a:gridCol w="1145276"/>
                <a:gridCol w="1145276"/>
                <a:gridCol w="1145276"/>
              </a:tblGrid>
              <a:tr h="5731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收费</a:t>
                      </a:r>
                      <a:endParaRPr lang="zh-CN" sz="2000" kern="1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方式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月使用</a:t>
                      </a:r>
                      <a:endParaRPr lang="zh-CN" sz="2000" kern="1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费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元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包时上网</a:t>
                      </a:r>
                      <a:endParaRPr lang="zh-CN" sz="2000" kern="1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时间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en-US" sz="2000" i="0" kern="100" dirty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zh-CN" sz="20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超时费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endParaRPr lang="zh-CN" sz="2000" kern="1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zh-CN" sz="2000" kern="100" dirty="0">
                          <a:latin typeface="Times New Roman" pitchFamily="18" charset="0"/>
                          <a:cs typeface="Times New Roman" pitchFamily="18" charset="0"/>
                        </a:rPr>
                        <a:t>元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en-US" sz="2000" i="0" kern="100" dirty="0">
                          <a:latin typeface="Times New Roman" pitchFamily="18" charset="0"/>
                          <a:cs typeface="Times New Roman" pitchFamily="18" charset="0"/>
                        </a:rPr>
                        <a:t>min</a:t>
                      </a: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960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zh-CN" sz="20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zh-CN" sz="20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zh-CN" sz="20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960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lang="zh-CN" sz="20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zh-CN" sz="20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960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zh-CN" sz="20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lang="zh-CN" sz="20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Times New Roman" pitchFamily="18" charset="0"/>
                          <a:cs typeface="Times New Roman" pitchFamily="18" charset="0"/>
                        </a:rPr>
                        <a:t>不限时</a:t>
                      </a:r>
                      <a:endParaRPr lang="zh-CN" sz="20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51520" y="4493438"/>
            <a:ext cx="83529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追问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你能用适当的方法表示出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A,B,C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三种方式的上网费用吗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设上网时间为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h,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上网费用为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你能用数学关系式表示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的关系吗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6" grpId="0" autoUpdateAnimBg="0"/>
      <p:bldP spid="1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51520" y="188640"/>
            <a:ext cx="87129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方式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当上网时间不超过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25 h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上网费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=30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当上网时间超过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25 h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上网费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=30+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超时费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=30+0.05×60×(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上网时间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-25).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方式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0≤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≤25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=30;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&gt;25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=30+0.05×60(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-25),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=3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-45.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故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4214818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方式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=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方式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=120(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≥0).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49563" y="2781300"/>
          <a:ext cx="3121025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32613600" imgH="12801600" progId="Equation.DSMT4">
                  <p:embed/>
                </p:oleObj>
              </mc:Choice>
              <mc:Fallback>
                <p:oleObj name="Equation" r:id="rId1" imgW="32613600" imgH="128016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49563" y="2781300"/>
                        <a:ext cx="3121025" cy="12239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7618" name="Object 2"/>
          <p:cNvGraphicFramePr>
            <a:graphicFrameLocks noChangeAspect="1"/>
          </p:cNvGraphicFramePr>
          <p:nvPr/>
        </p:nvGraphicFramePr>
        <p:xfrm>
          <a:off x="2285984" y="4214818"/>
          <a:ext cx="2711450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28346400" imgH="12801600" progId="Equation.DSMT4">
                  <p:embed/>
                </p:oleObj>
              </mc:Choice>
              <mc:Fallback>
                <p:oleObj name="Equation" r:id="rId3" imgW="28346400" imgH="128016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5984" y="4214818"/>
                        <a:ext cx="2711450" cy="12239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7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7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7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20" y="548680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设上网时间为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h,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方式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上网费用为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方式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上网费用为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方式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上网费用为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则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=                                       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=120(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≥0).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令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0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=y</a:t>
            </a:r>
            <a:r>
              <a:rPr lang="en-US" altLang="zh-CN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-45=50,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解方程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=31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　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   (2)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令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-100=120,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解方程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=73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　画出函数的图象如下图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　结合函数的图象可知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　当上网时间不超过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小时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分时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选择方案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最省钱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　当上网时间为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小时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分至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73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小时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分时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选择方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案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最省钱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　当上网时间超过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73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小时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分时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选择方案</a:t>
            </a:r>
            <a:r>
              <a:rPr lang="en-US" altLang="zh-CN" sz="20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000" dirty="0" smtClean="0">
                <a:latin typeface="Times New Roman" pitchFamily="18" charset="0"/>
                <a:cs typeface="Times New Roman" pitchFamily="18" charset="0"/>
              </a:rPr>
              <a:t>最省钱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66593" name="Object 1"/>
          <p:cNvGraphicFramePr>
            <a:graphicFrameLocks noChangeAspect="1"/>
          </p:cNvGraphicFramePr>
          <p:nvPr/>
        </p:nvGraphicFramePr>
        <p:xfrm>
          <a:off x="449263" y="1196975"/>
          <a:ext cx="2054225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32613600" imgH="12801600" progId="Equation.DSMT4">
                  <p:embed/>
                </p:oleObj>
              </mc:Choice>
              <mc:Fallback>
                <p:oleObj name="Equation" r:id="rId1" imgW="32613600" imgH="128016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263" y="1196975"/>
                        <a:ext cx="2054225" cy="936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6594" name="Object 2"/>
          <p:cNvGraphicFramePr>
            <a:graphicFrameLocks noChangeAspect="1"/>
          </p:cNvGraphicFramePr>
          <p:nvPr/>
        </p:nvGraphicFramePr>
        <p:xfrm>
          <a:off x="3533775" y="1125538"/>
          <a:ext cx="2008188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28651200" imgH="12801600" progId="Equation.DSMT4">
                  <p:embed/>
                </p:oleObj>
              </mc:Choice>
              <mc:Fallback>
                <p:oleObj name="Equation" r:id="rId3" imgW="28651200" imgH="128016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33775" y="1125538"/>
                        <a:ext cx="2008188" cy="1079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597400" y="2252663"/>
          <a:ext cx="455613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5" imgW="4572000" imgH="9448800" progId="Equation.DSMT4">
                  <p:embed/>
                </p:oleObj>
              </mc:Choice>
              <mc:Fallback>
                <p:oleObj name="Equation" r:id="rId5" imgW="4572000" imgH="9448800" progId="Equation.DSMT4">
                  <p:embed/>
                  <p:pic>
                    <p:nvPicPr>
                      <p:cNvPr id="0" name="图片 205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97400" y="2252663"/>
                        <a:ext cx="455613" cy="6715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6596" name="Object 4"/>
          <p:cNvGraphicFramePr>
            <a:graphicFrameLocks noChangeAspect="1"/>
          </p:cNvGraphicFramePr>
          <p:nvPr/>
        </p:nvGraphicFramePr>
        <p:xfrm>
          <a:off x="5000628" y="2857496"/>
          <a:ext cx="423862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7" imgW="4267200" imgH="9448800" progId="Equation.DSMT4">
                  <p:embed/>
                </p:oleObj>
              </mc:Choice>
              <mc:Fallback>
                <p:oleObj name="Equation" r:id="rId7" imgW="4267200" imgH="9448800" progId="Equation.DSMT4">
                  <p:embed/>
                  <p:pic>
                    <p:nvPicPr>
                      <p:cNvPr id="0" name="图片 2051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00628" y="2857496"/>
                        <a:ext cx="423862" cy="6715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图片 8"/>
          <p:cNvPicPr/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86512" y="3143248"/>
            <a:ext cx="2520280" cy="2670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6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6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6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6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6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6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6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6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6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3528" y="393626"/>
            <a:ext cx="856895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教材问题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某学校计划在总费用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2300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元的限额内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租用汽车送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234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名学生和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名教师集体外出活动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每辆汽车上至少有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名教师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现有甲、乙两种大客车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它们的载客量和租金如表所示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: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 　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共需租多少辆汽车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给出最节省费用的租车方案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28728" y="3143247"/>
          <a:ext cx="5616624" cy="152242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957060"/>
                <a:gridCol w="1329782"/>
                <a:gridCol w="1329782"/>
              </a:tblGrid>
              <a:tr h="5503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甲种客车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/>
                        <a:t>乙种客车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860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/>
                        <a:t>载客量</a:t>
                      </a:r>
                      <a:r>
                        <a:rPr lang="en-US" sz="2000" kern="100"/>
                        <a:t>(</a:t>
                      </a:r>
                      <a:r>
                        <a:rPr lang="zh-CN" sz="2000" kern="100"/>
                        <a:t>人</a:t>
                      </a:r>
                      <a:r>
                        <a:rPr lang="en-US" sz="2000" kern="100"/>
                        <a:t>/</a:t>
                      </a:r>
                      <a:r>
                        <a:rPr lang="zh-CN" sz="2000" kern="100"/>
                        <a:t>辆</a:t>
                      </a:r>
                      <a:r>
                        <a:rPr lang="en-US" sz="2000" kern="100"/>
                        <a:t>)</a:t>
                      </a:r>
                      <a:endParaRPr lang="zh-CN" sz="20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/>
                        <a:t>45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/>
                        <a:t>30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860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/>
                        <a:t>租金</a:t>
                      </a:r>
                      <a:r>
                        <a:rPr lang="en-US" sz="2000" kern="100"/>
                        <a:t>(</a:t>
                      </a:r>
                      <a:r>
                        <a:rPr lang="zh-CN" sz="2000" kern="100"/>
                        <a:t>元</a:t>
                      </a:r>
                      <a:r>
                        <a:rPr lang="en-US" sz="2000" kern="100"/>
                        <a:t>/</a:t>
                      </a:r>
                      <a:r>
                        <a:rPr lang="zh-CN" sz="2000" kern="100"/>
                        <a:t>辆</a:t>
                      </a:r>
                      <a:r>
                        <a:rPr lang="en-US" sz="2000" kern="100"/>
                        <a:t>)</a:t>
                      </a:r>
                      <a:endParaRPr lang="zh-CN" sz="20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/>
                        <a:t>400</a:t>
                      </a:r>
                      <a:endParaRPr lang="zh-CN" sz="20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/>
                        <a:t>280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830317"/>
            <a:ext cx="85689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租车的方案有几种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如果单独租甲种车需要多少辆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单独租乙种车需要多少辆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如果甲、乙两种车都租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你能确定租车的车辆范围吗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要保证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240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名师生有车坐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则汽车总数不能小于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要使每辆汽车上至少有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名教师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则汽车总数不能大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于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综合起来可知汽车总数为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5976" y="552163"/>
            <a:ext cx="2448272" cy="737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有三种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584" y="2208347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由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240÷45=       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可知单独租甲种车需要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辆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由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240÷30=8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可知单独租乙种车需要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辆车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4122946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2400" dirty="0" smtClean="0">
                <a:solidFill>
                  <a:srgbClr val="FF0000"/>
                </a:solidFill>
              </a:rPr>
              <a:t>如果甲、乙两种车都租</a:t>
            </a:r>
            <a:r>
              <a:rPr lang="en-US" altLang="zh-CN" sz="2400" dirty="0" smtClean="0">
                <a:solidFill>
                  <a:srgbClr val="FF0000"/>
                </a:solidFill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</a:rPr>
              <a:t>汽车总数不能小于</a:t>
            </a:r>
            <a:r>
              <a:rPr lang="en-US" altLang="zh-CN" sz="2400" dirty="0" smtClean="0">
                <a:solidFill>
                  <a:srgbClr val="FF0000"/>
                </a:solidFill>
              </a:rPr>
              <a:t>6</a:t>
            </a:r>
            <a:r>
              <a:rPr lang="zh-CN" altLang="zh-CN" sz="2400" dirty="0" smtClean="0">
                <a:solidFill>
                  <a:srgbClr val="FF0000"/>
                </a:solidFill>
              </a:rPr>
              <a:t>辆</a:t>
            </a:r>
            <a:r>
              <a:rPr lang="en-US" altLang="zh-CN" sz="2400" dirty="0" smtClean="0">
                <a:solidFill>
                  <a:srgbClr val="FF0000"/>
                </a:solidFill>
              </a:rPr>
              <a:t>,</a:t>
            </a:r>
            <a:r>
              <a:rPr lang="zh-CN" altLang="zh-CN" sz="2400" dirty="0" smtClean="0">
                <a:solidFill>
                  <a:srgbClr val="FF0000"/>
                </a:solidFill>
              </a:rPr>
              <a:t>不能超过</a:t>
            </a:r>
            <a:r>
              <a:rPr lang="en-US" altLang="zh-CN" sz="2400" dirty="0" smtClean="0">
                <a:solidFill>
                  <a:srgbClr val="FF0000"/>
                </a:solidFill>
              </a:rPr>
              <a:t>8</a:t>
            </a:r>
            <a:r>
              <a:rPr lang="zh-CN" altLang="zh-CN" sz="2400" dirty="0" smtClean="0">
                <a:solidFill>
                  <a:srgbClr val="FF0000"/>
                </a:solidFill>
              </a:rPr>
              <a:t>辆</a:t>
            </a:r>
            <a:r>
              <a:rPr lang="en-US" altLang="zh-CN" sz="2400" dirty="0" smtClean="0">
                <a:solidFill>
                  <a:srgbClr val="FF0000"/>
                </a:solidFill>
              </a:rPr>
              <a:t>.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40352" y="4728627"/>
            <a:ext cx="8995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</a:rPr>
              <a:t>6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31640" y="5563106"/>
            <a:ext cx="8995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</a:rPr>
              <a:t>6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96744" y="5563106"/>
            <a:ext cx="8995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FF0000"/>
                </a:solidFill>
              </a:rPr>
              <a:t>6</a:t>
            </a:r>
            <a:endParaRPr lang="zh-CN" altLang="zh-C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357554" y="2000240"/>
          <a:ext cx="428628" cy="738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5486400" imgH="9448800" progId="Equation.DSMT4">
                  <p:embed/>
                </p:oleObj>
              </mc:Choice>
              <mc:Fallback>
                <p:oleObj name="Equation" r:id="rId1" imgW="5486400" imgH="9448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57554" y="2000240"/>
                        <a:ext cx="428628" cy="73819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10" grpId="0"/>
      <p:bldP spid="11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476672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想一想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设租用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辆甲种客车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你能用含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的代数式表示租车费用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504" y="1844824"/>
            <a:ext cx="8784976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 　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若只租甲种车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则租车费用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甲种客车每辆的费用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车的辆数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512" y="3311113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(2)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若租甲、乙两种车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则①租车费用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甲种客车的费用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乙种客车的费用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②设租用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辆甲种客车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则租用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(6-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辆乙种客车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故车费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的函数关系式为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=400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+280(6-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)=120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+1680.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88640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sz="3200" dirty="0" smtClean="0">
                <a:solidFill>
                  <a:srgbClr val="FF0000"/>
                </a:solidFill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</a:rPr>
              <a:t>:</a:t>
            </a:r>
            <a:r>
              <a:rPr lang="zh-CN" altLang="zh-CN" sz="3200" dirty="0" smtClean="0"/>
              <a:t>为什么不考虑只租用乙种客车呢</a:t>
            </a:r>
            <a:r>
              <a:rPr lang="en-US" altLang="zh-CN" sz="3200" dirty="0" smtClean="0"/>
              <a:t>?</a:t>
            </a:r>
            <a:endParaRPr lang="zh-CN" altLang="zh-CN" sz="3200" dirty="0" smtClean="0"/>
          </a:p>
        </p:txBody>
      </p:sp>
      <p:sp>
        <p:nvSpPr>
          <p:cNvPr id="12" name="矩形 11"/>
          <p:cNvSpPr/>
          <p:nvPr/>
        </p:nvSpPr>
        <p:spPr>
          <a:xfrm>
            <a:off x="107504" y="836712"/>
            <a:ext cx="8784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 　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</a:rPr>
              <a:t>:</a:t>
            </a:r>
            <a:r>
              <a:rPr lang="zh-CN" altLang="zh-CN" sz="3200" dirty="0" smtClean="0"/>
              <a:t>你能得出几种不同的租车方案</a:t>
            </a:r>
            <a:r>
              <a:rPr lang="en-US" altLang="zh-CN" sz="3200" dirty="0" smtClean="0"/>
              <a:t>?</a:t>
            </a:r>
            <a:r>
              <a:rPr lang="zh-CN" altLang="zh-CN" sz="3200" dirty="0" smtClean="0"/>
              <a:t>为节省费用应选择其中的哪种方案</a:t>
            </a:r>
            <a:r>
              <a:rPr lang="en-US" altLang="zh-CN" sz="3200" dirty="0" smtClean="0"/>
              <a:t>?</a:t>
            </a:r>
            <a:endParaRPr lang="zh-CN" altLang="zh-CN" sz="3200" dirty="0"/>
          </a:p>
        </p:txBody>
      </p:sp>
      <p:sp>
        <p:nvSpPr>
          <p:cNvPr id="9" name="矩形 8"/>
          <p:cNvSpPr/>
          <p:nvPr/>
        </p:nvSpPr>
        <p:spPr>
          <a:xfrm>
            <a:off x="179512" y="1916832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solidFill>
                  <a:srgbClr val="FF0000"/>
                </a:solidFill>
              </a:rPr>
              <a:t> (1) </a:t>
            </a:r>
            <a:r>
              <a:rPr lang="zh-CN" altLang="zh-CN" sz="2800" dirty="0" smtClean="0">
                <a:solidFill>
                  <a:srgbClr val="FF0000"/>
                </a:solidFill>
              </a:rPr>
              <a:t>若单独租甲种车</a:t>
            </a:r>
            <a:r>
              <a:rPr lang="en-US" altLang="zh-CN" sz="2800" dirty="0" smtClean="0">
                <a:solidFill>
                  <a:srgbClr val="FF0000"/>
                </a:solidFill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</a:rPr>
              <a:t>需要费用</a:t>
            </a:r>
            <a:r>
              <a:rPr lang="en-US" altLang="zh-CN" sz="2800" dirty="0" smtClean="0">
                <a:solidFill>
                  <a:srgbClr val="FF0000"/>
                </a:solidFill>
              </a:rPr>
              <a:t>: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</a:rPr>
              <a:t>400×6=2400(</a:t>
            </a:r>
            <a:r>
              <a:rPr lang="zh-CN" altLang="zh-CN" sz="2800" dirty="0" smtClean="0">
                <a:solidFill>
                  <a:srgbClr val="FF0000"/>
                </a:solidFill>
              </a:rPr>
              <a:t>元</a:t>
            </a:r>
            <a:r>
              <a:rPr lang="en-US" altLang="zh-CN" sz="2800" dirty="0" smtClean="0">
                <a:solidFill>
                  <a:srgbClr val="FF0000"/>
                </a:solidFill>
              </a:rPr>
              <a:t>),</a:t>
            </a:r>
            <a:r>
              <a:rPr lang="zh-CN" altLang="zh-CN" sz="2800" dirty="0" smtClean="0">
                <a:solidFill>
                  <a:srgbClr val="FF0000"/>
                </a:solidFill>
              </a:rPr>
              <a:t>不满足总费用</a:t>
            </a:r>
            <a:r>
              <a:rPr lang="en-US" altLang="zh-CN" sz="2800" dirty="0" smtClean="0">
                <a:solidFill>
                  <a:srgbClr val="FF0000"/>
                </a:solidFill>
              </a:rPr>
              <a:t>2300</a:t>
            </a:r>
            <a:r>
              <a:rPr lang="zh-CN" altLang="zh-CN" sz="2800" dirty="0" smtClean="0">
                <a:solidFill>
                  <a:srgbClr val="FF0000"/>
                </a:solidFill>
              </a:rPr>
              <a:t>元的限额</a:t>
            </a:r>
            <a:r>
              <a:rPr lang="en-US" altLang="zh-CN" sz="2800" dirty="0" smtClean="0">
                <a:solidFill>
                  <a:srgbClr val="FF0000"/>
                </a:solidFill>
              </a:rPr>
              <a:t>.</a:t>
            </a:r>
            <a:endParaRPr lang="zh-CN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2852936"/>
            <a:ext cx="8352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若租甲、乙两种车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为使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240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名师生有车坐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应满足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:45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+30(6-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)≥240,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故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≥4,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为使租车费用不超过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2300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应满足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400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+280(6-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)≤2300,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故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≤        .</a:t>
            </a:r>
            <a:endParaRPr lang="zh-CN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由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为正整数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可知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的取值为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故这时有两种可能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4283968" y="4796979"/>
          <a:ext cx="615950" cy="720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1" imgW="4876800" imgH="9448800" progId="Equation.DSMT4">
                  <p:embed/>
                </p:oleObj>
              </mc:Choice>
              <mc:Fallback>
                <p:oleObj name="Equation" r:id="rId1" imgW="4876800" imgH="9448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83968" y="4796979"/>
                        <a:ext cx="615950" cy="72025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9" grpId="0"/>
      <p:bldP spid="5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4263</Words>
  <Application>Kingsoft Office WPP</Application>
  <PresentationFormat>全屏显示(4:3)</PresentationFormat>
  <Paragraphs>281</Paragraphs>
  <Slides>21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