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3"/>
    <p:sldId id="283" r:id="rId4"/>
    <p:sldId id="372" r:id="rId5"/>
    <p:sldId id="278" r:id="rId6"/>
    <p:sldId id="373" r:id="rId7"/>
    <p:sldId id="361" r:id="rId8"/>
    <p:sldId id="352" r:id="rId9"/>
    <p:sldId id="374" r:id="rId10"/>
    <p:sldId id="306" r:id="rId11"/>
    <p:sldId id="375" r:id="rId12"/>
    <p:sldId id="362" r:id="rId13"/>
    <p:sldId id="363" r:id="rId14"/>
    <p:sldId id="339" r:id="rId15"/>
    <p:sldId id="270" r:id="rId16"/>
    <p:sldId id="296" r:id="rId17"/>
    <p:sldId id="350" r:id="rId18"/>
    <p:sldId id="3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642B73-DBFD-4453-BED4-56E5D81DB874}" type="doc">
      <dgm:prSet loTypeId="urn:microsoft.com/office/officeart/2005/8/layout/list1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A78A74AA-5639-42EE-86DA-9BAB58F92FA1}">
      <dgm:prSet custT="1"/>
      <dgm:spPr/>
      <dgm:t>
        <a:bodyPr/>
        <a:lstStyle/>
        <a:p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1.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一般地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形如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y=kx+b 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b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是常数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≠0)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的</a:t>
          </a:r>
          <a:endParaRPr lang="en-US" altLang="zh-CN" sz="28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   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函数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叫做一次函数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2800" b="1" dirty="0">
            <a:latin typeface="Times New Roman" pitchFamily="18" charset="0"/>
            <a:cs typeface="Times New Roman" pitchFamily="18" charset="0"/>
          </a:endParaRPr>
        </a:p>
      </dgm:t>
    </dgm:pt>
    <dgm:pt modelId="{6094EA93-DC93-4389-A0A4-ACD259D1E101}" cxnId="{47978A08-F7EF-441E-A0A5-DB42B812C162}" type="parTrans">
      <dgm:prSet/>
      <dgm:spPr/>
      <dgm:t>
        <a:bodyPr/>
        <a:lstStyle/>
        <a:p>
          <a:endParaRPr lang="zh-CN" altLang="en-US" b="1"/>
        </a:p>
      </dgm:t>
    </dgm:pt>
    <dgm:pt modelId="{A9AF356B-FD19-4554-9D4C-0398B176EC5B}" cxnId="{47978A08-F7EF-441E-A0A5-DB42B812C162}" type="sibTrans">
      <dgm:prSet/>
      <dgm:spPr/>
      <dgm:t>
        <a:bodyPr/>
        <a:lstStyle/>
        <a:p>
          <a:endParaRPr lang="zh-CN" altLang="en-US" b="1"/>
        </a:p>
      </dgm:t>
    </dgm:pt>
    <dgm:pt modelId="{E9605787-979C-4676-AFCA-228C5C30E42C}">
      <dgm:prSet custT="1"/>
      <dgm:spPr/>
      <dgm:t>
        <a:bodyPr/>
        <a:lstStyle/>
        <a:p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2.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一次函数解析式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y=kx+b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≠0)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的条件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≠0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千万</a:t>
          </a:r>
          <a:endParaRPr lang="en-US" altLang="zh-CN" sz="28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不能忽略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如果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=0,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y=b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就不是一次函数了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2800" b="1" dirty="0">
            <a:latin typeface="Times New Roman" pitchFamily="18" charset="0"/>
            <a:cs typeface="Times New Roman" pitchFamily="18" charset="0"/>
          </a:endParaRPr>
        </a:p>
      </dgm:t>
    </dgm:pt>
    <dgm:pt modelId="{EB5534C5-8F74-4DB1-B43B-984B1CFD0BE4}" cxnId="{50B635F1-2733-486B-A320-E3185276657E}" type="parTrans">
      <dgm:prSet/>
      <dgm:spPr/>
      <dgm:t>
        <a:bodyPr/>
        <a:lstStyle/>
        <a:p>
          <a:endParaRPr lang="zh-CN" altLang="en-US" b="1"/>
        </a:p>
      </dgm:t>
    </dgm:pt>
    <dgm:pt modelId="{E7663EAC-5E30-4F53-AA17-596A15C3137F}" cxnId="{50B635F1-2733-486B-A320-E3185276657E}" type="sibTrans">
      <dgm:prSet/>
      <dgm:spPr/>
      <dgm:t>
        <a:bodyPr/>
        <a:lstStyle/>
        <a:p>
          <a:endParaRPr lang="zh-CN" altLang="en-US" b="1"/>
        </a:p>
      </dgm:t>
    </dgm:pt>
    <dgm:pt modelId="{202BF70A-8C50-485A-9E05-CCE5AAB11F7A}">
      <dgm:prSet custT="1"/>
      <dgm:spPr/>
      <dgm:t>
        <a:bodyPr/>
        <a:lstStyle/>
        <a:p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3.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正比例函数是特殊的一次函数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但一次函数</a:t>
          </a:r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</a:t>
          </a:r>
        </a:p>
        <a:p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不一定是正比例函数</a:t>
          </a:r>
          <a:r>
            <a:rPr lang="en-US" sz="32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3200" b="1" dirty="0">
            <a:latin typeface="Times New Roman" pitchFamily="18" charset="0"/>
            <a:cs typeface="Times New Roman" pitchFamily="18" charset="0"/>
          </a:endParaRPr>
        </a:p>
      </dgm:t>
    </dgm:pt>
    <dgm:pt modelId="{C54BEBEB-12C2-4260-9A87-CF02F1D7664E}" cxnId="{4759A164-8E3C-40DF-99BA-AD77F0C162DE}" type="parTrans">
      <dgm:prSet/>
      <dgm:spPr/>
      <dgm:t>
        <a:bodyPr/>
        <a:lstStyle/>
        <a:p>
          <a:endParaRPr lang="zh-CN" altLang="en-US" b="1"/>
        </a:p>
      </dgm:t>
    </dgm:pt>
    <dgm:pt modelId="{78B82CC5-67D1-4625-AA90-66E8E57F007B}" cxnId="{4759A164-8E3C-40DF-99BA-AD77F0C162DE}" type="sibTrans">
      <dgm:prSet/>
      <dgm:spPr/>
      <dgm:t>
        <a:bodyPr/>
        <a:lstStyle/>
        <a:p>
          <a:endParaRPr lang="zh-CN" altLang="en-US" b="1"/>
        </a:p>
      </dgm:t>
    </dgm:pt>
    <dgm:pt modelId="{15E4E187-4C06-43C5-B41D-618F0C700EAB}" type="pres">
      <dgm:prSet presAssocID="{BC642B73-DBFD-4453-BED4-56E5D81DB87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65CEBA-4DCC-449F-9730-7B2CECE4EE33}" type="pres">
      <dgm:prSet presAssocID="{A78A74AA-5639-42EE-86DA-9BAB58F92FA1}" presName="parentLin" presStyleCnt="0"/>
      <dgm:spPr/>
    </dgm:pt>
    <dgm:pt modelId="{B66A9BF2-591A-4E0F-BF23-FA84B9141758}" type="pres">
      <dgm:prSet presAssocID="{A78A74AA-5639-42EE-86DA-9BAB58F92FA1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EE4BCE8B-A0BD-4108-BA91-D653539ADAFB}" type="pres">
      <dgm:prSet presAssocID="{A78A74AA-5639-42EE-86DA-9BAB58F92FA1}" presName="parentText" presStyleLbl="node1" presStyleIdx="0" presStyleCnt="3" custScaleX="12686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B86849-1586-4918-B2EB-66C6B072D637}" type="pres">
      <dgm:prSet presAssocID="{A78A74AA-5639-42EE-86DA-9BAB58F92FA1}" presName="negativeSpace" presStyleCnt="0"/>
      <dgm:spPr/>
    </dgm:pt>
    <dgm:pt modelId="{E8C363CA-0899-4A98-AC46-7C8BBEDADF70}" type="pres">
      <dgm:prSet presAssocID="{A78A74AA-5639-42EE-86DA-9BAB58F92FA1}" presName="childText" presStyleLbl="conFgAcc1" presStyleIdx="0" presStyleCnt="3">
        <dgm:presLayoutVars>
          <dgm:bulletEnabled val="1"/>
        </dgm:presLayoutVars>
      </dgm:prSet>
      <dgm:spPr/>
    </dgm:pt>
    <dgm:pt modelId="{4909DDE5-0677-4417-9F70-A5250282CABB}" type="pres">
      <dgm:prSet presAssocID="{A9AF356B-FD19-4554-9D4C-0398B176EC5B}" presName="spaceBetweenRectangles" presStyleCnt="0"/>
      <dgm:spPr/>
    </dgm:pt>
    <dgm:pt modelId="{74DB9616-DF4B-4F7F-BC87-B10D20020258}" type="pres">
      <dgm:prSet presAssocID="{E9605787-979C-4676-AFCA-228C5C30E42C}" presName="parentLin" presStyleCnt="0"/>
      <dgm:spPr/>
    </dgm:pt>
    <dgm:pt modelId="{458776F7-85BA-42E3-BEE2-767C3BF8B595}" type="pres">
      <dgm:prSet presAssocID="{E9605787-979C-4676-AFCA-228C5C30E42C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DF1BB67-02B9-4901-96F8-8851B72EF9CB}" type="pres">
      <dgm:prSet presAssocID="{E9605787-979C-4676-AFCA-228C5C30E42C}" presName="parentText" presStyleLbl="node1" presStyleIdx="1" presStyleCnt="3" custScaleX="12930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AA685B-F8C7-4C46-9D28-1464B016AB65}" type="pres">
      <dgm:prSet presAssocID="{E9605787-979C-4676-AFCA-228C5C30E42C}" presName="negativeSpace" presStyleCnt="0"/>
      <dgm:spPr/>
    </dgm:pt>
    <dgm:pt modelId="{EE2E4068-2370-4333-B87E-17ED612C3995}" type="pres">
      <dgm:prSet presAssocID="{E9605787-979C-4676-AFCA-228C5C30E42C}" presName="childText" presStyleLbl="conFgAcc1" presStyleIdx="1" presStyleCnt="3">
        <dgm:presLayoutVars>
          <dgm:bulletEnabled val="1"/>
        </dgm:presLayoutVars>
      </dgm:prSet>
      <dgm:spPr/>
    </dgm:pt>
    <dgm:pt modelId="{F97EB702-8A1C-434C-98BE-9F9739906B34}" type="pres">
      <dgm:prSet presAssocID="{E7663EAC-5E30-4F53-AA17-596A15C3137F}" presName="spaceBetweenRectangles" presStyleCnt="0"/>
      <dgm:spPr/>
    </dgm:pt>
    <dgm:pt modelId="{89A7604C-621B-4923-A529-0D35433AC746}" type="pres">
      <dgm:prSet presAssocID="{202BF70A-8C50-485A-9E05-CCE5AAB11F7A}" presName="parentLin" presStyleCnt="0"/>
      <dgm:spPr/>
    </dgm:pt>
    <dgm:pt modelId="{63C992A9-971B-456D-91AC-870A69BAFFD9}" type="pres">
      <dgm:prSet presAssocID="{202BF70A-8C50-485A-9E05-CCE5AAB11F7A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6119E286-9A42-4745-AB73-B659C56AF1F6}" type="pres">
      <dgm:prSet presAssocID="{202BF70A-8C50-485A-9E05-CCE5AAB11F7A}" presName="parentText" presStyleLbl="node1" presStyleIdx="2" presStyleCnt="3" custScaleX="12747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B0ADA2-A82D-4A24-A249-239302FD59F3}" type="pres">
      <dgm:prSet presAssocID="{202BF70A-8C50-485A-9E05-CCE5AAB11F7A}" presName="negativeSpace" presStyleCnt="0"/>
      <dgm:spPr/>
    </dgm:pt>
    <dgm:pt modelId="{6084B4CB-34F3-4F51-91A6-AD63449B7BAA}" type="pres">
      <dgm:prSet presAssocID="{202BF70A-8C50-485A-9E05-CCE5AAB11F7A}" presName="childText" presStyleLbl="conFgAcc1" presStyleIdx="2" presStyleCnt="3" custLinFactNeighborY="-3751">
        <dgm:presLayoutVars>
          <dgm:bulletEnabled val="1"/>
        </dgm:presLayoutVars>
      </dgm:prSet>
      <dgm:spPr/>
    </dgm:pt>
  </dgm:ptLst>
  <dgm:cxnLst>
    <dgm:cxn modelId="{6BC88494-8BC7-4EBE-93E3-8057CD0697A9}" type="presOf" srcId="{202BF70A-8C50-485A-9E05-CCE5AAB11F7A}" destId="{63C992A9-971B-456D-91AC-870A69BAFFD9}" srcOrd="0" destOrd="0" presId="urn:microsoft.com/office/officeart/2005/8/layout/list1"/>
    <dgm:cxn modelId="{7144C444-23CF-4BB7-B6D4-7FF6A3353392}" type="presOf" srcId="{E9605787-979C-4676-AFCA-228C5C30E42C}" destId="{458776F7-85BA-42E3-BEE2-767C3BF8B595}" srcOrd="0" destOrd="0" presId="urn:microsoft.com/office/officeart/2005/8/layout/list1"/>
    <dgm:cxn modelId="{4759A164-8E3C-40DF-99BA-AD77F0C162DE}" srcId="{BC642B73-DBFD-4453-BED4-56E5D81DB874}" destId="{202BF70A-8C50-485A-9E05-CCE5AAB11F7A}" srcOrd="2" destOrd="0" parTransId="{C54BEBEB-12C2-4260-9A87-CF02F1D7664E}" sibTransId="{78B82CC5-67D1-4625-AA90-66E8E57F007B}"/>
    <dgm:cxn modelId="{46478A8D-2041-48A8-8DEB-876C155B561E}" type="presOf" srcId="{A78A74AA-5639-42EE-86DA-9BAB58F92FA1}" destId="{EE4BCE8B-A0BD-4108-BA91-D653539ADAFB}" srcOrd="1" destOrd="0" presId="urn:microsoft.com/office/officeart/2005/8/layout/list1"/>
    <dgm:cxn modelId="{B510329B-F4C1-4F4A-B38F-3DF8D0D887A2}" type="presOf" srcId="{A78A74AA-5639-42EE-86DA-9BAB58F92FA1}" destId="{B66A9BF2-591A-4E0F-BF23-FA84B9141758}" srcOrd="0" destOrd="0" presId="urn:microsoft.com/office/officeart/2005/8/layout/list1"/>
    <dgm:cxn modelId="{7FCB2E24-80B9-4049-B1D7-CBE9C05BED67}" type="presOf" srcId="{202BF70A-8C50-485A-9E05-CCE5AAB11F7A}" destId="{6119E286-9A42-4745-AB73-B659C56AF1F6}" srcOrd="1" destOrd="0" presId="urn:microsoft.com/office/officeart/2005/8/layout/list1"/>
    <dgm:cxn modelId="{3DA3BCE4-C6EA-4D5C-AFC0-A4FEC1EC5A6F}" type="presOf" srcId="{E9605787-979C-4676-AFCA-228C5C30E42C}" destId="{8DF1BB67-02B9-4901-96F8-8851B72EF9CB}" srcOrd="1" destOrd="0" presId="urn:microsoft.com/office/officeart/2005/8/layout/list1"/>
    <dgm:cxn modelId="{47978A08-F7EF-441E-A0A5-DB42B812C162}" srcId="{BC642B73-DBFD-4453-BED4-56E5D81DB874}" destId="{A78A74AA-5639-42EE-86DA-9BAB58F92FA1}" srcOrd="0" destOrd="0" parTransId="{6094EA93-DC93-4389-A0A4-ACD259D1E101}" sibTransId="{A9AF356B-FD19-4554-9D4C-0398B176EC5B}"/>
    <dgm:cxn modelId="{D9B38627-BE1D-421F-A794-7803A6CE6F25}" type="presOf" srcId="{BC642B73-DBFD-4453-BED4-56E5D81DB874}" destId="{15E4E187-4C06-43C5-B41D-618F0C700EAB}" srcOrd="0" destOrd="0" presId="urn:microsoft.com/office/officeart/2005/8/layout/list1"/>
    <dgm:cxn modelId="{50B635F1-2733-486B-A320-E3185276657E}" srcId="{BC642B73-DBFD-4453-BED4-56E5D81DB874}" destId="{E9605787-979C-4676-AFCA-228C5C30E42C}" srcOrd="1" destOrd="0" parTransId="{EB5534C5-8F74-4DB1-B43B-984B1CFD0BE4}" sibTransId="{E7663EAC-5E30-4F53-AA17-596A15C3137F}"/>
    <dgm:cxn modelId="{B2BD137F-C966-4483-AA17-7E02E340D8B2}" type="presParOf" srcId="{15E4E187-4C06-43C5-B41D-618F0C700EAB}" destId="{1C65CEBA-4DCC-449F-9730-7B2CECE4EE33}" srcOrd="0" destOrd="0" presId="urn:microsoft.com/office/officeart/2005/8/layout/list1"/>
    <dgm:cxn modelId="{246D2797-10AB-4BED-9FDC-402D9816267C}" type="presParOf" srcId="{1C65CEBA-4DCC-449F-9730-7B2CECE4EE33}" destId="{B66A9BF2-591A-4E0F-BF23-FA84B9141758}" srcOrd="0" destOrd="0" presId="urn:microsoft.com/office/officeart/2005/8/layout/list1"/>
    <dgm:cxn modelId="{B579CD17-1826-4301-9B94-8D175E726901}" type="presParOf" srcId="{1C65CEBA-4DCC-449F-9730-7B2CECE4EE33}" destId="{EE4BCE8B-A0BD-4108-BA91-D653539ADAFB}" srcOrd="1" destOrd="0" presId="urn:microsoft.com/office/officeart/2005/8/layout/list1"/>
    <dgm:cxn modelId="{AE276F0C-F886-4DC1-BA42-84E6366B74A3}" type="presParOf" srcId="{15E4E187-4C06-43C5-B41D-618F0C700EAB}" destId="{C1B86849-1586-4918-B2EB-66C6B072D637}" srcOrd="1" destOrd="0" presId="urn:microsoft.com/office/officeart/2005/8/layout/list1"/>
    <dgm:cxn modelId="{D2C76F6E-47F6-4B6B-9974-CFD2F2A42BEA}" type="presParOf" srcId="{15E4E187-4C06-43C5-B41D-618F0C700EAB}" destId="{E8C363CA-0899-4A98-AC46-7C8BBEDADF70}" srcOrd="2" destOrd="0" presId="urn:microsoft.com/office/officeart/2005/8/layout/list1"/>
    <dgm:cxn modelId="{E6834922-1F97-4FA3-B762-1CFDFDCDE7BD}" type="presParOf" srcId="{15E4E187-4C06-43C5-B41D-618F0C700EAB}" destId="{4909DDE5-0677-4417-9F70-A5250282CABB}" srcOrd="3" destOrd="0" presId="urn:microsoft.com/office/officeart/2005/8/layout/list1"/>
    <dgm:cxn modelId="{CB1900A1-A1D2-4FB4-8B63-0FF26C93AB9C}" type="presParOf" srcId="{15E4E187-4C06-43C5-B41D-618F0C700EAB}" destId="{74DB9616-DF4B-4F7F-BC87-B10D20020258}" srcOrd="4" destOrd="0" presId="urn:microsoft.com/office/officeart/2005/8/layout/list1"/>
    <dgm:cxn modelId="{2F1BABD0-2962-4C83-88CF-3EEC14B51CC6}" type="presParOf" srcId="{74DB9616-DF4B-4F7F-BC87-B10D20020258}" destId="{458776F7-85BA-42E3-BEE2-767C3BF8B595}" srcOrd="0" destOrd="0" presId="urn:microsoft.com/office/officeart/2005/8/layout/list1"/>
    <dgm:cxn modelId="{11AEC21F-D807-424D-AB8D-A12EFBE1ABC5}" type="presParOf" srcId="{74DB9616-DF4B-4F7F-BC87-B10D20020258}" destId="{8DF1BB67-02B9-4901-96F8-8851B72EF9CB}" srcOrd="1" destOrd="0" presId="urn:microsoft.com/office/officeart/2005/8/layout/list1"/>
    <dgm:cxn modelId="{CE8B9FF4-0DE0-460A-9CA2-2AE3BB3AEE35}" type="presParOf" srcId="{15E4E187-4C06-43C5-B41D-618F0C700EAB}" destId="{79AA685B-F8C7-4C46-9D28-1464B016AB65}" srcOrd="5" destOrd="0" presId="urn:microsoft.com/office/officeart/2005/8/layout/list1"/>
    <dgm:cxn modelId="{16E5664B-E155-401F-8E26-19BC2B688CF2}" type="presParOf" srcId="{15E4E187-4C06-43C5-B41D-618F0C700EAB}" destId="{EE2E4068-2370-4333-B87E-17ED612C3995}" srcOrd="6" destOrd="0" presId="urn:microsoft.com/office/officeart/2005/8/layout/list1"/>
    <dgm:cxn modelId="{30DF5B73-3572-4293-AFBD-DAB890B26628}" type="presParOf" srcId="{15E4E187-4C06-43C5-B41D-618F0C700EAB}" destId="{F97EB702-8A1C-434C-98BE-9F9739906B34}" srcOrd="7" destOrd="0" presId="urn:microsoft.com/office/officeart/2005/8/layout/list1"/>
    <dgm:cxn modelId="{288CBE37-C198-4EBD-8880-036F20ABF3FD}" type="presParOf" srcId="{15E4E187-4C06-43C5-B41D-618F0C700EAB}" destId="{89A7604C-621B-4923-A529-0D35433AC746}" srcOrd="8" destOrd="0" presId="urn:microsoft.com/office/officeart/2005/8/layout/list1"/>
    <dgm:cxn modelId="{FF9C730F-C8EC-4768-8BED-B87EB5660E1E}" type="presParOf" srcId="{89A7604C-621B-4923-A529-0D35433AC746}" destId="{63C992A9-971B-456D-91AC-870A69BAFFD9}" srcOrd="0" destOrd="0" presId="urn:microsoft.com/office/officeart/2005/8/layout/list1"/>
    <dgm:cxn modelId="{E6256D59-9308-482C-8145-10EB21ACAC13}" type="presParOf" srcId="{89A7604C-621B-4923-A529-0D35433AC746}" destId="{6119E286-9A42-4745-AB73-B659C56AF1F6}" srcOrd="1" destOrd="0" presId="urn:microsoft.com/office/officeart/2005/8/layout/list1"/>
    <dgm:cxn modelId="{E58F57BE-A7C8-4DCE-8B20-BFD07440D5A7}" type="presParOf" srcId="{15E4E187-4C06-43C5-B41D-618F0C700EAB}" destId="{58B0ADA2-A82D-4A24-A249-239302FD59F3}" srcOrd="9" destOrd="0" presId="urn:microsoft.com/office/officeart/2005/8/layout/list1"/>
    <dgm:cxn modelId="{F409AC88-E080-4642-A10B-A2DA6EFFE72F}" type="presParOf" srcId="{15E4E187-4C06-43C5-B41D-618F0C700EAB}" destId="{6084B4CB-34F3-4F51-91A6-AD63449B7BAA}" srcOrd="10" destOrd="0" presId="urn:microsoft.com/office/officeart/2005/8/layout/list1"/>
  </dgm:cxnLst>
  <dgm:bg/>
  <dgm:whole>
    <a:ln>
      <a:noFill/>
    </a:ln>
  </dgm:whole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1" name="组合 0"/>
      <dsp:cNvGrpSpPr/>
    </dsp:nvGrpSpPr>
    <dsp:grpSpPr>
      <a:xfrm>
        <a:off x="0" y="0"/>
        <a:ext cx="8424936" cy="5056336"/>
        <a:chOff x="0" y="0"/>
        <a:chExt cx="8424936" cy="5056336"/>
      </a:xfrm>
    </dsp:grpSpPr>
    <dsp:sp>
      <dsp:nvSpPr>
        <dsp:cNvPr id="2" name="矩形 1"/>
        <dsp:cNvSpPr/>
      </dsp:nvSpPr>
      <dsp:spPr bwMode="white">
        <a:xfrm>
          <a:off x="0" y="609278"/>
          <a:ext cx="8424936" cy="956031"/>
        </a:xfrm>
        <a:prstGeom prst="rect">
          <a:avLst/>
        </a:prstGeom>
      </dsp:spPr>
      <dsp:style>
        <a:lnRef idx="2">
          <a:schemeClr val="accent5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/>
        <a:lstStyle>
          <a:lvl2pPr marL="285750" indent="-285750">
            <a:defRPr/>
          </a:lvl2pPr>
          <a:lvl3pPr marL="571500" indent="-285750">
            <a:defRPr/>
          </a:lvl3pPr>
          <a:lvl4pPr marL="857250" indent="-285750">
            <a:defRPr/>
          </a:lvl4pPr>
          <a:lvl5pPr marL="1143000" indent="-285750">
            <a:defRPr/>
          </a:lvl5pPr>
          <a:lvl6pPr marL="1428750" indent="-285750">
            <a:defRPr/>
          </a:lvl6pPr>
          <a:lvl7pPr marL="1714500" indent="-285750">
            <a:defRPr/>
          </a:lvl7pPr>
          <a:lvl8pPr marL="2000250" indent="-285750">
            <a:defRPr/>
          </a:lvl8pPr>
          <a:lvl9pPr marL="2286000" indent="-285750">
            <a:defRPr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609278"/>
        <a:ext cx="8424936" cy="956031"/>
      </dsp:txXfrm>
    </dsp:sp>
    <dsp:sp>
      <dsp:nvSpPr>
        <dsp:cNvPr id="3" name="圆角矩形 2"/>
        <dsp:cNvSpPr/>
      </dsp:nvSpPr>
      <dsp:spPr bwMode="white">
        <a:xfrm>
          <a:off x="421247" y="49317"/>
          <a:ext cx="5897455" cy="1119922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222885" tIns="0" rIns="222885" bIns="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1.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一般地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形如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y=kx+b 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b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是常数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≠0)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的</a:t>
          </a:r>
          <a:endParaRPr lang="en-US" altLang="zh-CN" sz="2800" b="1" dirty="0" smtClean="0">
            <a:latin typeface="Times New Roman" pitchFamily="18" charset="0"/>
            <a:cs typeface="Times New Roman" pitchFamily="18" charset="0"/>
          </a:endParaRPr>
        </a:p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   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函数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叫做一次函数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2800" b="1" dirty="0">
            <a:latin typeface="Times New Roman" pitchFamily="18" charset="0"/>
            <a:cs typeface="Times New Roman" pitchFamily="18" charset="0"/>
          </a:endParaRPr>
        </a:p>
      </dsp:txBody>
      <dsp:txXfrm>
        <a:off x="421247" y="49317"/>
        <a:ext cx="5897455" cy="1119922"/>
      </dsp:txXfrm>
    </dsp:sp>
    <dsp:sp>
      <dsp:nvSpPr>
        <dsp:cNvPr id="4" name="矩形 3"/>
        <dsp:cNvSpPr/>
      </dsp:nvSpPr>
      <dsp:spPr bwMode="white">
        <a:xfrm>
          <a:off x="0" y="2330133"/>
          <a:ext cx="8424936" cy="956031"/>
        </a:xfrm>
        <a:prstGeom prst="rect">
          <a:avLst/>
        </a:prstGeom>
      </dsp:spPr>
      <dsp:style>
        <a:lnRef idx="2">
          <a:schemeClr val="accent5">
            <a:hueOff val="900000"/>
            <a:satOff val="784"/>
            <a:lumOff val="-26077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/>
        <a:lstStyle>
          <a:lvl2pPr marL="285750" indent="-285750">
            <a:defRPr/>
          </a:lvl2pPr>
          <a:lvl3pPr marL="571500" indent="-285750">
            <a:defRPr/>
          </a:lvl3pPr>
          <a:lvl4pPr marL="857250" indent="-285750">
            <a:defRPr/>
          </a:lvl4pPr>
          <a:lvl5pPr marL="1143000" indent="-285750">
            <a:defRPr/>
          </a:lvl5pPr>
          <a:lvl6pPr marL="1428750" indent="-285750">
            <a:defRPr/>
          </a:lvl6pPr>
          <a:lvl7pPr marL="1714500" indent="-285750">
            <a:defRPr/>
          </a:lvl7pPr>
          <a:lvl8pPr marL="2000250" indent="-285750">
            <a:defRPr/>
          </a:lvl8pPr>
          <a:lvl9pPr marL="2286000" indent="-285750">
            <a:defRPr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330133"/>
        <a:ext cx="8424936" cy="956031"/>
      </dsp:txXfrm>
    </dsp:sp>
    <dsp:sp>
      <dsp:nvSpPr>
        <dsp:cNvPr id="5" name="圆角矩形 4"/>
        <dsp:cNvSpPr/>
      </dsp:nvSpPr>
      <dsp:spPr bwMode="white">
        <a:xfrm>
          <a:off x="421247" y="1770172"/>
          <a:ext cx="5897455" cy="1119922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5">
            <a:hueOff val="900000"/>
            <a:satOff val="784"/>
            <a:lumOff val="-2607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222885" tIns="0" rIns="222885" bIns="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2.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一次函数解析式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y=kx+b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≠0)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的条件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≠0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千万</a:t>
          </a:r>
          <a:endParaRPr lang="en-US" altLang="zh-CN" sz="2800" b="1" dirty="0" smtClean="0">
            <a:latin typeface="Times New Roman" pitchFamily="18" charset="0"/>
            <a:cs typeface="Times New Roman" pitchFamily="18" charset="0"/>
          </a:endParaRPr>
        </a:p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不能忽略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如果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k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=0,</a:t>
          </a:r>
          <a:r>
            <a:rPr lang="en-US" sz="2800" b="1" i="1" dirty="0" smtClean="0">
              <a:latin typeface="Times New Roman" pitchFamily="18" charset="0"/>
              <a:cs typeface="Times New Roman" pitchFamily="18" charset="0"/>
            </a:rPr>
            <a:t>y=b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就不是一次函数了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2800" b="1" dirty="0">
            <a:latin typeface="Times New Roman" pitchFamily="18" charset="0"/>
            <a:cs typeface="Times New Roman" pitchFamily="18" charset="0"/>
          </a:endParaRPr>
        </a:p>
      </dsp:txBody>
      <dsp:txXfrm>
        <a:off x="421247" y="1770172"/>
        <a:ext cx="5897455" cy="1119922"/>
      </dsp:txXfrm>
    </dsp:sp>
    <dsp:sp>
      <dsp:nvSpPr>
        <dsp:cNvPr id="6" name="矩形 5"/>
        <dsp:cNvSpPr/>
      </dsp:nvSpPr>
      <dsp:spPr bwMode="white">
        <a:xfrm>
          <a:off x="0" y="4071992"/>
          <a:ext cx="8424936" cy="956031"/>
        </a:xfrm>
        <a:prstGeom prst="rect">
          <a:avLst/>
        </a:prstGeom>
      </dsp:spPr>
      <dsp:style>
        <a:lnRef idx="2">
          <a:schemeClr val="accent5">
            <a:hueOff val="1800000"/>
            <a:satOff val="1569"/>
            <a:lumOff val="-52156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/>
        <a:lstStyle>
          <a:lvl2pPr marL="285750" indent="-285750">
            <a:defRPr/>
          </a:lvl2pPr>
          <a:lvl3pPr marL="571500" indent="-285750">
            <a:defRPr/>
          </a:lvl3pPr>
          <a:lvl4pPr marL="857250" indent="-285750">
            <a:defRPr/>
          </a:lvl4pPr>
          <a:lvl5pPr marL="1143000" indent="-285750">
            <a:defRPr/>
          </a:lvl5pPr>
          <a:lvl6pPr marL="1428750" indent="-285750">
            <a:defRPr/>
          </a:lvl6pPr>
          <a:lvl7pPr marL="1714500" indent="-285750">
            <a:defRPr/>
          </a:lvl7pPr>
          <a:lvl8pPr marL="2000250" indent="-285750">
            <a:defRPr/>
          </a:lvl8pPr>
          <a:lvl9pPr marL="2286000" indent="-285750">
            <a:defRPr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4071992"/>
        <a:ext cx="8424936" cy="956031"/>
      </dsp:txXfrm>
    </dsp:sp>
    <dsp:sp>
      <dsp:nvSpPr>
        <dsp:cNvPr id="7" name="圆角矩形 6"/>
        <dsp:cNvSpPr/>
      </dsp:nvSpPr>
      <dsp:spPr bwMode="white">
        <a:xfrm>
          <a:off x="421247" y="3491027"/>
          <a:ext cx="5897455" cy="1119922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5">
            <a:hueOff val="1800000"/>
            <a:satOff val="1569"/>
            <a:lumOff val="-52156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Body>
        <a:bodyPr lIns="222885" tIns="0" rIns="222885" bIns="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3.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正比例函数是特殊的一次函数</a:t>
          </a:r>
          <a:r>
            <a:rPr lang="en-US" sz="2800" b="1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但一次函数</a:t>
          </a:r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en-US" altLang="zh-CN" sz="2800" b="1" dirty="0" smtClean="0">
            <a:latin typeface="Times New Roman" pitchFamily="18" charset="0"/>
            <a:cs typeface="Times New Roman" pitchFamily="18" charset="0"/>
          </a:endParaRPr>
        </a:p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dirty="0" smtClean="0">
              <a:latin typeface="Times New Roman" pitchFamily="18" charset="0"/>
              <a:cs typeface="Times New Roman" pitchFamily="18" charset="0"/>
            </a:rPr>
            <a:t>  </a:t>
          </a:r>
          <a:r>
            <a:rPr lang="zh-CN" sz="2800" b="1" dirty="0" smtClean="0">
              <a:latin typeface="Times New Roman" pitchFamily="18" charset="0"/>
              <a:cs typeface="Times New Roman" pitchFamily="18" charset="0"/>
            </a:rPr>
            <a:t>不一定是正比例函数</a:t>
          </a:r>
          <a:r>
            <a:rPr lang="en-US" sz="32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sz="3200" b="1" dirty="0">
            <a:latin typeface="Times New Roman" pitchFamily="18" charset="0"/>
            <a:cs typeface="Times New Roman" pitchFamily="18" charset="0"/>
          </a:endParaRPr>
        </a:p>
      </dsp:txBody>
      <dsp:txXfrm>
        <a:off x="421247" y="3491027"/>
        <a:ext cx="5897455" cy="1119922"/>
      </dsp:txXfrm>
    </dsp:sp>
    <dsp:sp>
      <dsp:nvSpPr>
        <dsp:cNvPr id="8" name="矩形 7" hidden="1"/>
        <dsp:cNvSpPr/>
      </dsp:nvSpPr>
      <dsp:spPr bwMode="white">
        <a:xfrm>
          <a:off x="0" y="609278"/>
          <a:ext cx="421247" cy="0"/>
        </a:xfrm>
        <a:prstGeom prst="rect">
          <a:avLst/>
        </a:prstGeom>
      </dsp:spPr>
      <dsp:style>
        <a:lnRef idx="3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Xfrm>
        <a:off x="0" y="609278"/>
        <a:ext cx="421247" cy="0"/>
      </dsp:txXfrm>
    </dsp:sp>
    <dsp:sp>
      <dsp:nvSpPr>
        <dsp:cNvPr id="9" name="矩形 8" hidden="1"/>
        <dsp:cNvSpPr/>
      </dsp:nvSpPr>
      <dsp:spPr bwMode="white">
        <a:xfrm>
          <a:off x="0" y="2330133"/>
          <a:ext cx="421247" cy="0"/>
        </a:xfrm>
        <a:prstGeom prst="rect">
          <a:avLst/>
        </a:prstGeom>
      </dsp:spPr>
      <dsp:style>
        <a:lnRef idx="3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Xfrm>
        <a:off x="0" y="2330133"/>
        <a:ext cx="421247" cy="0"/>
      </dsp:txXfrm>
    </dsp:sp>
    <dsp:sp>
      <dsp:nvSpPr>
        <dsp:cNvPr id="10" name="矩形 9" hidden="1"/>
        <dsp:cNvSpPr/>
      </dsp:nvSpPr>
      <dsp:spPr bwMode="white">
        <a:xfrm>
          <a:off x="0" y="4050988"/>
          <a:ext cx="421247" cy="0"/>
        </a:xfrm>
        <a:prstGeom prst="rect">
          <a:avLst/>
        </a:prstGeom>
      </dsp:spPr>
      <dsp:style>
        <a:lnRef idx="3">
          <a:schemeClr val="lt1"/>
        </a:lnRef>
        <a:fillRef idx="1">
          <a:schemeClr val="accent5">
            <a:hueOff val="900000"/>
            <a:satOff val="784"/>
            <a:lumOff val="-26077"/>
            <a:alpha val="100000"/>
          </a:schemeClr>
        </a:fillRef>
        <a:effectRef idx="1">
          <a:scrgbClr r="0" g="0" b="0"/>
        </a:effectRef>
        <a:fontRef idx="minor">
          <a:schemeClr val="lt1"/>
        </a:fontRef>
      </dsp:style>
      <dsp:txXfrm>
        <a:off x="0" y="4050988"/>
        <a:ext cx="421247" cy="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9.wmf"/><Relationship Id="rId13" Type="http://schemas.openxmlformats.org/officeDocument/2006/relationships/vmlDrawing" Target="../drawings/vmlDrawing4.vml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.wav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8280920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19.2.2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一次函数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zh-CN" sz="48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333742"/>
            <a:ext cx="122413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spc="300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611560" y="2042343"/>
            <a:ext cx="7992888" cy="2754809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判断一次函数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利用一次函数的定义判断即可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通常是利用待定系数法求一次函数的解析式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16632"/>
            <a:ext cx="8388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已知关于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k+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x+k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满足什么条件时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它是正比例函数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11560" y="1340768"/>
            <a:ext cx="7200800" cy="1191816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根据正比例函数的定义可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知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:k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-4=0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+2≠0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确定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2780928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-4=0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+2≠0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它是正比例函数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3924345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满足什么条件时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它是一次函数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27584" y="4581128"/>
            <a:ext cx="6480720" cy="1191816"/>
          </a:xfrm>
          <a:prstGeom prst="round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根据一次函数的定义可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知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+2≠0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确定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的值即可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7224" y="6000768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+2≠0,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≠-2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它是一次函数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7" grpId="0"/>
      <p:bldP spid="8" grpId="0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333742"/>
            <a:ext cx="122413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spc="300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剪去对角的矩形 7"/>
          <p:cNvSpPr/>
          <p:nvPr/>
        </p:nvSpPr>
        <p:spPr>
          <a:xfrm>
            <a:off x="611560" y="1844824"/>
            <a:ext cx="7992888" cy="3535797"/>
          </a:xfrm>
          <a:prstGeom prst="snip2Diag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注意一次函数的定义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并且正确理解它和正比例函数的关系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中必须满足的条件是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≠0.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一次函数也为正比例函数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323528" y="1196752"/>
          <a:ext cx="8424936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170415"/>
            <a:ext cx="2809411" cy="1098345"/>
            <a:chOff x="-130" y="-116"/>
            <a:chExt cx="1763" cy="751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116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79512" y="1425531"/>
            <a:ext cx="8568952" cy="282630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下列说法中不正确的是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正比例函数一定是一次函数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一次函数不一定是正比例函数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不是一次函数就不是正比例函数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正比例函数不是一次函数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653136"/>
            <a:ext cx="8424936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利用一次函数和正比例函数的关系解决</a:t>
            </a:r>
            <a:endParaRPr lang="en-US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本题即可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1628800"/>
            <a:ext cx="93610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764704"/>
            <a:ext cx="8568952" cy="3199599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已知方程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把它化成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kx+b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的形式是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这时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220026"/>
            <a:ext cx="8424936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利用一次函数的概念即可确定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代入解析式即可求出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代入解析式即可求出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475656" y="1700808"/>
          <a:ext cx="1584176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15544800" imgH="9448800" progId="Equation.DSMT4">
                  <p:embed/>
                </p:oleObj>
              </mc:Choice>
              <mc:Fallback>
                <p:oleObj name="Equation" r:id="rId1" imgW="15544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5656" y="1700808"/>
                        <a:ext cx="1584176" cy="1008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860032" y="1700808"/>
          <a:ext cx="504056" cy="1080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60032" y="1700808"/>
                        <a:ext cx="504056" cy="10801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7164288" y="1772816"/>
          <a:ext cx="64807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5181600" imgH="9448800" progId="Equation.DSMT4">
                  <p:embed/>
                </p:oleObj>
              </mc:Choice>
              <mc:Fallback>
                <p:oleObj name="Equation" r:id="rId5" imgW="5181600" imgH="94488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64288" y="1772816"/>
                        <a:ext cx="648072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2843808" y="2709416"/>
          <a:ext cx="720080" cy="1007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7" imgW="5181600" imgH="9448800" progId="Equation.DSMT4">
                  <p:embed/>
                </p:oleObj>
              </mc:Choice>
              <mc:Fallback>
                <p:oleObj name="Equation" r:id="rId7" imgW="5181600" imgH="9448800" progId="Equation.DSMT4">
                  <p:embed/>
                  <p:pic>
                    <p:nvPicPr>
                      <p:cNvPr id="0" name="图片 4099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43808" y="2709416"/>
                        <a:ext cx="720080" cy="100761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6732240" y="2780928"/>
          <a:ext cx="504056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Equation" r:id="rId9" imgW="3352800" imgH="9448800" progId="Equation.DSMT4">
                  <p:embed/>
                </p:oleObj>
              </mc:Choice>
              <mc:Fallback>
                <p:oleObj name="Equation" r:id="rId9" imgW="3352800" imgH="9448800" progId="Equation.DSMT4">
                  <p:embed/>
                  <p:pic>
                    <p:nvPicPr>
                      <p:cNvPr id="0" name="图片 4100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32240" y="2780928"/>
                        <a:ext cx="504056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31500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m-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+n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m,n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应满足的条件分别是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1880" y="2100871"/>
            <a:ext cx="2448272" cy="74251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,n=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933057"/>
            <a:ext cx="8248430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根据一次函数的概念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可知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-2≠0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,n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-1=1, 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求出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m,n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符合的条件即可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≠2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,n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i="1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187624" y="188640"/>
            <a:ext cx="6840760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-|m|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+n+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m,n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取何值时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m,n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取何值时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3528" y="3846527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根据一次函数的定义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2-|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|=1,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=±1.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+1≠0,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≠-1,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∴当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为任意实数时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这个函数是一次函数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3528" y="2064147"/>
            <a:ext cx="8424936" cy="165288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一次函数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y=kx+b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的解析式中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≠0,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自变量的次数为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常数项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可以为任意实数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正比例函数的解析式中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比例系数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是常数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≠0,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自变量的次数为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i="1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544" y="5157192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(2)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根据正比例函数的定义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2-|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|=1,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+4=0,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=±1,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=-4,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又∵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+1≠0,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≠-1,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∴当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- 4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这个函数是正比例函数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71504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utoUpdateAnimBg="0"/>
      <p:bldP spid="17" grpId="0" animBg="1"/>
      <p:bldP spid="1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15616" y="125368"/>
            <a:ext cx="1584176" cy="1071384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268760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下列问题中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变量之间的对应关系是函数关系吗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请写出函数解析式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这些函数解析式有哪些共同特征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有人发现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20~25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℃时蟋蟀每分钟鸣叫次数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与温度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的值约是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倍与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的差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3534107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一种计算成年人标准体重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(kg)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的方法是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以厘米为单位量出身高值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再减常数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105,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所得差是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0064" y="3049796"/>
            <a:ext cx="366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c=7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-35(20≤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≤25).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60104" y="4437112"/>
            <a:ext cx="366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G=h-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105.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4974267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某城市的市内电话的月收费额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包括月租费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元和拨打电话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min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的计时费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0.1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min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收取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728" y="6002124"/>
            <a:ext cx="3664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83671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把一个长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、宽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的长方形的长减少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宽不变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长方形的面积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(cm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的值而变化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14480" y="2214554"/>
            <a:ext cx="43120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+50(0≤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&lt;10).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2996952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想一想：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上面的四个函数解析式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有什么共同特点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这种函数解析式的一般形式如何表达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它叫什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么函数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与正比例函数有何关系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247288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2011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年开始运营的京沪高速铁路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全长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1318 km,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设列车的平均速度为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300 km/h.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列车从始发站北京南站到终点站上海虹桥站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约需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结果保留一位小数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 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200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2043418"/>
            <a:ext cx="1008112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4.4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sp>
        <p:nvSpPr>
          <p:cNvPr id="10" name="矩形 9"/>
          <p:cNvSpPr/>
          <p:nvPr/>
        </p:nvSpPr>
        <p:spPr>
          <a:xfrm>
            <a:off x="107504" y="2839576"/>
            <a:ext cx="8964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列车从北京南站出发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离终点站的距离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:km)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是运行时间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(h)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的函数吗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它们之间的数量关系是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u="sng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实际问题要给出自变量的范围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 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520" y="5428381"/>
            <a:ext cx="8568952" cy="1303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中的关系式求出当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=2.5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=1200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保留一位小数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 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576" y="3987634"/>
            <a:ext cx="2448272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=1318-300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sp>
        <p:nvSpPr>
          <p:cNvPr id="17" name="矩形 16"/>
          <p:cNvSpPr/>
          <p:nvPr/>
        </p:nvSpPr>
        <p:spPr>
          <a:xfrm>
            <a:off x="6228184" y="5345976"/>
            <a:ext cx="1080120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568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sp>
        <p:nvSpPr>
          <p:cNvPr id="18" name="矩形 17"/>
          <p:cNvSpPr/>
          <p:nvPr/>
        </p:nvSpPr>
        <p:spPr>
          <a:xfrm>
            <a:off x="2555776" y="5949280"/>
            <a:ext cx="79208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0.4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228975" y="4005263"/>
          <a:ext cx="1738313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19812000" imgH="9448800" progId="Equation.DSMT4">
                  <p:embed/>
                </p:oleObj>
              </mc:Choice>
              <mc:Fallback>
                <p:oleObj name="Equation" r:id="rId2" imgW="198120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28975" y="4005263"/>
                        <a:ext cx="1738313" cy="7191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" grpId="0"/>
      <p:bldP spid="14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528" y="1107901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(4)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列车从北京南站出发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是否已经过了距始发站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1100 km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的南京南站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u="sng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u="sng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5576" y="3455761"/>
            <a:ext cx="6624736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</a:rPr>
              <a:t>想一想：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/>
              <a:t>以上函数解析式有什么共同特点</a:t>
            </a:r>
            <a:r>
              <a:rPr lang="en-US" altLang="zh-CN" sz="3200" dirty="0" smtClean="0"/>
              <a:t>?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27984" y="2124145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没有经过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707212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一次函数的定义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一般地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2492896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      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的值能为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的值能为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是什么函数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451202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所以说正比例函数是一种特殊的一次函数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07504" y="836713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下列函数中是一次函数的有哪些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并说出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66713" y="2060575"/>
          <a:ext cx="7970837" cy="208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81381600" imgH="19507200" progId="Equation.DSMT4">
                  <p:embed/>
                </p:oleObj>
              </mc:Choice>
              <mc:Fallback>
                <p:oleObj name="Equation" r:id="rId1" imgW="81381600" imgH="195072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6713" y="2060575"/>
                        <a:ext cx="7970837" cy="2081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59904" y="4365105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是一次函数的有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     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=2.5,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=-0.3;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(6),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        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6156176" y="4365105"/>
          <a:ext cx="533400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352800" imgH="9448800" progId="Equation.DSMT4">
                  <p:embed/>
                </p:oleObj>
              </mc:Choice>
              <mc:Fallback>
                <p:oleObj name="Equation" r:id="rId3" imgW="33528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56176" y="4365105"/>
                        <a:ext cx="533400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5292080" y="5013177"/>
          <a:ext cx="504056" cy="1008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3962400" imgH="9448800" progId="Equation.DSMT4">
                  <p:embed/>
                </p:oleObj>
              </mc:Choice>
              <mc:Fallback>
                <p:oleObj name="Equation" r:id="rId5" imgW="39624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92080" y="5013177"/>
                        <a:ext cx="504056" cy="100811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6786578" y="5286388"/>
          <a:ext cx="626412" cy="567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5791200" imgH="5486400" progId="Equation.DSMT4">
                  <p:embed/>
                </p:oleObj>
              </mc:Choice>
              <mc:Fallback>
                <p:oleObj name="Equation" r:id="rId7" imgW="5791200" imgH="54864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86578" y="5286388"/>
                        <a:ext cx="626412" cy="56713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333742"/>
            <a:ext cx="122413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spc="300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404065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一次函数成立的条件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124145"/>
            <a:ext cx="489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①自变量的指数为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624" y="2855838"/>
            <a:ext cx="3960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②一次项系数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3717032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一次函数与正比例函数的关系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正比例函数一定是一次函数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但一次函数不一定是正比例函数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一次函数就变成了正比例函数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所以正比例函数是特殊的一次函数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4" grpId="0" autoUpdateAnimBg="0"/>
      <p:bldP spid="5" grpId="0" autoUpdateAnimBg="0"/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191542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y+b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x+a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成正比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试说明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1427292"/>
            <a:ext cx="8820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y+b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x+a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y+b=k(x+a),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kx+ka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根据一次函数的概念可知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3284984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596" y="3857628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y=mx+n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把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分别代入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-4.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357290" y="5286388"/>
          <a:ext cx="1615055" cy="1040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17373600" imgH="10972800" progId="Equation.DSMT4">
                  <p:embed/>
                </p:oleObj>
              </mc:Choice>
              <mc:Fallback>
                <p:oleObj name="Equation" r:id="rId1" imgW="17373600" imgH="10972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7290" y="5286388"/>
                        <a:ext cx="1615055" cy="104098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357686" y="5286388"/>
          <a:ext cx="14859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10972800" imgH="10972800" progId="Equation.DSMT4">
                  <p:embed/>
                </p:oleObj>
              </mc:Choice>
              <mc:Fallback>
                <p:oleObj name="Equation" r:id="rId3" imgW="10972800" imgH="10972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7686" y="5286388"/>
                        <a:ext cx="1485900" cy="1152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2567</Words>
  <Application>Kingsoft Office WPP</Application>
  <PresentationFormat>全屏显示(4:3)</PresentationFormat>
  <Paragraphs>157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