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3"/>
    <p:sldId id="283" r:id="rId4"/>
    <p:sldId id="358" r:id="rId5"/>
    <p:sldId id="278" r:id="rId6"/>
    <p:sldId id="352" r:id="rId7"/>
    <p:sldId id="306" r:id="rId8"/>
    <p:sldId id="355" r:id="rId9"/>
    <p:sldId id="356" r:id="rId10"/>
    <p:sldId id="359" r:id="rId11"/>
    <p:sldId id="339" r:id="rId12"/>
    <p:sldId id="270" r:id="rId13"/>
    <p:sldId id="296" r:id="rId14"/>
    <p:sldId id="360" r:id="rId15"/>
    <p:sldId id="35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1.xml"/><Relationship Id="rId1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175432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19.2.1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正比例函数</a:t>
            </a:r>
            <a:endParaRPr lang="en-US" altLang="zh-CN" sz="5400" b="1" dirty="0" smtClean="0">
              <a:solidFill>
                <a:srgbClr val="7030A0"/>
              </a:solidFill>
              <a:latin typeface="+mj-lt"/>
            </a:endParaRPr>
          </a:p>
          <a:p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</a:t>
            </a:r>
            <a:r>
              <a:rPr lang="zh-CN" altLang="en-US" sz="54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zh-CN" sz="54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1412776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正比例函数的概念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叫做比例系数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会用正比例函数定义来判断函数是否为正比例函数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并且会用正比例函数定义来求一些字母的取值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解题时注意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判定一个函数是否为正比例函数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要化简后再判断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79512" y="1412776"/>
            <a:ext cx="8568952" cy="2145268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下面四个小题中两个变量成正比例的是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儿童的身高和年龄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等腰梯形的上底固定时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下底和面积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圆柱的高和体积　　　　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长方体的底面是边长为定值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的正方形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它的体积和高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143380"/>
            <a:ext cx="8606190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儿童的身高与年龄不成正比例关系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由等腰梯形的面积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公式、圆柱的体积公式可知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B,C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不正确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;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由题意知长方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体的体积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en-US" altLang="zh-CN" sz="2400" baseline="300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×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高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且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a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为定值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所以它的体积和高是成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endParaRPr lang="en-US" altLang="zh-CN" sz="24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正比例的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1484784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928662" y="285728"/>
            <a:ext cx="7354538" cy="91940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768" y="285728"/>
            <a:ext cx="720080" cy="830997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1357298"/>
            <a:ext cx="8424936" cy="176170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根据正比例函数定义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-2=1,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解得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</a:t>
            </a:r>
            <a:endParaRPr lang="en-US" altLang="zh-CN" sz="32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m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2958" y="3498901"/>
            <a:ext cx="8568952" cy="919401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3758" y="3538589"/>
            <a:ext cx="540568" cy="742511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572008"/>
            <a:ext cx="8424936" cy="1555242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根据正比例函数定义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-2=0,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解得</a:t>
            </a:r>
            <a:r>
              <a:rPr lang="en-US" altLang="zh-CN" sz="28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=2.</a:t>
            </a:r>
            <a:endParaRPr lang="en-US" altLang="zh-CN" sz="2800" dirty="0" smtClean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</a:t>
            </a:r>
            <a:r>
              <a:rPr lang="zh-CN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28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2.</a:t>
            </a:r>
            <a:endParaRPr lang="zh-CN" altLang="zh-CN" sz="28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 animBg="1"/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64704"/>
            <a:ext cx="8568952" cy="337113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下列式子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哪些表示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的正比例函数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请你指出正比例系数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(1)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=-0.1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               (3)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(4)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       (5)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=-4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+3;     (6)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=2(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)+2</a:t>
            </a:r>
            <a:r>
              <a:rPr lang="en-US" altLang="zh-CN" sz="3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221088"/>
            <a:ext cx="8568952" cy="2308324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的正比例函数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正比例系数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=-0.1.(2)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的正比例函数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正比例系数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.(3),(4),(5),(6)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都不是正比例函数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83038" y="2276475"/>
          <a:ext cx="677862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4876800" imgH="9448800" progId="Equation.DSMT4">
                  <p:embed/>
                </p:oleObj>
              </mc:Choice>
              <mc:Fallback>
                <p:oleObj name="Equation" r:id="rId1" imgW="4876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83038" y="2276475"/>
                        <a:ext cx="677862" cy="1152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899592" y="5662315"/>
          <a:ext cx="4953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5662315"/>
                        <a:ext cx="495300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57158" y="1071546"/>
            <a:ext cx="8286808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值是多少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5616" y="3208908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     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-3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409950" y="3860800"/>
          <a:ext cx="6604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4876800" imgH="9448800" progId="Equation.DSMT4">
                  <p:embed/>
                </p:oleObj>
              </mc:Choice>
              <mc:Fallback>
                <p:oleObj name="Equation" r:id="rId1" imgW="4876800" imgH="94488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9950" y="3860800"/>
                        <a:ext cx="660400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123728" y="4654203"/>
          <a:ext cx="4953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3728" y="4654203"/>
                        <a:ext cx="495300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484813" y="4652963"/>
          <a:ext cx="9493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5" imgW="7010400" imgH="9448800" progId="Equation.DSMT4">
                  <p:embed/>
                </p:oleObj>
              </mc:Choice>
              <mc:Fallback>
                <p:oleObj name="Equation" r:id="rId5" imgW="7010400" imgH="9448800" progId="Equation.DSMT4">
                  <p:embed/>
                  <p:pic>
                    <p:nvPicPr>
                      <p:cNvPr id="0" name="图片 5122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84813" y="4652963"/>
                        <a:ext cx="949325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7215206" y="6215082"/>
            <a:ext cx="500066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87624" y="83389"/>
            <a:ext cx="1584176" cy="1071384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504" y="1124744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2011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年开始运营的京沪高速铁路全长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1318km.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设列车平均速度为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300km/h.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考虑以下问题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乘京沪高铁列车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从始发站北京南站到终点站海虹桥站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约需多少小时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结果保留小数点后一位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284984"/>
            <a:ext cx="86409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京沪高铁列车的行程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:km)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与运行时间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:h)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之间有何数量关系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450912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京沪高铁列车从北京南站出发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2.5h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是否已经过了距始发站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1100 km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的南京南站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116" y="2857496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1318÷300≈4.4(h).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3789040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t.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5517232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=300×2.5=750(km), 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故列车尚未到达距始发站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1100km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的南京南站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87624" y="269384"/>
            <a:ext cx="1584176" cy="1071384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844824"/>
            <a:ext cx="8208912" cy="2953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=300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变量和常量分别是什么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其对应关系是函数关系吗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谁是自变量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谁是函数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自变量与常量按什么运算符号连接起来的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由此引出今天学习的课题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088737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下列问题中的变量对应规律可用怎样的函数表示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 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圆的周长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l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随半径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的大小变化而变化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251520" y="244527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铁的密度为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7.8 g/cm</a:t>
            </a:r>
            <a:r>
              <a:rPr lang="en-US" altLang="zh-CN" sz="24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铁块的质量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:g)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随它的体积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 cm</a:t>
            </a:r>
            <a:r>
              <a:rPr lang="en-US" altLang="zh-CN" sz="24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的大小变化而变化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528" y="3750131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(3)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每个练习本的厚度为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0.5 cm,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一些练习本摞在一起的总厚度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:cm)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随这些练习本的本数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的变化而变化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528" y="5190291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冷冻一个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℃物体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使它每分下降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物体的温度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随冷冻时间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分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的变化而变化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59832" y="1897668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l=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2π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3212976"/>
            <a:ext cx="2124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=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7.8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87824" y="4581128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h=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87824" y="6021288"/>
            <a:ext cx="1440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T=-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t.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5536" y="928670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认真观察以上出现的四个函数解析式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分别说出哪些是常数、自变量和函数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87624" y="2539753"/>
          <a:ext cx="5832648" cy="3121495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148870"/>
                <a:gridCol w="1227926"/>
                <a:gridCol w="1227926"/>
                <a:gridCol w="1227926"/>
              </a:tblGrid>
              <a:tr h="10404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函数解析式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常数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自变量</a:t>
                      </a:r>
                      <a:endParaRPr lang="zh-CN" sz="2800" b="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函数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0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(1)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l=</a:t>
                      </a: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2π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2π</a:t>
                      </a:r>
                      <a:endParaRPr lang="zh-CN" sz="2800" b="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0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(2)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m=</a:t>
                      </a: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7.8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7.8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0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(3)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h=</a:t>
                      </a: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lang="zh-CN" sz="2800" b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0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(4)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T=-</a:t>
                      </a:r>
                      <a:r>
                        <a:rPr lang="en-US" sz="2800" b="0" i="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kern="100" dirty="0">
                          <a:latin typeface="Times New Roman" pitchFamily="18" charset="0"/>
                          <a:cs typeface="Times New Roman" pitchFamily="18" charset="0"/>
                        </a:rPr>
                        <a:t>-2</a:t>
                      </a:r>
                      <a:endParaRPr lang="zh-CN" sz="2800" b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b="0" i="1" kern="100" dirty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zh-CN" sz="2800" b="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58" y="171448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这些函数都是常数与自变量乘积的形式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=300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=200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的形式一样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395536" y="3295551"/>
            <a:ext cx="8352928" cy="177271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归纳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一般地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叫做正比例函数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叫做比例系数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62" y="857232"/>
            <a:ext cx="5405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这些函数有什么共同点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7584" y="3627021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正比例系数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正比例系数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②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⑥ 都不是正比例函数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6024" y="387821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下列式子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哪些表示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请你指出正比例系数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564904"/>
            <a:ext cx="8604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观察所给的函数表达式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看是否满足正比例函数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的形式来求解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195736" y="3717032"/>
          <a:ext cx="4953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95736" y="3717032"/>
                        <a:ext cx="495300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79512" y="1556792"/>
          <a:ext cx="8784976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96012000" imgH="9448800" progId="Equation.DSMT4">
                  <p:embed/>
                </p:oleObj>
              </mc:Choice>
              <mc:Fallback>
                <p:oleObj name="Equation" r:id="rId3" imgW="960120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12" y="1556792"/>
                        <a:ext cx="8784976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7113588" y="3717032"/>
          <a:ext cx="4540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5" imgW="3352800" imgH="9448800" progId="Equation.DSMT4">
                  <p:embed/>
                </p:oleObj>
              </mc:Choice>
              <mc:Fallback>
                <p:oleObj name="Equation" r:id="rId5" imgW="33528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113588" y="3717032"/>
                        <a:ext cx="454025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 autoUpdateAnimBg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67544" y="260648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     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y=(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2473732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②若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y=2x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4059069"/>
            <a:ext cx="8676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③在函数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-2)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为正比例函数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3649" name="Object 1"/>
          <p:cNvGraphicFramePr>
            <a:graphicFrameLocks noChangeAspect="1"/>
          </p:cNvGraphicFramePr>
          <p:nvPr/>
        </p:nvGraphicFramePr>
        <p:xfrm>
          <a:off x="2987824" y="3933056"/>
          <a:ext cx="936104" cy="645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7620000" imgH="5486400" progId="Equation.DSMT4">
                  <p:embed/>
                </p:oleObj>
              </mc:Choice>
              <mc:Fallback>
                <p:oleObj name="Equation" r:id="rId1" imgW="7620000" imgH="54864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87824" y="3933056"/>
                        <a:ext cx="936104" cy="64566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891877"/>
            <a:ext cx="867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根据正比例函数定义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利用比例系数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≠0,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或者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的指数为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列不等式或方程进行求解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①∵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-1)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-1≠0,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≠1.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8304" y="260648"/>
            <a:ext cx="927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≠1  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96" y="3193812"/>
            <a:ext cx="7264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②∵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y=2x</a:t>
            </a:r>
            <a:r>
              <a:rPr lang="en-US" altLang="zh-CN" sz="2800" i="1" baseline="300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=1.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6488" y="2420888"/>
            <a:ext cx="855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1 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4934135"/>
            <a:ext cx="8604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∵函数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-2)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为正比例函数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=-2.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3779391" y="4941168"/>
          <a:ext cx="936625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7620000" imgH="5486400" progId="Equation.DSMT4">
                  <p:embed/>
                </p:oleObj>
              </mc:Choice>
              <mc:Fallback>
                <p:oleObj name="Equation" r:id="rId3" imgW="7620000" imgH="54864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9391" y="4941168"/>
                        <a:ext cx="936625" cy="6461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3651" name="Object 3"/>
          <p:cNvGraphicFramePr>
            <a:graphicFrameLocks noChangeAspect="1"/>
          </p:cNvGraphicFramePr>
          <p:nvPr/>
        </p:nvGraphicFramePr>
        <p:xfrm>
          <a:off x="2582863" y="5516563"/>
          <a:ext cx="1601787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16459200" imgH="11582400" progId="Equation.DSMT4">
                  <p:embed/>
                </p:oleObj>
              </mc:Choice>
              <mc:Fallback>
                <p:oleObj name="Equation" r:id="rId5" imgW="16459200" imgH="115824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2863" y="5516563"/>
                        <a:ext cx="1601787" cy="10810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5300464" y="4005064"/>
            <a:ext cx="8557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-2 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3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3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3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3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3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6" grpId="0"/>
      <p:bldP spid="8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3120109"/>
            <a:ext cx="8460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则有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(4-2)=5,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所以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的函数关系式为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-5.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16024" y="116632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成正比例关系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628800"/>
            <a:ext cx="8604448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pc="-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spc="-3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成正比例关系可设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-2),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再把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=5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代入求出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的值即可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2133600" y="4221163"/>
          <a:ext cx="6191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4572000" imgH="9448800" progId="Equation.DSMT4">
                  <p:embed/>
                </p:oleObj>
              </mc:Choice>
              <mc:Fallback>
                <p:oleObj name="Equation" r:id="rId1" imgW="45720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3600" y="4221163"/>
                        <a:ext cx="619125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6236940" y="5229200"/>
          <a:ext cx="495300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36940" y="5229200"/>
                        <a:ext cx="495300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26" grpId="0" autoUpdateAnimBg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2342</Words>
  <Application>Kingsoft Office WPP</Application>
  <PresentationFormat>全屏显示(4:3)</PresentationFormat>
  <Paragraphs>181</Paragraphs>
  <Slides>14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