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3"/>
    <p:sldId id="283" r:id="rId4"/>
    <p:sldId id="278" r:id="rId5"/>
    <p:sldId id="352" r:id="rId6"/>
    <p:sldId id="306" r:id="rId7"/>
    <p:sldId id="354" r:id="rId8"/>
    <p:sldId id="355" r:id="rId9"/>
    <p:sldId id="356" r:id="rId10"/>
    <p:sldId id="353" r:id="rId11"/>
    <p:sldId id="357" r:id="rId12"/>
    <p:sldId id="344" r:id="rId13"/>
    <p:sldId id="339" r:id="rId14"/>
    <p:sldId id="270" r:id="rId15"/>
    <p:sldId id="296" r:id="rId16"/>
    <p:sldId id="350" r:id="rId17"/>
    <p:sldId id="351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9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06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3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latin typeface="+mj-ea"/>
                <a:ea typeface="+mj-ea"/>
              </a:rPr>
              <a:t>第十九章　一次函数</a:t>
            </a:r>
            <a:endParaRPr lang="zh-CN" altLang="zh-CN" sz="36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539552" y="2577108"/>
            <a:ext cx="8280920" cy="1754326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dirty="0" smtClean="0">
                <a:solidFill>
                  <a:srgbClr val="7030A0"/>
                </a:solidFill>
              </a:rPr>
              <a:t>19.1.2</a:t>
            </a:r>
            <a:r>
              <a:rPr lang="zh-CN" altLang="zh-CN" sz="5400" b="1" dirty="0" smtClean="0">
                <a:solidFill>
                  <a:srgbClr val="7030A0"/>
                </a:solidFill>
              </a:rPr>
              <a:t>　函数的图象</a:t>
            </a:r>
            <a:endParaRPr lang="en-US" altLang="zh-CN" sz="5400" b="1" dirty="0" smtClean="0">
              <a:solidFill>
                <a:srgbClr val="7030A0"/>
              </a:solidFill>
            </a:endParaRPr>
          </a:p>
          <a:p>
            <a:r>
              <a:rPr lang="zh-CN" altLang="en-US" sz="5400" b="1" dirty="0" smtClean="0">
                <a:solidFill>
                  <a:srgbClr val="7030A0"/>
                </a:solidFill>
              </a:rPr>
              <a:t>（第</a:t>
            </a:r>
            <a:r>
              <a:rPr lang="en-US" altLang="zh-CN" sz="5400" b="1" dirty="0" smtClean="0">
                <a:solidFill>
                  <a:srgbClr val="7030A0"/>
                </a:solidFill>
              </a:rPr>
              <a:t>2</a:t>
            </a:r>
            <a:r>
              <a:rPr lang="zh-CN" altLang="en-US" sz="5400" b="1" dirty="0" smtClean="0">
                <a:solidFill>
                  <a:srgbClr val="7030A0"/>
                </a:solidFill>
              </a:rPr>
              <a:t>课时）</a:t>
            </a:r>
            <a:endParaRPr lang="zh-CN" altLang="zh-CN" sz="5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79512" y="116632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(3)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如果水位的变化规律不变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则可利用上述函数预测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再过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 h,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=5+2=7(h)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水位高度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=0.3×7+3=5.1(m).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把图中的函数图象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线段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向右延伸到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=7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时所对应的位置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得图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从它也能看出这时的水位高度约为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5.1 m.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707904" y="3933056"/>
            <a:ext cx="345638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857224" y="285728"/>
            <a:ext cx="8286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就上面的例子中提几个问题大家思考：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函数自变量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的取值范围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:0≤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≤7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是如何确定的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282" y="1142984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从题目中可以看出水库水位在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小时内持续上涨情况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且估计这种上涨情况还会持续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小时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所以自变量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的取值范围取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0≤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≤7,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超出了这个范围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情况将难以预计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720" y="2428868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(2)2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小时后的水位高度是通过解析式求出的好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还是从函数图象估算出的好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58" y="4643446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函数的三种表示方法之间是否可以转化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5214950"/>
            <a:ext cx="842493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从这个例子可以看出函数的三种不同表示法可以转化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因为题目中只给出了列表法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而我们通过分析求出解析式并画出了图象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所以我认为可以相互转化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34" y="3429000"/>
            <a:ext cx="8429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小时后水位高度通过解析式求的值准确，通过图象估算直接、方便。就这个题目来说，虽然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小时后水位高度本身就是一种估算，但为了准确而言，我认为该是通过解析式求出较好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4" grpId="0" autoUpdateAnimBg="0"/>
      <p:bldP spid="6" grpId="0" autoUpdateAnimBg="0"/>
      <p:bldP spid="8" grpId="0" autoUpdateAnimBg="0"/>
      <p:bldP spid="9" grpId="0" autoUpdateAnimBg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42844" y="928670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1.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函数的三种不同的表示方法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列表法、解析式法和图象法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87624" y="188640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14282" y="2357430"/>
          <a:ext cx="8568952" cy="3751141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196731"/>
                <a:gridCol w="2869869"/>
                <a:gridCol w="4502352"/>
              </a:tblGrid>
              <a:tr h="46338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表示</a:t>
                      </a:r>
                      <a:r>
                        <a:rPr lang="zh-CN" sz="2000" b="1" kern="100" dirty="0">
                          <a:latin typeface="Times New Roman" pitchFamily="18" charset="0"/>
                          <a:cs typeface="Times New Roman" pitchFamily="18" charset="0"/>
                        </a:rPr>
                        <a:t>方法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itchFamily="18" charset="0"/>
                          <a:cs typeface="Times New Roman" pitchFamily="18" charset="0"/>
                        </a:rPr>
                        <a:t>含义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itchFamily="18" charset="0"/>
                          <a:cs typeface="Times New Roman" pitchFamily="18" charset="0"/>
                        </a:rPr>
                        <a:t>优缺点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92389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itchFamily="18" charset="0"/>
                          <a:cs typeface="Times New Roman" pitchFamily="18" charset="0"/>
                        </a:rPr>
                        <a:t>列表法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用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表格形式列出自变量与因变量对应的取值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表示函数两个变量之间的关系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优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点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能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明确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地显示出自变量的值和与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之对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应的函数值</a:t>
                      </a:r>
                      <a:endParaRPr lang="zh-CN" sz="2000" kern="1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缺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点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不能反映出函数的全貌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1541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itchFamily="18" charset="0"/>
                          <a:cs typeface="Times New Roman" pitchFamily="18" charset="0"/>
                        </a:rPr>
                        <a:t>图象法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用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图象表示两个变量之间的函数关系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优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点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能直观地显示出数据的变化规律</a:t>
                      </a:r>
                      <a:endParaRPr lang="zh-CN" sz="2000" kern="1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缺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点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画出的图象多为近似的、局部的</a:t>
                      </a:r>
                      <a:r>
                        <a:rPr lang="en-US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endParaRPr lang="en-US" sz="20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由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图象确定的函数值往往不够准确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6989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Times New Roman" pitchFamily="18" charset="0"/>
                          <a:cs typeface="Times New Roman" pitchFamily="18" charset="0"/>
                        </a:rPr>
                        <a:t>解析式法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用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含自变量的各种数学算式构成的式子表示的方法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66675" marR="6667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优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点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能准确、规范且简明扼要地表示函数</a:t>
                      </a:r>
                      <a:endParaRPr lang="zh-CN" sz="2000" kern="1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altLang="zh-CN" sz="2000" kern="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zh-CN" sz="20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缺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点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并非所有函数都可以用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14282" y="1428736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/>
              <a:t>2.</a:t>
            </a:r>
            <a:r>
              <a:rPr lang="zh-CN" altLang="zh-CN" sz="2400" dirty="0" smtClean="0"/>
              <a:t>三种表示函数的方法分别称为列表法、解析式法和图象法</a:t>
            </a:r>
            <a:r>
              <a:rPr lang="en-US" altLang="zh-CN" sz="2400" dirty="0" smtClean="0"/>
              <a:t>.</a:t>
            </a:r>
            <a:r>
              <a:rPr lang="zh-CN" altLang="zh-CN" sz="2400" dirty="0" smtClean="0"/>
              <a:t>其</a:t>
            </a:r>
            <a:endParaRPr lang="en-US" altLang="zh-CN" sz="2400" dirty="0" smtClean="0"/>
          </a:p>
          <a:p>
            <a:r>
              <a:rPr lang="en-US" altLang="zh-CN" sz="2400" dirty="0" smtClean="0"/>
              <a:t>    </a:t>
            </a:r>
            <a:r>
              <a:rPr lang="zh-CN" altLang="zh-CN" sz="2400" dirty="0" smtClean="0"/>
              <a:t>优缺点如下</a:t>
            </a:r>
            <a:r>
              <a:rPr lang="en-US" altLang="zh-CN" sz="2400" dirty="0" smtClean="0"/>
              <a:t>:</a:t>
            </a:r>
            <a:endParaRPr lang="zh-CN" altLang="zh-CN" sz="2400" dirty="0"/>
          </a:p>
        </p:txBody>
      </p:sp>
      <p:sp>
        <p:nvSpPr>
          <p:cNvPr id="7" name="动作按钮: 第一张 6">
            <a:hlinkClick r:id="" action="ppaction://hlinkshowjump?jump=firstslide" highlightClick="1"/>
          </p:cNvPr>
          <p:cNvSpPr/>
          <p:nvPr/>
        </p:nvSpPr>
        <p:spPr>
          <a:xfrm>
            <a:off x="7143768" y="6215082"/>
            <a:ext cx="571504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6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6048869" y="170415"/>
            <a:ext cx="2809411" cy="1098345"/>
            <a:chOff x="-130" y="-116"/>
            <a:chExt cx="1763" cy="751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130" y="-116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lnSpc>
                  <a:spcPct val="200000"/>
                </a:lnSpc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251520" y="1607093"/>
            <a:ext cx="8568952" cy="2109939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1.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已知长方形的面积为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4,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一条边长为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另一边长为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则用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表示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的函数解析式为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4429132"/>
            <a:ext cx="8572528" cy="991731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根据长方形面积公式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得</a:t>
            </a:r>
            <a:r>
              <a:rPr lang="en-US" altLang="zh-CN" sz="3200" i="1" dirty="0" err="1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=4,</a:t>
            </a:r>
            <a:r>
              <a:rPr lang="zh-CN" altLang="en-US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即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      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7" name="Object 1"/>
          <p:cNvGraphicFramePr>
            <a:graphicFrameLocks noChangeAspect="1"/>
          </p:cNvGraphicFramePr>
          <p:nvPr/>
        </p:nvGraphicFramePr>
        <p:xfrm>
          <a:off x="7020272" y="2564904"/>
          <a:ext cx="1152962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2" imgW="8534400" imgH="9448800" progId="Equation.DSMT4">
                  <p:embed/>
                </p:oleObj>
              </mc:Choice>
              <mc:Fallback>
                <p:oleObj name="Equation" r:id="rId2" imgW="85344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020272" y="2564904"/>
                        <a:ext cx="1152962" cy="9361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715272" y="4357694"/>
          <a:ext cx="428628" cy="11072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3657600" imgH="9448800" progId="Equation.DSMT4">
                  <p:embed/>
                </p:oleObj>
              </mc:Choice>
              <mc:Fallback>
                <p:oleObj name="Equation" r:id="rId4" imgW="3657600" imgH="94488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15272" y="4357694"/>
                        <a:ext cx="428628" cy="110728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764704"/>
            <a:ext cx="8568952" cy="3439239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科学家研究发现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声音在空气中传播的速度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秒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与气温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℃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有关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当气温是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℃时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音速是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331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秒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当气温是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℃时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音速是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334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秒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当气温是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℃时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音速是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337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秒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当气温是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℃时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音速是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340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秒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当气温是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℃时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音速是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343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秒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当气温是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℃时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音速是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346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秒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当气温是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℃时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音速是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349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秒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请你用表格表示气温与音速之间的关系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00034" y="5357826"/>
          <a:ext cx="7344814" cy="114300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502348"/>
                <a:gridCol w="834638"/>
                <a:gridCol w="834638"/>
                <a:gridCol w="834638"/>
                <a:gridCol w="834638"/>
                <a:gridCol w="834638"/>
                <a:gridCol w="834638"/>
                <a:gridCol w="834638"/>
              </a:tblGrid>
              <a:tr h="5606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℃</a:t>
                      </a: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8239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y</a:t>
                      </a: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米</a:t>
                      </a: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秒</a:t>
                      </a: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331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334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337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340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343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346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349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71472" y="4429132"/>
            <a:ext cx="24609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列表如下：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941040"/>
            <a:ext cx="8568952" cy="119181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表格反映了哪两个变量之间的关系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哪个是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自变量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哪个是因变量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2495798"/>
            <a:ext cx="8712968" cy="1077218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两个变量是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传播的速度和温度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温度是自变量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传播的速度是因变量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14282" y="3857628"/>
            <a:ext cx="8568952" cy="64698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当气温是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35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℃时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估计音速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可能是多少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5004465"/>
            <a:ext cx="8640960" cy="584775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当气温是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35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℃时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估计音速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可能是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352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秒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9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1085056"/>
            <a:ext cx="8568952" cy="119181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能否用一个式子来表示两个变量之间的关系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3528" y="2636912"/>
            <a:ext cx="83529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解：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根据表格中数据可得出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温度每升高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℃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传播的速度增加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秒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=0,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=331,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故两个变量之间的关系式为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=331+     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5004048" y="4725144"/>
          <a:ext cx="454025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1" imgW="3352800" imgH="9448800" progId="Equation.DSMT4">
                  <p:embed/>
                </p:oleObj>
              </mc:Choice>
              <mc:Fallback>
                <p:oleObj name="Equation" r:id="rId1" imgW="3352800" imgH="94488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04048" y="4725144"/>
                        <a:ext cx="454025" cy="9350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动作按钮: 第一张 8">
            <a:hlinkClick r:id="" action="ppaction://hlinkshowjump?jump=firstslide" highlightClick="1"/>
          </p:cNvPr>
          <p:cNvSpPr/>
          <p:nvPr/>
        </p:nvSpPr>
        <p:spPr>
          <a:xfrm>
            <a:off x="7143768" y="6215082"/>
            <a:ext cx="571504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资料带 2"/>
          <p:cNvSpPr/>
          <p:nvPr/>
        </p:nvSpPr>
        <p:spPr>
          <a:xfrm>
            <a:off x="1187624" y="299413"/>
            <a:ext cx="1584176" cy="969347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想一想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1412776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我们在上节课里已经亲自动手用列表格、写式子和画图象的方法表示了一些函数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请同学们思考一下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从前面的例子看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你认为函数的表示方法有哪些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这些方法各有什么优缺点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在遇到具体问题时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该如何选择适当的表示方法呢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548081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表示函数有哪三种方法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7141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sp>
        <p:nvSpPr>
          <p:cNvPr id="10" name="流程图: 资料带 9"/>
          <p:cNvSpPr/>
          <p:nvPr/>
        </p:nvSpPr>
        <p:spPr>
          <a:xfrm>
            <a:off x="1187624" y="299413"/>
            <a:ext cx="2088232" cy="969347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快问快答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520" y="2340169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这三种表示的方法各有什么优点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3528" y="3140968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这三种表示的方法各有什么不足之处呢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755576" y="3861048"/>
          <a:ext cx="6696743" cy="25622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826383"/>
                <a:gridCol w="1217590"/>
                <a:gridCol w="1217590"/>
                <a:gridCol w="1217590"/>
                <a:gridCol w="1217590"/>
              </a:tblGrid>
              <a:tr h="99809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表示方法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全面性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准确性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直观性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形象性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21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列</a:t>
                      </a: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表法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√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√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21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解</a:t>
                      </a: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析式法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√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√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21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图</a:t>
                      </a: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象法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×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√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√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79512" y="404664"/>
            <a:ext cx="87484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        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一个水库的水位在最近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5 h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内持续上涨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19-6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记录了这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5 h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内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个时间点的水位高度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其中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表示时间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表示水位高度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在平面直角坐标系中描出表中数据对应的点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这些点是否在一条直线上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由此你能发现水位变化有什么规律吗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971600" y="4077072"/>
          <a:ext cx="6912768" cy="115212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652146"/>
                <a:gridCol w="860022"/>
                <a:gridCol w="864096"/>
                <a:gridCol w="1080120"/>
                <a:gridCol w="1080120"/>
                <a:gridCol w="1071967"/>
                <a:gridCol w="1304297"/>
              </a:tblGrid>
              <a:tr h="61337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t/</a:t>
                      </a:r>
                      <a:r>
                        <a:rPr lang="en-US" sz="2800" i="0" kern="100" dirty="0" smtClean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h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538755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y/</a:t>
                      </a:r>
                      <a:r>
                        <a:rPr lang="en-US" sz="2800" i="0" kern="100" dirty="0" smtClean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m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3.3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3.6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3.9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4.2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方正书宋_GBK"/>
                          <a:cs typeface="Times New Roman"/>
                        </a:rPr>
                        <a:t>4.5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9512" y="1088152"/>
            <a:ext cx="590465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图象法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在下面的平面直角坐标系中描出表中数据对应的点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观察描出的点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这些点的位置特征是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再结合表中数据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可以发现每小时水位上升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m.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由此猜想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如果画出这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小时内其他时刻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=2.5 h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及其水位高度所对应的点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它们可能也在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即在这个时间段内水位可能是始终以同一速度均匀上升的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28184" y="2726630"/>
            <a:ext cx="2664296" cy="235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流程图: 资料带 7"/>
          <p:cNvSpPr/>
          <p:nvPr/>
        </p:nvSpPr>
        <p:spPr>
          <a:xfrm>
            <a:off x="1115616" y="116632"/>
            <a:ext cx="2088232" cy="969347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/>
              <a:t>思路引导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16024" y="764704"/>
            <a:ext cx="86764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描出表中数据对应的点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可以看出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这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个点在一条直线上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再结合表中数据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可以发现每小时水位上升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0.3 m.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由此猜想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如果画出这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h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内其他时刻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=2.5 h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等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及其水位高度所对应的点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它们可能也在这条直线上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即在这个时间段中水位可能是始终以同一速度均匀上升的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788024" y="3933056"/>
            <a:ext cx="3086447" cy="2128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16024" y="387821"/>
            <a:ext cx="86764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 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水位高度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是否为时间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的函数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如果是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试写出一个符合表中数据的函数解析式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并画出这个函数的图象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这个函数能表示水位的变化规律吗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1844824"/>
            <a:ext cx="604867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思路引导：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解析式法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观察上图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由于水位在最近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5 h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内持续上涨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对于时间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的每一个确定的值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水位高度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都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与其对应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的函数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由于开始水位是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3 m,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以后每小时上升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0.3 m,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故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的范围是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其图象是下图中的线段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这个函数可以精确地表示水位的变化规律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如果水位的升速有些变化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也可近似地表示水位的变化规律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6999" r="11344" b="1880"/>
          <a:stretch>
            <a:fillRect/>
          </a:stretch>
        </p:blipFill>
        <p:spPr bwMode="auto">
          <a:xfrm>
            <a:off x="6215074" y="3000372"/>
            <a:ext cx="252028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3528" y="836712"/>
            <a:ext cx="84969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解：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由于水位在最近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h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内持续上涨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对于时间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的每一个确定的值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水位高度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都有唯一的值与其对应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的函数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开始时水位高度为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以后每小时水位上升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0.3 m.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函数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=0.3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+3(0≤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≤5)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是符合表中数据的一个函数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它表示经过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水位上升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0.3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即水位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(0.3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t+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3)m.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其图象是图中点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(0,3)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和点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(5,4.5)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之间的线段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如果在这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内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水位一直匀速上升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即升速为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0.3 m/h,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那么函数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=0.3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+3(0≤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≤5)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就精确地表示了这种变化规律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即使在这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h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内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水位的升速有些变化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而每小时水位上升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0.3 m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是确定的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因此这个函数也可以近似地表示水位的变化规律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8596" y="571480"/>
            <a:ext cx="76043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(3)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据估计这种上涨规律还会持续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2 h,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预测再过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2 h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水位高度将为多少米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44" y="1857364"/>
            <a:ext cx="628654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思路引导：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函数及其图象的应用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如果这种上涨规律还会持续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2 h,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那么可以预测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2 h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后的水位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①由函数解析式预测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=7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400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=5.1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m.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②由函数图象预测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在下图中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把函数图象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线段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向右延伸到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=7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时所对应的位置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找出其点所对应的纵坐标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也可看出大约是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5.1 m.(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注意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这个结果是近似的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而上面的是准确的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 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图片 9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6999" r="11344" b="1880"/>
          <a:stretch>
            <a:fillRect/>
          </a:stretch>
        </p:blipFill>
        <p:spPr bwMode="auto">
          <a:xfrm>
            <a:off x="6215074" y="1357298"/>
            <a:ext cx="252028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2865</Words>
  <Application>Kingsoft Office WPP</Application>
  <PresentationFormat>全屏显示(4:3)</PresentationFormat>
  <Paragraphs>227</Paragraphs>
  <Slides>16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