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3"/>
    <p:sldId id="283" r:id="rId4"/>
    <p:sldId id="278" r:id="rId5"/>
    <p:sldId id="306" r:id="rId6"/>
    <p:sldId id="307" r:id="rId7"/>
    <p:sldId id="337" r:id="rId8"/>
    <p:sldId id="325" r:id="rId9"/>
    <p:sldId id="338" r:id="rId10"/>
    <p:sldId id="326" r:id="rId11"/>
    <p:sldId id="329" r:id="rId12"/>
    <p:sldId id="341" r:id="rId13"/>
    <p:sldId id="342" r:id="rId14"/>
    <p:sldId id="343" r:id="rId15"/>
    <p:sldId id="339" r:id="rId16"/>
    <p:sldId id="340" r:id="rId17"/>
    <p:sldId id="270" r:id="rId18"/>
    <p:sldId id="296" r:id="rId19"/>
    <p:sldId id="328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65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6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latin typeface="+mj-ea"/>
                <a:ea typeface="+mj-ea"/>
              </a:rPr>
              <a:t>第十九章　一次函数</a:t>
            </a:r>
            <a:endParaRPr lang="zh-CN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539552" y="2577108"/>
            <a:ext cx="7668344" cy="1754326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dirty="0" smtClean="0">
                <a:solidFill>
                  <a:srgbClr val="7030A0"/>
                </a:solidFill>
              </a:rPr>
              <a:t>19.1.1</a:t>
            </a:r>
            <a:r>
              <a:rPr lang="zh-CN" altLang="zh-CN" sz="5400" b="1" dirty="0" smtClean="0">
                <a:solidFill>
                  <a:srgbClr val="7030A0"/>
                </a:solidFill>
              </a:rPr>
              <a:t>　变量与函数</a:t>
            </a:r>
            <a:r>
              <a:rPr lang="en-US" altLang="zh-CN" sz="5400" b="1" dirty="0" smtClean="0">
                <a:solidFill>
                  <a:srgbClr val="7030A0"/>
                </a:solidFill>
              </a:rPr>
              <a:t>  </a:t>
            </a:r>
            <a:r>
              <a:rPr lang="zh-CN" altLang="en-US" sz="5400" b="1" dirty="0" smtClean="0">
                <a:solidFill>
                  <a:srgbClr val="7030A0"/>
                </a:solidFill>
              </a:rPr>
              <a:t>（第</a:t>
            </a:r>
            <a:r>
              <a:rPr lang="en-US" altLang="zh-CN" sz="5400" b="1" dirty="0" smtClean="0">
                <a:solidFill>
                  <a:srgbClr val="7030A0"/>
                </a:solidFill>
              </a:rPr>
              <a:t>2</a:t>
            </a:r>
            <a:r>
              <a:rPr lang="zh-CN" altLang="en-US" sz="5400" b="1" dirty="0" smtClean="0">
                <a:solidFill>
                  <a:srgbClr val="7030A0"/>
                </a:solidFill>
              </a:rPr>
              <a:t>课时）</a:t>
            </a:r>
            <a:endParaRPr lang="zh-CN" altLang="zh-CN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79512" y="1671818"/>
            <a:ext cx="8712968" cy="3701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含分式的函数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自变量的取值范围应满足的条件是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分母不为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0;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含二次根式的函数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自变量的取值范围应满足的条件是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被开方数为非负数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既含分式又含二次根式的函数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自变量的取值范围应满足的条件是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分母不为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且被开方数为非负数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403648" y="333742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归纳总结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资料带 25"/>
          <p:cNvSpPr/>
          <p:nvPr/>
        </p:nvSpPr>
        <p:spPr>
          <a:xfrm>
            <a:off x="1475656" y="260648"/>
            <a:ext cx="1872208" cy="969347"/>
          </a:xfrm>
          <a:prstGeom prst="flowChartPunchedTap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解析式</a:t>
            </a:r>
            <a:endParaRPr lang="zh-CN" altLang="zh-CN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1355284"/>
            <a:ext cx="86764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=50-0.1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这样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用关于自变量的数学式子表示函数与自变量之间的关系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是描述函数的常用方法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这种式子叫做函数的解析式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3528" y="3443516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在变化过程中有两个变量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x,y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如果对于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的取值范围内的每一个确定的值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都有唯一的值和它对应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那么就说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是自变量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1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79512" y="1208941"/>
            <a:ext cx="8676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函数解析式中自变量的取值范围必须使函数解析式有意义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可分为下列几种情况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流程图: 资料带 7"/>
          <p:cNvSpPr/>
          <p:nvPr/>
        </p:nvSpPr>
        <p:spPr>
          <a:xfrm>
            <a:off x="1187624" y="116632"/>
            <a:ext cx="1872208" cy="969347"/>
          </a:xfrm>
          <a:prstGeom prst="flowChartPunchedTap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解析式</a:t>
            </a:r>
            <a:endParaRPr lang="zh-CN" altLang="zh-CN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512" y="2103239"/>
            <a:ext cx="8676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①当函数解析式是整式时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自变量的取值范围是全体实数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504" y="2742019"/>
            <a:ext cx="8676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②当函数解析式是分式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分母中含有字母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自变量的取值范围要使分母不为零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9512" y="3678123"/>
            <a:ext cx="8676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③当函数解析式是偶次根式时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自变量的取值范围必须使被开方数是非负数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512" y="4614227"/>
            <a:ext cx="8676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④在实际问题中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自变量的取值范围除使函数解析式有意义外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还要使实际问题有意义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6024" y="5550331"/>
            <a:ext cx="8676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⑤自变量的取值范围可以是有限或无限的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也可以是几个数或单独的一个数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10" grpId="0" autoUpdateAnimBg="0"/>
      <p:bldP spid="12" grpId="0" autoUpdateAnimBg="0"/>
      <p:bldP spid="14" grpId="0" autoUpdateAnimBg="0"/>
      <p:bldP spid="15" grpId="0" autoUpdateAnimBg="0"/>
      <p:bldP spid="16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23528" y="620688"/>
            <a:ext cx="67687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函数解析式是等式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指明了哪个是自变量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哪个是函数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书写函数解析式是有顺序的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例如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-4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表示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+5,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则表示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也就是说求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关于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的函数解析式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必须用含自变量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的代数式表示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即等式的左边是一个变量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右边是一个含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的代数式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爆炸形 1 11"/>
          <p:cNvSpPr/>
          <p:nvPr/>
        </p:nvSpPr>
        <p:spPr>
          <a:xfrm>
            <a:off x="7380312" y="404664"/>
            <a:ext cx="1296144" cy="3025378"/>
          </a:xfrm>
          <a:prstGeom prst="irregularSeal1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解析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79512" y="1671818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1.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在变化过程中有两个变量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x,y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如果对于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的取值范围内的每一个确定的值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都有唯一的值和它对应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那么就说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是自变量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403648" y="333742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403648" y="333742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1220554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函数解析式中自变量的取值范围必须使函数解析式有意义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当函数解析式是整式时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自变量的取值范围是全体实数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当函数解析式是分式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分母中含有字母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自变量的取值范围要使分母不为零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当函数解析式是偶次根式时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自变量的取值范围必须使被开方数是非负数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在实际问题中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自变量的取值范围除使函数解析式有意义外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还要使实际问题有意义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动作按钮: 第一张 4">
            <a:hlinkClick r:id="" action="ppaction://hlinkshowjump?jump=firstslide" highlightClick="1"/>
          </p:cNvPr>
          <p:cNvSpPr/>
          <p:nvPr/>
        </p:nvSpPr>
        <p:spPr>
          <a:xfrm>
            <a:off x="7143768" y="6143644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5929354" y="142852"/>
            <a:ext cx="2928926" cy="928694"/>
            <a:chOff x="-205" y="0"/>
            <a:chExt cx="1838" cy="635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251520" y="1196752"/>
            <a:ext cx="8568952" cy="1633213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1.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下表表示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的函数关系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则此函数的解析式为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4735711"/>
            <a:ext cx="8640960" cy="1285577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根据表格中的数据知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的一半的相反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故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=-0.5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故填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=-0.5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2124145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0.5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259632" y="2996952"/>
          <a:ext cx="5904658" cy="129614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536786"/>
                <a:gridCol w="670984"/>
                <a:gridCol w="670984"/>
                <a:gridCol w="670984"/>
                <a:gridCol w="670984"/>
                <a:gridCol w="670984"/>
                <a:gridCol w="670984"/>
                <a:gridCol w="670984"/>
                <a:gridCol w="670984"/>
              </a:tblGrid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kern="100" dirty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endParaRPr lang="zh-CN" sz="2800" b="1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kern="100" dirty="0"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zh-CN" sz="2800" b="1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b="1" i="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b="1" i="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b="1" i="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b="1" i="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b="1" i="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en-US" sz="2800" b="1" i="0" kern="1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b="1" i="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en-US" sz="2800" b="1" i="0" kern="1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0" kern="100"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zh-CN" sz="2800" b="1" i="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b="1" i="1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y</a:t>
                      </a:r>
                      <a:endParaRPr lang="zh-CN" sz="2800" b="1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1" kern="100"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zh-CN" sz="2800" b="1" i="1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b="1" i="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en-US" sz="2800" b="1" i="0" kern="1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b="1" i="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en-US" sz="2800" b="1" i="0" kern="1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b="1" i="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en-US" sz="2800" b="1" i="0" kern="1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b="1" i="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b="1" i="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b="1" i="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b="1" i="0" kern="100" dirty="0"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zh-CN" sz="2800" b="1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737361"/>
            <a:ext cx="8568952" cy="337113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自来水的收费标准是每月不超过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每吨水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1.2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超过部分每吨水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1.8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小王家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月份用水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&gt;10),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应交水费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的函数关系式为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u="sng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4221088"/>
            <a:ext cx="8496944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小王家的水费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=10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吨的水费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+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超过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10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吨部分的水费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即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=10×1.2+1.8(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-10)=12+1.8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-18=1.8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-6.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故填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=1.8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-6.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3204265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=1.8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-6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836712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甲车速度为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秒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乙车速度为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秒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现甲车在乙车前面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500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设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秒后两车之间的距离为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(0≤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≤100)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变化的函数解析式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2852936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由题意可知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秒后两车行驶路程分别是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甲车为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乙车为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两车行驶路程差为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-20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=5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两车之间距离为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(500-5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米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变化的函数关系式为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=500-5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(0≤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≤100).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动作按钮: 第一张 6">
            <a:hlinkClick r:id="" action="ppaction://hlinkshowjump?jump=firstslide" highlightClick="1"/>
          </p:cNvPr>
          <p:cNvSpPr/>
          <p:nvPr/>
        </p:nvSpPr>
        <p:spPr>
          <a:xfrm>
            <a:off x="7143768" y="6143644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资料带 2"/>
          <p:cNvSpPr/>
          <p:nvPr/>
        </p:nvSpPr>
        <p:spPr>
          <a:xfrm>
            <a:off x="1187624" y="260648"/>
            <a:ext cx="1584176" cy="969347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想一想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图片 3" descr="t0163f5228eb52f74b0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AF7"/>
              </a:clrFrom>
              <a:clrTo>
                <a:srgbClr val="FEFAF7">
                  <a:alpha val="0"/>
                </a:srgbClr>
              </a:clrTo>
            </a:clrChange>
            <a:lum bright="-10000"/>
          </a:blip>
          <a:srcRect t="5534" r="3888"/>
          <a:stretch>
            <a:fillRect/>
          </a:stretch>
        </p:blipFill>
        <p:spPr>
          <a:xfrm>
            <a:off x="2273672" y="4000504"/>
            <a:ext cx="3869964" cy="23808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7504" y="1268760"/>
            <a:ext cx="88924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你听说过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两个铁球同时落地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的故事吗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站在比萨斜塔顶部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让两个铁球自由下落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在铁球下落的过程中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随着时间的变化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铁球下落的速度是怎样变化的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铁球下落的速度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随下落的时间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的变化而变化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这就是我们今天要继续学习的内容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52736"/>
            <a:ext cx="85689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下图是体检时的心电图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其中横坐标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表示时间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纵坐标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表示心脏部位的生物电流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它们是两个变量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在心电图中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对于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的每个确定的值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都有唯一确定的对应值吗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648072" y="5642664"/>
            <a:ext cx="81003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对于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的每个确定值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都有唯一确定的值与其对应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aq5.jpg" descr="id:2147502348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2976" y="3248836"/>
            <a:ext cx="6858048" cy="2196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512" y="707212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在下面的我国人口数统计表中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年份与人口数可以记作两个变量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对于表中每一个确定的年份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都对应着一个确定的人口数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1520" y="2939460"/>
            <a:ext cx="45365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对于表中每个确定的年份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都对应着一个确定的人口数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076056" y="2636914"/>
          <a:ext cx="3240360" cy="331236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472891"/>
                <a:gridCol w="1767469"/>
              </a:tblGrid>
              <a:tr h="55206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年</a:t>
                      </a: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份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人</a:t>
                      </a: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口数</a:t>
                      </a: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亿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5206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1984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10.34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5206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1989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11.06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5206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1994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11.76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5206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1999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12.52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5206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13.71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爆炸形 1 25"/>
          <p:cNvSpPr/>
          <p:nvPr/>
        </p:nvSpPr>
        <p:spPr>
          <a:xfrm>
            <a:off x="2339752" y="260648"/>
            <a:ext cx="3240360" cy="1642348"/>
          </a:xfrm>
          <a:prstGeom prst="irregularSeal1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剪去对角的矩形 3"/>
          <p:cNvSpPr/>
          <p:nvPr/>
        </p:nvSpPr>
        <p:spPr>
          <a:xfrm>
            <a:off x="395536" y="2336190"/>
            <a:ext cx="8496944" cy="3048655"/>
          </a:xfrm>
          <a:prstGeom prst="snip2DiagRect">
            <a:avLst/>
          </a:prstGeom>
          <a:ln w="762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一般地</a:t>
            </a:r>
            <a:r>
              <a:rPr lang="en-US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在一个变化过程中</a:t>
            </a:r>
            <a:r>
              <a:rPr lang="en-US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如果有两个变量</a:t>
            </a:r>
            <a:r>
              <a:rPr lang="en-US" altLang="zh-CN" sz="3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y,</a:t>
            </a:r>
            <a:r>
              <a:rPr lang="zh-CN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并且对于</a:t>
            </a:r>
            <a:r>
              <a:rPr lang="en-US" altLang="zh-CN" sz="3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的每个确定的值</a:t>
            </a:r>
            <a:r>
              <a:rPr lang="en-US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都有唯一确定的值与其对应</a:t>
            </a:r>
            <a:r>
              <a:rPr lang="en-US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那么我们就说</a:t>
            </a:r>
            <a:r>
              <a:rPr lang="en-US" altLang="zh-CN" sz="3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是自变量</a:t>
            </a:r>
            <a:r>
              <a:rPr lang="en-US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的函数</a:t>
            </a:r>
            <a:r>
              <a:rPr lang="en-US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如果当</a:t>
            </a:r>
            <a:r>
              <a:rPr lang="en-US" altLang="zh-CN" sz="3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x=a</a:t>
            </a:r>
            <a:r>
              <a:rPr lang="zh-CN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y=b,</a:t>
            </a:r>
            <a:r>
              <a:rPr lang="zh-CN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那么</a:t>
            </a:r>
            <a:r>
              <a:rPr lang="en-US" altLang="zh-CN" sz="3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叫做当自变量的值为</a:t>
            </a:r>
            <a:r>
              <a:rPr lang="en-US" altLang="zh-CN" sz="32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时的函数值</a:t>
            </a:r>
            <a:r>
              <a:rPr lang="en-US" altLang="zh-CN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259632" y="323945"/>
            <a:ext cx="2016224" cy="52322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1268760"/>
            <a:ext cx="8568952" cy="1384995"/>
          </a:xfrm>
          <a:prstGeom prst="rect">
            <a:avLst/>
          </a:prstGeom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当已知函数解析式时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给出自变量的值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求相应函数值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就是将自变量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的值代入函数解析式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求代数式的值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3140968"/>
            <a:ext cx="8568952" cy="1384995"/>
          </a:xfrm>
          <a:prstGeom prst="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当已知函数解析式时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给出函数值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求相应自变量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就是解方程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5013176"/>
            <a:ext cx="8568952" cy="954107"/>
          </a:xfrm>
          <a:prstGeom prst="rect">
            <a:avLst/>
          </a:prstGeom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(3)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已知函数解析式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当自变量确定时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函数值也唯一确定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当函数值确定时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自变量不一定唯一确定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 autoUpdateAnimBg="0"/>
      <p:bldP spid="7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79512" y="260648"/>
            <a:ext cx="87484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        例：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汽车油箱中有汽油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50 L.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如果不再加油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那么油箱中的油量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单位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:L)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随行驶路程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单位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km)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的增加而减少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平均耗油量为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0.1 L/km.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写出表示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的函数关系的式子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2060848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行驶路程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是自变量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油箱中的油量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的函数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它们的关系为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=50-0.1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3501008"/>
            <a:ext cx="77048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指出自变量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的取值范围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4221088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仅从式子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=50-0.1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可以取任意实数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但是考虑到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代表的实际意义为行驶路程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因此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不能取负数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行驶中的耗油量为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0.1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它不能超过油箱中现有汽油量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50,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0.1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≤50.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因此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自变量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的取值范围是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0≤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≤500.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4" grpId="0" autoUpdateAnimBg="0"/>
      <p:bldP spid="6" grpId="0" autoUpdateAnimBg="0"/>
      <p:bldP spid="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07504" y="817548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汽车行驶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200 km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油箱中还有多少汽油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1772816"/>
            <a:ext cx="82809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汽车行驶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200 km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油箱中的汽油量是函数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=50-0.1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=200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时的函数值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将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=200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代入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=50-0.1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=50-0.1×200=30.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故汽车行驶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200 km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油箱中还有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 L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汽油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剪去对角的矩形 6"/>
          <p:cNvSpPr/>
          <p:nvPr/>
        </p:nvSpPr>
        <p:spPr>
          <a:xfrm>
            <a:off x="539552" y="4437112"/>
            <a:ext cx="8136904" cy="1285577"/>
          </a:xfrm>
          <a:prstGeom prst="snip2DiagRect">
            <a:avLst/>
          </a:prstGeom>
          <a:ln w="762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归纳总结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当函数关系式表示实际问题时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自变量的取值必须使实际问题有意义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6" grpId="0" autoUpdateAnimBg="0"/>
      <p:bldP spid="7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108520" y="730151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      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求下列函数中自变量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的取值范围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552" y="1738263"/>
            <a:ext cx="2304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=3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560" y="2746375"/>
            <a:ext cx="2483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+7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87824" y="1729552"/>
            <a:ext cx="33843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为任意实数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87824" y="3898503"/>
            <a:ext cx="60133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解：根据题意，得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+2≠0,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≠-2.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87824" y="2809672"/>
            <a:ext cx="33843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为任意实数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46100" y="3609975"/>
          <a:ext cx="2081213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19507200" imgH="9448800" progId="Equation.DSMT4">
                  <p:embed/>
                </p:oleObj>
              </mc:Choice>
              <mc:Fallback>
                <p:oleObj name="Equation" r:id="rId1" imgW="195072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6100" y="3609975"/>
                        <a:ext cx="2081213" cy="10080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3235" name="Object 3"/>
          <p:cNvGraphicFramePr>
            <a:graphicFrameLocks noChangeAspect="1"/>
          </p:cNvGraphicFramePr>
          <p:nvPr/>
        </p:nvGraphicFramePr>
        <p:xfrm>
          <a:off x="649288" y="4978400"/>
          <a:ext cx="2211387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20726400" imgH="6400800" progId="Equation.DSMT4">
                  <p:embed/>
                </p:oleObj>
              </mc:Choice>
              <mc:Fallback>
                <p:oleObj name="Equation" r:id="rId3" imgW="20726400" imgH="64008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9288" y="4978400"/>
                        <a:ext cx="2211387" cy="682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059832" y="4969912"/>
            <a:ext cx="56555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根据题意，得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-2≥0,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≥2.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3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7" grpId="0" autoUpdateAnimBg="0"/>
      <p:bldP spid="8" grpId="0" autoUpdateAnimBg="0"/>
      <p:bldP spid="10" grpId="0" autoUpdateAnimBg="0"/>
      <p:bldP spid="9" grpId="0" autoUpdateAnimBg="0"/>
      <p:bldP spid="11" grpId="0" autoUpdateAnimBg="0"/>
      <p:bldP spid="13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2656</Words>
  <Application>Kingsoft Office WPP</Application>
  <PresentationFormat>全屏显示(4:3)</PresentationFormat>
  <Paragraphs>193</Paragraphs>
  <Slides>18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