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3"/>
    <p:sldId id="283" r:id="rId4"/>
    <p:sldId id="278" r:id="rId5"/>
    <p:sldId id="373" r:id="rId6"/>
    <p:sldId id="361" r:id="rId7"/>
    <p:sldId id="352" r:id="rId8"/>
    <p:sldId id="374" r:id="rId9"/>
    <p:sldId id="306" r:id="rId10"/>
    <p:sldId id="376" r:id="rId11"/>
    <p:sldId id="375" r:id="rId12"/>
    <p:sldId id="339" r:id="rId13"/>
    <p:sldId id="377" r:id="rId14"/>
    <p:sldId id="378" r:id="rId15"/>
    <p:sldId id="270" r:id="rId16"/>
    <p:sldId id="296" r:id="rId17"/>
    <p:sldId id="350" r:id="rId18"/>
    <p:sldId id="371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D04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598" autoAdjust="0"/>
    <p:restoredTop sz="94614" autoAdjust="0"/>
  </p:normalViewPr>
  <p:slideViewPr>
    <p:cSldViewPr>
      <p:cViewPr varScale="1">
        <p:scale>
          <a:sx n="66" d="100"/>
          <a:sy n="66" d="100"/>
        </p:scale>
        <p:origin x="-106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0DA02-8245-483F-B186-669594630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6FEB5E-BC6D-41BE-BB09-784541D8D48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4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wmf"/><Relationship Id="rId1" Type="http://schemas.openxmlformats.org/officeDocument/2006/relationships/oleObject" Target="../embeddings/oleObject2.bin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image" Target="../media/image14.wmf"/><Relationship Id="rId2" Type="http://schemas.openxmlformats.org/officeDocument/2006/relationships/oleObject" Target="../embeddings/oleObject3.bin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.bin"/><Relationship Id="rId8" Type="http://schemas.openxmlformats.org/officeDocument/2006/relationships/oleObject" Target="../embeddings/oleObject9.bin"/><Relationship Id="rId7" Type="http://schemas.openxmlformats.org/officeDocument/2006/relationships/oleObject" Target="../embeddings/oleObject8.bin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image" Target="../media/image16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15.wmf"/><Relationship Id="rId13" Type="http://schemas.openxmlformats.org/officeDocument/2006/relationships/vmlDrawing" Target="../drawings/vmlDrawing4.vml"/><Relationship Id="rId12" Type="http://schemas.openxmlformats.org/officeDocument/2006/relationships/slideLayout" Target="../slideLayouts/slideLayout2.xml"/><Relationship Id="rId11" Type="http://schemas.openxmlformats.org/officeDocument/2006/relationships/audio" Target="../media/audio1.wav"/><Relationship Id="rId10" Type="http://schemas.openxmlformats.org/officeDocument/2006/relationships/oleObject" Target="../embeddings/oleObject11.bin"/><Relationship Id="rId1" Type="http://schemas.openxmlformats.org/officeDocument/2006/relationships/oleObject" Target="../embeddings/oleObject4.bin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wmf"/><Relationship Id="rId1" Type="http://schemas.openxmlformats.org/officeDocument/2006/relationships/oleObject" Target="../embeddings/oleObject12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68313" y="266682"/>
            <a:ext cx="52562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八年级数学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下    新课标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]</a:t>
            </a:r>
            <a:endParaRPr lang="zh-CN" altLang="en-US" b="1" dirty="0">
              <a:solidFill>
                <a:srgbClr val="CC0000"/>
              </a:solidFill>
              <a:latin typeface="Calibri" pitchFamily="34" charset="0"/>
              <a:ea typeface="楷体_GB2312" pitchFamily="49" charset="-122"/>
            </a:endParaRPr>
          </a:p>
        </p:txBody>
      </p:sp>
      <p:sp>
        <p:nvSpPr>
          <p:cNvPr id="3" name="TextBox 16"/>
          <p:cNvSpPr txBox="1">
            <a:spLocks noChangeArrowheads="1"/>
          </p:cNvSpPr>
          <p:nvPr/>
        </p:nvSpPr>
        <p:spPr bwMode="auto">
          <a:xfrm>
            <a:off x="1403648" y="1484784"/>
            <a:ext cx="608416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solidFill>
                  <a:srgbClr val="C00000"/>
                </a:solidFill>
                <a:latin typeface="+mj-ea"/>
                <a:ea typeface="+mj-ea"/>
              </a:rPr>
              <a:t>第十九章　一次函数</a:t>
            </a:r>
            <a:endParaRPr lang="zh-CN" altLang="zh-CN" sz="36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grpSp>
        <p:nvGrpSpPr>
          <p:cNvPr id="4" name="Group 4"/>
          <p:cNvGrpSpPr/>
          <p:nvPr/>
        </p:nvGrpSpPr>
        <p:grpSpPr bwMode="auto">
          <a:xfrm>
            <a:off x="1714480" y="5000636"/>
            <a:ext cx="2016125" cy="1009650"/>
            <a:chOff x="340" y="3022"/>
            <a:chExt cx="1270" cy="636"/>
          </a:xfrm>
        </p:grpSpPr>
        <p:sp>
          <p:nvSpPr>
            <p:cNvPr id="5" name="Oval 5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6" name="Rectangle 6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学习新知</a:t>
              </a:r>
            </a:p>
          </p:txBody>
        </p:sp>
      </p:grpSp>
      <p:grpSp>
        <p:nvGrpSpPr>
          <p:cNvPr id="7" name="Group 7"/>
          <p:cNvGrpSpPr/>
          <p:nvPr/>
        </p:nvGrpSpPr>
        <p:grpSpPr bwMode="auto">
          <a:xfrm>
            <a:off x="5143504" y="5000636"/>
            <a:ext cx="2160587" cy="1009650"/>
            <a:chOff x="2018" y="2976"/>
            <a:chExt cx="1361" cy="636"/>
          </a:xfrm>
        </p:grpSpPr>
        <p:sp>
          <p:nvSpPr>
            <p:cNvPr id="8" name="Oval 8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9" name="Rectangle 9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检测反馈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539552" y="2577108"/>
            <a:ext cx="8280920" cy="923330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5400" b="1" dirty="0" smtClean="0">
                <a:solidFill>
                  <a:srgbClr val="7030A0"/>
                </a:solidFill>
                <a:latin typeface="+mj-lt"/>
              </a:rPr>
              <a:t>19.2.2</a:t>
            </a:r>
            <a:r>
              <a:rPr lang="zh-CN" altLang="zh-CN" sz="5400" b="1" dirty="0" smtClean="0">
                <a:solidFill>
                  <a:srgbClr val="7030A0"/>
                </a:solidFill>
                <a:latin typeface="+mj-lt"/>
              </a:rPr>
              <a:t>　一次函数</a:t>
            </a:r>
            <a:r>
              <a:rPr lang="zh-CN" altLang="en-US" sz="4800" b="1" dirty="0" smtClean="0">
                <a:solidFill>
                  <a:srgbClr val="7030A0"/>
                </a:solidFill>
                <a:latin typeface="+mj-lt"/>
              </a:rPr>
              <a:t>（第</a:t>
            </a:r>
            <a:r>
              <a:rPr lang="en-US" altLang="zh-CN" sz="4800" b="1" dirty="0" smtClean="0">
                <a:solidFill>
                  <a:srgbClr val="7030A0"/>
                </a:solidFill>
                <a:latin typeface="+mj-lt"/>
              </a:rPr>
              <a:t>2</a:t>
            </a:r>
            <a:r>
              <a:rPr lang="zh-CN" altLang="en-US" sz="4800" b="1" dirty="0" smtClean="0">
                <a:solidFill>
                  <a:srgbClr val="7030A0"/>
                </a:solidFill>
                <a:latin typeface="+mj-lt"/>
              </a:rPr>
              <a:t>课时）</a:t>
            </a:r>
            <a:endParaRPr lang="zh-CN" altLang="zh-CN" sz="4800" b="1" dirty="0">
              <a:solidFill>
                <a:srgbClr val="7030A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1043608" y="116632"/>
            <a:ext cx="1944216" cy="646986"/>
          </a:xfrm>
          <a:prstGeom prst="roundRect">
            <a:avLst/>
          </a:prstGeom>
          <a:ln w="7620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sz="3200" dirty="0" smtClean="0"/>
              <a:t>知识拓展</a:t>
            </a:r>
            <a:endParaRPr lang="zh-CN" altLang="zh-CN" sz="3200" b="1" spc="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85720" y="785794"/>
            <a:ext cx="8532440" cy="1736646"/>
          </a:xfrm>
          <a:prstGeom prst="roundRect">
            <a:avLst/>
          </a:prstGeom>
          <a:ln w="7620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(1)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由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k,b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的符号可确定直线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y=kx+b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的位置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反过来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由直线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y=kx+b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的位置也可以确定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k,b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的符号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不画图象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由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k,b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的符号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直接判定直线的位置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的符号决定直线的倾斜方向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的符号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决定直线与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轴交点的位置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85720" y="2571744"/>
            <a:ext cx="8532440" cy="1736646"/>
          </a:xfrm>
          <a:prstGeom prst="roundRect">
            <a:avLst/>
          </a:prstGeom>
          <a:ln w="7620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(2)|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的大小决定直线的倾斜程度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k|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越大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直线与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轴相交成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的锐角越大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;|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越小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直线与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轴相交成的锐角越小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决定直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线与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轴交点的位置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&gt;0,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直线与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轴的交点在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轴的正半轴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上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&lt;0,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直线与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轴的交点在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轴的负半轴上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14282" y="4357694"/>
            <a:ext cx="8532440" cy="1736646"/>
          </a:xfrm>
          <a:prstGeom prst="roundRect">
            <a:avLst/>
          </a:prstGeom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直线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y=k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x+b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与直线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y=k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x+b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的位置关系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=k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,b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=b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两直线重合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=k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,b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≠b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两直线平行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≠k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,b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=b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两直线相交于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轴上的一点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(0,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);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≠k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,b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≠b</a:t>
            </a:r>
            <a:r>
              <a:rPr lang="en-US" altLang="zh-CN" sz="24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两直线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相交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autoUpdateAnimBg="0"/>
      <p:bldP spid="4" grpId="0" animBg="1" autoUpdateAnimBg="0"/>
      <p:bldP spid="5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1187624" y="188640"/>
            <a:ext cx="2088232" cy="646986"/>
          </a:xfrm>
          <a:prstGeom prst="roundRect">
            <a:avLst/>
          </a:prstGeom>
          <a:ln w="7620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课堂小结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512" y="1438905"/>
            <a:ext cx="874846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1.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正比例函数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y=kx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≠0)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的图象是经过两点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(0,0),(1,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的一条直线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一次函数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y=kx+b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≠0)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的图象是经过两点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(0,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（       ，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的一条直线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我们把这条直线称为直线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y=kx+b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具体性质如下表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4086200" y="3501008"/>
          <a:ext cx="629816" cy="9762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Equation" r:id="rId1" imgW="6096000" imgH="9448800" progId="Equation.DSMT4">
                  <p:embed/>
                </p:oleObj>
              </mc:Choice>
              <mc:Fallback>
                <p:oleObj name="Equation" r:id="rId1" imgW="6096000" imgH="94488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086200" y="3501008"/>
                        <a:ext cx="629816" cy="97621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857224" y="714356"/>
          <a:ext cx="7105423" cy="5239484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968923"/>
                <a:gridCol w="1614869"/>
                <a:gridCol w="1614869"/>
                <a:gridCol w="1453381"/>
                <a:gridCol w="1453381"/>
              </a:tblGrid>
              <a:tr h="77378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800" b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latin typeface="Times New Roman" pitchFamily="18" charset="0"/>
                          <a:cs typeface="Times New Roman" pitchFamily="18" charset="0"/>
                        </a:rPr>
                        <a:t>图象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77378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800" b="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kern="100" dirty="0">
                          <a:latin typeface="Times New Roman" pitchFamily="18" charset="0"/>
                          <a:cs typeface="Times New Roman" pitchFamily="18" charset="0"/>
                        </a:rPr>
                        <a:t>k</a:t>
                      </a:r>
                      <a:r>
                        <a:rPr lang="en-US" sz="2800" b="0" kern="100" dirty="0">
                          <a:latin typeface="Times New Roman" pitchFamily="18" charset="0"/>
                          <a:cs typeface="Times New Roman" pitchFamily="18" charset="0"/>
                        </a:rPr>
                        <a:t>&gt;0</a:t>
                      </a:r>
                      <a:endParaRPr lang="zh-CN" sz="2800" b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kern="100" dirty="0">
                          <a:latin typeface="Times New Roman" pitchFamily="18" charset="0"/>
                          <a:cs typeface="Times New Roman" pitchFamily="18" charset="0"/>
                        </a:rPr>
                        <a:t>k</a:t>
                      </a:r>
                      <a:r>
                        <a:rPr lang="en-US" sz="2800" b="0" kern="100" dirty="0">
                          <a:latin typeface="Times New Roman" pitchFamily="18" charset="0"/>
                          <a:cs typeface="Times New Roman" pitchFamily="18" charset="0"/>
                        </a:rPr>
                        <a:t>&lt;0</a:t>
                      </a:r>
                      <a:endParaRPr lang="zh-CN" sz="2800" b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cPr/>
                </a:tc>
              </a:tr>
              <a:tr h="160270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latin typeface="Times New Roman" pitchFamily="18" charset="0"/>
                          <a:cs typeface="Times New Roman" pitchFamily="18" charset="0"/>
                        </a:rPr>
                        <a:t>正比例</a:t>
                      </a:r>
                      <a:endParaRPr lang="zh-CN" sz="2800" b="1" kern="1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latin typeface="Times New Roman" pitchFamily="18" charset="0"/>
                          <a:cs typeface="Times New Roman" pitchFamily="18" charset="0"/>
                        </a:rPr>
                        <a:t>函数</a:t>
                      </a:r>
                      <a:endParaRPr lang="zh-CN" sz="2800" b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800" b="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800" b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cPr/>
                </a:tc>
              </a:tr>
              <a:tr h="54164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800" b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kern="100" dirty="0">
                          <a:latin typeface="Times New Roman" pitchFamily="18" charset="0"/>
                          <a:cs typeface="Times New Roman" pitchFamily="18" charset="0"/>
                        </a:rPr>
                        <a:t>k</a:t>
                      </a:r>
                      <a:r>
                        <a:rPr lang="en-US" sz="2800" b="0" kern="100" dirty="0">
                          <a:latin typeface="Times New Roman" pitchFamily="18" charset="0"/>
                          <a:cs typeface="Times New Roman" pitchFamily="18" charset="0"/>
                        </a:rPr>
                        <a:t>&gt;0,</a:t>
                      </a:r>
                      <a:r>
                        <a:rPr lang="en-US" sz="2800" b="0" i="1" kern="100" dirty="0"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r>
                        <a:rPr lang="en-US" sz="2800" b="0" kern="100" dirty="0">
                          <a:latin typeface="Times New Roman" pitchFamily="18" charset="0"/>
                          <a:cs typeface="Times New Roman" pitchFamily="18" charset="0"/>
                        </a:rPr>
                        <a:t>&gt;0</a:t>
                      </a:r>
                      <a:endParaRPr lang="zh-CN" sz="2800" b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kern="100" dirty="0">
                          <a:latin typeface="Times New Roman" pitchFamily="18" charset="0"/>
                          <a:cs typeface="Times New Roman" pitchFamily="18" charset="0"/>
                        </a:rPr>
                        <a:t>k</a:t>
                      </a:r>
                      <a:r>
                        <a:rPr lang="en-US" sz="2800" b="0" kern="100" dirty="0">
                          <a:latin typeface="Times New Roman" pitchFamily="18" charset="0"/>
                          <a:cs typeface="Times New Roman" pitchFamily="18" charset="0"/>
                        </a:rPr>
                        <a:t>&gt;0,</a:t>
                      </a:r>
                      <a:r>
                        <a:rPr lang="en-US" sz="2800" b="0" i="1" kern="100" dirty="0"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r>
                        <a:rPr lang="en-US" sz="2800" b="0" kern="100" dirty="0">
                          <a:latin typeface="Times New Roman" pitchFamily="18" charset="0"/>
                          <a:cs typeface="Times New Roman" pitchFamily="18" charset="0"/>
                        </a:rPr>
                        <a:t>&lt;0</a:t>
                      </a:r>
                      <a:endParaRPr lang="zh-CN" sz="2800" b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kern="100" dirty="0">
                          <a:latin typeface="Times New Roman" pitchFamily="18" charset="0"/>
                          <a:cs typeface="Times New Roman" pitchFamily="18" charset="0"/>
                        </a:rPr>
                        <a:t>k</a:t>
                      </a:r>
                      <a:r>
                        <a:rPr lang="en-US" sz="2800" b="0" kern="100" dirty="0">
                          <a:latin typeface="Times New Roman" pitchFamily="18" charset="0"/>
                          <a:cs typeface="Times New Roman" pitchFamily="18" charset="0"/>
                        </a:rPr>
                        <a:t>&lt;0,</a:t>
                      </a:r>
                      <a:r>
                        <a:rPr lang="en-US" sz="2800" b="0" i="1" kern="100" dirty="0"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r>
                        <a:rPr lang="en-US" sz="2800" b="0" kern="100" dirty="0">
                          <a:latin typeface="Times New Roman" pitchFamily="18" charset="0"/>
                          <a:cs typeface="Times New Roman" pitchFamily="18" charset="0"/>
                        </a:rPr>
                        <a:t>&gt;0</a:t>
                      </a:r>
                      <a:endParaRPr lang="zh-CN" sz="2800" b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kern="100" dirty="0">
                          <a:latin typeface="Times New Roman" pitchFamily="18" charset="0"/>
                          <a:cs typeface="Times New Roman" pitchFamily="18" charset="0"/>
                        </a:rPr>
                        <a:t>k&lt;0,b&lt;0</a:t>
                      </a:r>
                      <a:endParaRPr lang="zh-CN" sz="2800" b="0" i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154756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b="1" i="0" kern="100" dirty="0">
                          <a:latin typeface="Times New Roman" pitchFamily="18" charset="0"/>
                          <a:cs typeface="Times New Roman" pitchFamily="18" charset="0"/>
                        </a:rPr>
                        <a:t>一次</a:t>
                      </a:r>
                      <a:endParaRPr lang="zh-CN" sz="2800" b="1" i="0" kern="1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b="1" i="0" kern="100" dirty="0">
                          <a:latin typeface="Times New Roman" pitchFamily="18" charset="0"/>
                          <a:cs typeface="Times New Roman" pitchFamily="18" charset="0"/>
                        </a:rPr>
                        <a:t>函数</a:t>
                      </a:r>
                      <a:endParaRPr lang="zh-CN" sz="2800" b="1" i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800" b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800" b="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800" b="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800" b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339976" name="图片 163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40000"/>
          </a:blip>
          <a:srcRect/>
          <a:stretch>
            <a:fillRect/>
          </a:stretch>
        </p:blipFill>
        <p:spPr bwMode="auto">
          <a:xfrm>
            <a:off x="2500298" y="2357430"/>
            <a:ext cx="2160240" cy="1526570"/>
          </a:xfrm>
          <a:prstGeom prst="rect">
            <a:avLst/>
          </a:prstGeom>
          <a:noFill/>
        </p:spPr>
      </p:pic>
      <p:pic>
        <p:nvPicPr>
          <p:cNvPr id="339975" name="图片 16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40000"/>
          </a:blip>
          <a:srcRect/>
          <a:stretch>
            <a:fillRect/>
          </a:stretch>
        </p:blipFill>
        <p:spPr bwMode="auto">
          <a:xfrm>
            <a:off x="5429256" y="2357430"/>
            <a:ext cx="2088232" cy="1512168"/>
          </a:xfrm>
          <a:prstGeom prst="rect">
            <a:avLst/>
          </a:prstGeom>
          <a:noFill/>
        </p:spPr>
      </p:pic>
      <p:pic>
        <p:nvPicPr>
          <p:cNvPr id="339974" name="图片 16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40000"/>
          </a:blip>
          <a:srcRect/>
          <a:stretch>
            <a:fillRect/>
          </a:stretch>
        </p:blipFill>
        <p:spPr bwMode="auto">
          <a:xfrm>
            <a:off x="1785918" y="4357694"/>
            <a:ext cx="1499940" cy="1656184"/>
          </a:xfrm>
          <a:prstGeom prst="rect">
            <a:avLst/>
          </a:prstGeom>
          <a:noFill/>
        </p:spPr>
      </p:pic>
      <p:pic>
        <p:nvPicPr>
          <p:cNvPr id="339973" name="图片 17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40000"/>
          </a:blip>
          <a:srcRect/>
          <a:stretch>
            <a:fillRect/>
          </a:stretch>
        </p:blipFill>
        <p:spPr bwMode="auto">
          <a:xfrm>
            <a:off x="3286116" y="4357694"/>
            <a:ext cx="1558761" cy="1656184"/>
          </a:xfrm>
          <a:prstGeom prst="rect">
            <a:avLst/>
          </a:prstGeom>
          <a:noFill/>
        </p:spPr>
      </p:pic>
      <p:pic>
        <p:nvPicPr>
          <p:cNvPr id="339972" name="图片 17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40000"/>
          </a:blip>
          <a:srcRect/>
          <a:stretch>
            <a:fillRect/>
          </a:stretch>
        </p:blipFill>
        <p:spPr bwMode="auto">
          <a:xfrm>
            <a:off x="5143504" y="4429132"/>
            <a:ext cx="1152128" cy="1512168"/>
          </a:xfrm>
          <a:prstGeom prst="rect">
            <a:avLst/>
          </a:prstGeom>
          <a:noFill/>
        </p:spPr>
      </p:pic>
      <p:pic>
        <p:nvPicPr>
          <p:cNvPr id="339971" name="图片 178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40000" contrast="40000"/>
          </a:blip>
          <a:srcRect/>
          <a:stretch>
            <a:fillRect/>
          </a:stretch>
        </p:blipFill>
        <p:spPr bwMode="auto">
          <a:xfrm>
            <a:off x="6572264" y="4500570"/>
            <a:ext cx="1368152" cy="13681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99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99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9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99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99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39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9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9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39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99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99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39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99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99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39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99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399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39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92088" y="188640"/>
            <a:ext cx="73803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2.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k,b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对一次函数图象的影响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9552" y="836712"/>
            <a:ext cx="54726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&gt;0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,y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随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的增大而增大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&lt;0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,y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随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的增大而减小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7544" y="1826821"/>
            <a:ext cx="61206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决定着一次函数图象的倾斜程度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|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越大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其图象与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轴的夹角就越大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3528" y="2906941"/>
            <a:ext cx="81369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决定着直线与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轴的交点位置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大于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交点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轴正半轴上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小于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交点在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轴负半轴上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6024" y="3933056"/>
            <a:ext cx="84279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直线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y=kx+b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可以看成是由直线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y=kx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平移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|b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个单位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长度得到的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&gt;0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向上平移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&lt;0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向下平移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9512" y="5013176"/>
            <a:ext cx="8748464" cy="1384995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一次函数的图象的画法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由于一次函数的图象是直线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因此只要确定两个点就能画出它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一般选取直线与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轴、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轴的交点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动作按钮: 第一张 10">
            <a:hlinkClick r:id="" action="ppaction://hlinkshowjump?jump=firstslide" highlightClick="1"/>
          </p:cNvPr>
          <p:cNvSpPr/>
          <p:nvPr/>
        </p:nvSpPr>
        <p:spPr>
          <a:xfrm>
            <a:off x="7143768" y="6000768"/>
            <a:ext cx="571504" cy="7143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5" grpId="1"/>
      <p:bldP spid="6" grpId="0" autoUpdateAnimBg="0"/>
      <p:bldP spid="6" grpId="1"/>
      <p:bldP spid="7" grpId="0" autoUpdateAnimBg="0"/>
      <p:bldP spid="7" grpId="1"/>
      <p:bldP spid="8" grpId="0" autoUpdateAnimBg="0"/>
      <p:bldP spid="8" grpId="1"/>
      <p:bldP spid="9" grpId="0" autoUpdateAnimBg="0"/>
      <p:bldP spid="9" grpId="1"/>
      <p:bldP spid="10" grpId="0" animBg="1" autoUpdateAnimBg="0"/>
      <p:bldP spid="10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 bwMode="auto">
          <a:xfrm>
            <a:off x="6048869" y="170415"/>
            <a:ext cx="2809411" cy="1098345"/>
            <a:chOff x="-130" y="-116"/>
            <a:chExt cx="1763" cy="751"/>
          </a:xfrm>
        </p:grpSpPr>
        <p:pic>
          <p:nvPicPr>
            <p:cNvPr id="3" name="Picture 10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Rectangle 2"/>
            <p:cNvSpPr txBox="1">
              <a:spLocks noChangeArrowheads="1"/>
            </p:cNvSpPr>
            <p:nvPr/>
          </p:nvSpPr>
          <p:spPr bwMode="auto">
            <a:xfrm>
              <a:off x="-130" y="-116"/>
              <a:ext cx="1604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lnSpc>
                  <a:spcPct val="200000"/>
                </a:lnSpc>
                <a:buFont typeface="Arial" charset="0"/>
                <a:buNone/>
              </a:pPr>
              <a:r>
                <a:rPr lang="zh-CN" altLang="en-US" sz="3200" b="1" dirty="0" smtClean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 检测</a:t>
              </a: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反馈</a:t>
              </a:r>
            </a:p>
          </p:txBody>
        </p:sp>
      </p:grpSp>
      <p:sp>
        <p:nvSpPr>
          <p:cNvPr id="5" name="圆角矩形 4"/>
          <p:cNvSpPr/>
          <p:nvPr/>
        </p:nvSpPr>
        <p:spPr>
          <a:xfrm>
            <a:off x="179512" y="1426035"/>
            <a:ext cx="8568952" cy="2009061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下列一次函数中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随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值的增大而减小的</a:t>
            </a:r>
            <a:r>
              <a:rPr lang="zh-CN" altLang="en-US" sz="2800" dirty="0" smtClean="0"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+1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B.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=3-4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C.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       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+2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D.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=(5-2)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endParaRPr lang="zh-CN" altLang="zh-CN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4077072"/>
            <a:ext cx="8424936" cy="1761700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根据一次函数的性质可知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当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&lt;0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随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的增大而减小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寻找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&lt;0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的一次函数即可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3200" dirty="0" smtClean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36296" y="1764105"/>
            <a:ext cx="936104" cy="584775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572000" y="2638599"/>
          <a:ext cx="641951" cy="5743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Equation" r:id="rId2" imgW="5791200" imgH="5181600" progId="Equation.DSMT4">
                  <p:embed/>
                </p:oleObj>
              </mc:Choice>
              <mc:Fallback>
                <p:oleObj name="Equation" r:id="rId2" imgW="5791200" imgH="51816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572000" y="2638599"/>
                        <a:ext cx="641951" cy="57437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323528" y="764704"/>
            <a:ext cx="8568952" cy="228147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 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=3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=3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-3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的图象在同一坐标系中的位置关系是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相交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B.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互相垂直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C.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平行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D.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无法确定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3645024"/>
            <a:ext cx="8424936" cy="1873270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一次函数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kx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+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(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≠0)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的图象可以由直线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kx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平移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|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|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个单位长度得到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因此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当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k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相同时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两条直线互相平行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故选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C.</a:t>
            </a:r>
            <a:endParaRPr lang="zh-CN" altLang="zh-CN" sz="32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63888" y="1340768"/>
            <a:ext cx="936104" cy="584775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804789"/>
            <a:ext cx="8568952" cy="228147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3.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将直线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     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+3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向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平移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个单位长度可得到直线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    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-2. 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88024" y="980728"/>
            <a:ext cx="936104" cy="830997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下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3284984"/>
            <a:ext cx="9144000" cy="3195578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直线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     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+3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可以看作是由直线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    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向上平移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3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个单位长度得到的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直线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    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-2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可以看作是由直线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    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向下平移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个单位长度得到的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因此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将直线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     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+3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向下平移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5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个单位长度可得到直线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    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-2.</a:t>
            </a:r>
            <a:endParaRPr lang="zh-CN" altLang="zh-CN" sz="28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36296" y="1052736"/>
            <a:ext cx="936104" cy="742511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987824" y="1052736"/>
          <a:ext cx="362992" cy="8879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Equation" r:id="rId1" imgW="3657600" imgH="9448800" progId="Equation.DSMT4">
                  <p:embed/>
                </p:oleObj>
              </mc:Choice>
              <mc:Fallback>
                <p:oleObj name="Equation" r:id="rId1" imgW="3657600" imgH="9448800" progId="Equation.DSMT4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87824" y="1052736"/>
                        <a:ext cx="362992" cy="88793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22" name="Object 2"/>
          <p:cNvGraphicFramePr>
            <a:graphicFrameLocks noChangeAspect="1"/>
          </p:cNvGraphicFramePr>
          <p:nvPr/>
        </p:nvGraphicFramePr>
        <p:xfrm>
          <a:off x="4568502" y="2060848"/>
          <a:ext cx="363538" cy="887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3" imgW="3657600" imgH="9448800" progId="Equation.DSMT4">
                  <p:embed/>
                </p:oleObj>
              </mc:Choice>
              <mc:Fallback>
                <p:oleObj name="Equation" r:id="rId3" imgW="3657600" imgH="9448800" progId="Equation.DSMT4">
                  <p:embed/>
                  <p:pic>
                    <p:nvPicPr>
                      <p:cNvPr id="0" name="图片 409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68502" y="2060848"/>
                        <a:ext cx="363538" cy="8874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23" name="Object 3"/>
          <p:cNvGraphicFramePr>
            <a:graphicFrameLocks noChangeAspect="1"/>
          </p:cNvGraphicFramePr>
          <p:nvPr/>
        </p:nvGraphicFramePr>
        <p:xfrm>
          <a:off x="2357422" y="3429000"/>
          <a:ext cx="363537" cy="887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Equation" r:id="rId5" imgW="3657600" imgH="9448800" progId="Equation.DSMT4">
                  <p:embed/>
                </p:oleObj>
              </mc:Choice>
              <mc:Fallback>
                <p:oleObj name="Equation" r:id="rId5" imgW="3657600" imgH="9448800" progId="Equation.DSMT4">
                  <p:embed/>
                  <p:pic>
                    <p:nvPicPr>
                      <p:cNvPr id="0" name="图片 4098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57422" y="3429000"/>
                        <a:ext cx="363537" cy="8874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24" name="Object 4"/>
          <p:cNvGraphicFramePr>
            <a:graphicFrameLocks noChangeAspect="1"/>
          </p:cNvGraphicFramePr>
          <p:nvPr/>
        </p:nvGraphicFramePr>
        <p:xfrm>
          <a:off x="6500826" y="3429000"/>
          <a:ext cx="363537" cy="88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Equation" r:id="rId6" imgW="3657600" imgH="9448800" progId="Equation.DSMT4">
                  <p:embed/>
                </p:oleObj>
              </mc:Choice>
              <mc:Fallback>
                <p:oleObj name="Equation" r:id="rId6" imgW="3657600" imgH="9448800" progId="Equation.DSMT4">
                  <p:embed/>
                  <p:pic>
                    <p:nvPicPr>
                      <p:cNvPr id="0" name="图片 4099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500826" y="3429000"/>
                        <a:ext cx="363537" cy="8874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25" name="Object 5"/>
          <p:cNvGraphicFramePr>
            <a:graphicFrameLocks noChangeAspect="1"/>
          </p:cNvGraphicFramePr>
          <p:nvPr/>
        </p:nvGraphicFramePr>
        <p:xfrm>
          <a:off x="4357686" y="4071942"/>
          <a:ext cx="363537" cy="88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Equation" r:id="rId7" imgW="3657600" imgH="9448800" progId="Equation.DSMT4">
                  <p:embed/>
                </p:oleObj>
              </mc:Choice>
              <mc:Fallback>
                <p:oleObj name="Equation" r:id="rId7" imgW="3657600" imgH="9448800" progId="Equation.DSMT4">
                  <p:embed/>
                  <p:pic>
                    <p:nvPicPr>
                      <p:cNvPr id="0" name="图片 4100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57686" y="4071942"/>
                        <a:ext cx="363537" cy="8874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26" name="Object 6"/>
          <p:cNvGraphicFramePr>
            <a:graphicFrameLocks noChangeAspect="1"/>
          </p:cNvGraphicFramePr>
          <p:nvPr/>
        </p:nvGraphicFramePr>
        <p:xfrm>
          <a:off x="7358082" y="4786322"/>
          <a:ext cx="363537" cy="88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Equation" r:id="rId8" imgW="3657600" imgH="9448800" progId="Equation.DSMT4">
                  <p:embed/>
                </p:oleObj>
              </mc:Choice>
              <mc:Fallback>
                <p:oleObj name="Equation" r:id="rId8" imgW="3657600" imgH="9448800" progId="Equation.DSMT4">
                  <p:embed/>
                  <p:pic>
                    <p:nvPicPr>
                      <p:cNvPr id="0" name="图片 4101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358082" y="4786322"/>
                        <a:ext cx="363537" cy="8874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27" name="Object 7"/>
          <p:cNvGraphicFramePr>
            <a:graphicFrameLocks noChangeAspect="1"/>
          </p:cNvGraphicFramePr>
          <p:nvPr/>
        </p:nvGraphicFramePr>
        <p:xfrm>
          <a:off x="8429652" y="4143380"/>
          <a:ext cx="363537" cy="88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Equation" r:id="rId9" imgW="3657600" imgH="9448800" progId="Equation.DSMT4">
                  <p:embed/>
                </p:oleObj>
              </mc:Choice>
              <mc:Fallback>
                <p:oleObj name="Equation" r:id="rId9" imgW="3657600" imgH="9448800" progId="Equation.DSMT4">
                  <p:embed/>
                  <p:pic>
                    <p:nvPicPr>
                      <p:cNvPr id="0" name="图片 4102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429652" y="4143380"/>
                        <a:ext cx="363537" cy="8874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28" name="Object 8"/>
          <p:cNvGraphicFramePr>
            <a:graphicFrameLocks noChangeAspect="1"/>
          </p:cNvGraphicFramePr>
          <p:nvPr/>
        </p:nvGraphicFramePr>
        <p:xfrm>
          <a:off x="5572132" y="5429264"/>
          <a:ext cx="363538" cy="88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Equation" r:id="rId10" imgW="3657600" imgH="9448800" progId="Equation.DSMT4">
                  <p:embed/>
                </p:oleObj>
              </mc:Choice>
              <mc:Fallback>
                <p:oleObj name="Equation" r:id="rId10" imgW="3657600" imgH="9448800" progId="Equation.DSMT4">
                  <p:embed/>
                  <p:pic>
                    <p:nvPicPr>
                      <p:cNvPr id="0" name="图片 410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72132" y="5429264"/>
                        <a:ext cx="363538" cy="8874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7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7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379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7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337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7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379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7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337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7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379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7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337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7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379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7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337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7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379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7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337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7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379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37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337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7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/>
      <p:bldP spid="6" grpId="0" animBg="1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323528" y="980728"/>
            <a:ext cx="8496944" cy="173664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若一次函数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=(1-2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+3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的图象经过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),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两点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则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的取值范围是什么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3528" y="3284984"/>
            <a:ext cx="85689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由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可知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随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的增大而减小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因此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1-2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&lt;0,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解得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&gt;     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4716463" y="3933056"/>
          <a:ext cx="493712" cy="935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Equation" r:id="rId1" imgW="3657600" imgH="9448800" progId="Equation.DSMT4">
                  <p:embed/>
                </p:oleObj>
              </mc:Choice>
              <mc:Fallback>
                <p:oleObj name="Equation" r:id="rId1" imgW="3657600" imgH="9448800" progId="Equation.DSMT4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716463" y="3933056"/>
                        <a:ext cx="493712" cy="9350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动作按钮: 第一张 7">
            <a:hlinkClick r:id="" action="ppaction://hlinkshowjump?jump=firstslide" highlightClick="1"/>
          </p:cNvPr>
          <p:cNvSpPr/>
          <p:nvPr/>
        </p:nvSpPr>
        <p:spPr>
          <a:xfrm>
            <a:off x="7143768" y="6000768"/>
            <a:ext cx="571504" cy="7143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资料带 2"/>
          <p:cNvSpPr/>
          <p:nvPr/>
        </p:nvSpPr>
        <p:spPr>
          <a:xfrm>
            <a:off x="1115616" y="125368"/>
            <a:ext cx="1584176" cy="969347"/>
          </a:xfrm>
          <a:prstGeom prst="flowChartPunchedTap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想一想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9512" y="1465620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正比例函数与一次函数有何关系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536" y="2636912"/>
            <a:ext cx="82089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一次函数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y=kx+b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≠0),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=0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一次函数则为正比例函数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y=kx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因此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正比例函数是当常数项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=0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时的一次函数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是特殊的一次函数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88640"/>
            <a:ext cx="81369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            例：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教材例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画出函数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-1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=-0.5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+1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的图象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Group 4"/>
          <p:cNvGrpSpPr/>
          <p:nvPr/>
        </p:nvGrpSpPr>
        <p:grpSpPr bwMode="auto">
          <a:xfrm>
            <a:off x="6215105" y="71414"/>
            <a:ext cx="2857489" cy="1000108"/>
            <a:chOff x="45" y="0"/>
            <a:chExt cx="1664" cy="635"/>
          </a:xfrm>
        </p:grpSpPr>
        <p:pic>
          <p:nvPicPr>
            <p:cNvPr id="7" name="Picture 5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6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2"/>
            <p:cNvSpPr txBox="1">
              <a:spLocks noChangeArrowheads="1"/>
            </p:cNvSpPr>
            <p:nvPr/>
          </p:nvSpPr>
          <p:spPr bwMode="auto">
            <a:xfrm>
              <a:off x="45" y="55"/>
              <a:ext cx="1497" cy="5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lnSpc>
                  <a:spcPct val="150000"/>
                </a:lnSpc>
                <a:buFont typeface="Arial" charset="0"/>
                <a:buNone/>
              </a:pPr>
              <a:r>
                <a:rPr lang="zh-CN" altLang="en-US" sz="3200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学 习 新 知</a:t>
              </a:r>
            </a:p>
          </p:txBody>
        </p:sp>
      </p:grpSp>
      <p:sp>
        <p:nvSpPr>
          <p:cNvPr id="10" name="圆角矩形 9"/>
          <p:cNvSpPr/>
          <p:nvPr/>
        </p:nvSpPr>
        <p:spPr>
          <a:xfrm>
            <a:off x="755576" y="1293272"/>
            <a:ext cx="7388324" cy="1055608"/>
          </a:xfrm>
          <a:prstGeom prst="round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〔解析〕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由于一次函数的图象是直线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  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因</a:t>
            </a:r>
            <a:endParaRPr lang="en-US" altLang="zh-CN" sz="2800" dirty="0" smtClean="0">
              <a:latin typeface="楷体_GB2312" pitchFamily="49" charset="-122"/>
              <a:ea typeface="楷体_GB2312" pitchFamily="49" charset="-122"/>
              <a:cs typeface="Times New Roman" pitchFamily="18" charset="0"/>
            </a:endParaRPr>
          </a:p>
          <a:p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        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此只要确定两个点就能画出它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2800" dirty="0">
              <a:latin typeface="楷体_GB2312" pitchFamily="49" charset="-122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1520" y="3140968"/>
            <a:ext cx="46805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过点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(0,-1),(1,1)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画出直线</a:t>
            </a:r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=2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-1,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过点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(0,1),(1,0.5)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画出直线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=-0.5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+1.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7158" y="2571744"/>
            <a:ext cx="83529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列表表示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=0,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=1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时两个函数的对应值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5364088" y="3140968"/>
          <a:ext cx="2819751" cy="1884783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794387"/>
                <a:gridCol w="512682"/>
                <a:gridCol w="512682"/>
              </a:tblGrid>
              <a:tr h="62826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endParaRPr lang="zh-CN" sz="2800" i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/>
                        <a:t>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/>
                        <a:t>1</a:t>
                      </a:r>
                      <a:endParaRPr lang="zh-CN" sz="28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62826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>
                          <a:latin typeface="Times New Roman" pitchFamily="18" charset="0"/>
                          <a:cs typeface="Times New Roman" pitchFamily="18" charset="0"/>
                        </a:rPr>
                        <a:t>y=</a:t>
                      </a:r>
                      <a:r>
                        <a:rPr lang="en-US" sz="2800" i="0" kern="1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2800" i="1" kern="100" dirty="0"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r>
                        <a:rPr lang="en-US" sz="2800" i="0" kern="100" dirty="0">
                          <a:latin typeface="Times New Roman" pitchFamily="18" charset="0"/>
                          <a:cs typeface="Times New Roman" pitchFamily="18" charset="0"/>
                        </a:rPr>
                        <a:t>-1</a:t>
                      </a:r>
                      <a:endParaRPr lang="zh-CN" sz="2800" i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/>
                        <a:t>-1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/>
                        <a:t>1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62826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>
                          <a:latin typeface="Times New Roman" pitchFamily="18" charset="0"/>
                          <a:cs typeface="Times New Roman" pitchFamily="18" charset="0"/>
                        </a:rPr>
                        <a:t>y</a:t>
                      </a:r>
                      <a:r>
                        <a:rPr lang="en-US" sz="2800" i="0" kern="100" dirty="0">
                          <a:latin typeface="Times New Roman" pitchFamily="18" charset="0"/>
                          <a:cs typeface="Times New Roman" pitchFamily="18" charset="0"/>
                        </a:rPr>
                        <a:t>=-0.5</a:t>
                      </a:r>
                      <a:r>
                        <a:rPr lang="en-US" sz="2800" i="1" kern="100" dirty="0"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r>
                        <a:rPr lang="en-US" sz="2800" i="0" kern="100" dirty="0">
                          <a:latin typeface="Times New Roman" pitchFamily="18" charset="0"/>
                          <a:cs typeface="Times New Roman" pitchFamily="18" charset="0"/>
                        </a:rPr>
                        <a:t>+1</a:t>
                      </a:r>
                      <a:endParaRPr lang="zh-CN" sz="2800" i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/>
                        <a:t>1</a:t>
                      </a:r>
                      <a:endParaRPr lang="zh-CN" sz="280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/>
                        <a:t>0.5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15" name="图片 14"/>
          <p:cNvPicPr/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000232" y="4572008"/>
            <a:ext cx="3096344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10" grpId="0" animBg="1" autoUpdateAnimBg="0"/>
      <p:bldP spid="14" grpId="0" autoUpdateAnimBg="0"/>
      <p:bldP spid="16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23528" y="764704"/>
            <a:ext cx="85689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一次函数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y=kx+b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≠0)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的图象可以由直线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y=kx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平移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个单位长度得到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3528" y="1825660"/>
            <a:ext cx="85689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&gt;0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向上平移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&lt;0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向下平移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图片 5"/>
          <p:cNvPicPr/>
          <p:nvPr/>
        </p:nvPicPr>
        <p:blipFill>
          <a:blip r:embed="rId1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643306" y="3929066"/>
            <a:ext cx="3104356" cy="2411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323528" y="2476053"/>
            <a:ext cx="85689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先画出直线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再把直线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向下平移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个单位长度得到直线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-1;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先画出直线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y=-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0.5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再把直线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y=-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0.5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向上平移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个单位长度即可得到直线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=-0.5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+1.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116632"/>
            <a:ext cx="85689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例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分别画出下列函数的图象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y=x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+1</a:t>
            </a:r>
            <a:r>
              <a:rPr lang="en-US" altLang="zh-CN" sz="3200" dirty="0" smtClean="0">
                <a:latin typeface="+mn-ea"/>
                <a:cs typeface="Times New Roman" pitchFamily="18" charset="0"/>
              </a:rPr>
              <a:t>;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-1</a:t>
            </a:r>
            <a:r>
              <a:rPr lang="en-US" altLang="zh-CN" sz="3200" dirty="0" smtClean="0">
                <a:latin typeface="+mn-ea"/>
                <a:cs typeface="Times New Roman" pitchFamily="18" charset="0"/>
              </a:rPr>
              <a:t>;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=-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+1</a:t>
            </a:r>
            <a:r>
              <a:rPr lang="en-US" altLang="zh-CN" sz="3200" dirty="0" smtClean="0">
                <a:latin typeface="+mn-ea"/>
                <a:cs typeface="Times New Roman" pitchFamily="18" charset="0"/>
              </a:rPr>
              <a:t>;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=-2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-1.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剪去同侧角的矩形 10"/>
          <p:cNvSpPr/>
          <p:nvPr/>
        </p:nvSpPr>
        <p:spPr>
          <a:xfrm>
            <a:off x="642910" y="1571612"/>
            <a:ext cx="6963686" cy="1505545"/>
          </a:xfrm>
          <a:prstGeom prst="snip2Same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28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根据一次函数图象的画法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分别确定直线上的两个点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经过这两个点即可画出函数的图象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. </a:t>
            </a:r>
            <a:endParaRPr lang="zh-CN" altLang="zh-CN" sz="2800" dirty="0">
              <a:latin typeface="楷体_GB2312" pitchFamily="49" charset="-122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1520" y="3356992"/>
            <a:ext cx="56886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解：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经过点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(0,1),(-1,0)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画出直线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+1;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经过点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(0,-1),(1,1)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画出直线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=2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-1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cs typeface="Times New Roman" pitchFamily="18" charset="0"/>
              </a:rPr>
              <a:t>;</a:t>
            </a:r>
            <a:endParaRPr lang="zh-CN" altLang="zh-CN" sz="3200" dirty="0" smtClean="0">
              <a:solidFill>
                <a:srgbClr val="FF0000"/>
              </a:solidFill>
              <a:latin typeface="+mn-ea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经过点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(0,1),(1,0)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画出直线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=-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+1;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经过点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(0,-1),(-1,1)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画出直线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=-2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-1.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图片 4"/>
          <p:cNvPicPr/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929322" y="3571876"/>
            <a:ext cx="2921670" cy="2103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animBg="1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44016" y="44624"/>
            <a:ext cx="8748464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 　思考并解决问题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直线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y=x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+1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经过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u="sng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u="sng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象限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随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的增大而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函数的图象从左到右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 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直线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-1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经过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u="sng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象限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随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的增大而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函数的图象从左到右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 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直线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=-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+1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经过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u="sng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象限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随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的增大而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函数的图象从左到右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 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直线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=-2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-1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经过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u="sng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象限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随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的增大而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函数的图象从左到右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35896" y="764704"/>
            <a:ext cx="29523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一、二、三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59632" y="1412776"/>
            <a:ext cx="2952328" cy="737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增大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60232" y="1484784"/>
            <a:ext cx="17281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上升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35896" y="2132856"/>
            <a:ext cx="29523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一、三、四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3648" y="2886035"/>
            <a:ext cx="2952328" cy="737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增大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60232" y="2924944"/>
            <a:ext cx="1800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上升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35896" y="3678123"/>
            <a:ext cx="29523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一、二、四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59632" y="4365104"/>
            <a:ext cx="2952328" cy="737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减小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732240" y="4398203"/>
            <a:ext cx="17281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下降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88296" y="5118283"/>
            <a:ext cx="29523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一、三、四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691680" y="5838363"/>
            <a:ext cx="2952328" cy="737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减小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444208" y="5838363"/>
            <a:ext cx="16561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下降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  <p:bldP spid="6" grpId="0" autoUpdateAnimBg="0"/>
      <p:bldP spid="8" grpId="0" autoUpdateAnimBg="0"/>
      <p:bldP spid="9" grpId="0" autoUpdateAnimBg="0"/>
      <p:bldP spid="10" grpId="0" autoUpdateAnimBg="0"/>
      <p:bldP spid="11" grpId="0" autoUpdateAnimBg="0"/>
      <p:bldP spid="12" grpId="0" autoUpdateAnimBg="0"/>
      <p:bldP spid="13" grpId="0" autoUpdateAnimBg="0"/>
      <p:bldP spid="14" grpId="0" autoUpdateAnimBg="0"/>
      <p:bldP spid="15" grpId="0" autoUpdateAnimBg="0"/>
      <p:bldP spid="16" grpId="0" autoUpdateAnimBg="0"/>
      <p:bldP spid="17" grpId="0" autoUpdateAnimBg="0"/>
      <p:bldP spid="18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1259632" y="333742"/>
            <a:ext cx="1440160" cy="646986"/>
          </a:xfrm>
          <a:prstGeom prst="roundRect">
            <a:avLst/>
          </a:prstGeom>
          <a:ln w="7620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spc="300" dirty="0" smtClean="0">
                <a:latin typeface="Times New Roman" pitchFamily="18" charset="0"/>
                <a:cs typeface="Times New Roman" pitchFamily="18" charset="0"/>
              </a:rPr>
              <a:t>思考：</a:t>
            </a:r>
            <a:endParaRPr lang="zh-CN" altLang="zh-CN" sz="3200" b="1" spc="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8596" y="1142984"/>
            <a:ext cx="8424936" cy="1476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一次函数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y=kx+b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≠0)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的正负对函数图象有什么影响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99592" y="2780928"/>
            <a:ext cx="6984776" cy="1476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&gt;0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直线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y=kx+b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从左向右上升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&lt;0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直线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y=kx+b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从左向右下降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4348" y="4357694"/>
            <a:ext cx="67151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一次函数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y=kx+b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≠0)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具有如下性质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&gt;0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随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的增大而增大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&lt;0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随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的增大而减小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4" grpId="0" autoUpdateAnimBg="0"/>
      <p:bldP spid="7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7504" y="260648"/>
            <a:ext cx="88204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         例：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补充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 已知一次函数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=(2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m-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x-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n+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3).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为何值时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的值随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的增大而增大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611560" y="1701894"/>
            <a:ext cx="7128792" cy="646986"/>
          </a:xfrm>
          <a:prstGeom prst="round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解析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的值随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的增大而增大时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,2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-1&gt;0.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7544" y="2651428"/>
            <a:ext cx="85689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</a:t>
            </a:r>
            <a:r>
              <a:rPr lang="en-US" altLang="zh-CN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的值随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的增大而增大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-1&gt;0,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解得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&gt;      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1520" y="4284385"/>
            <a:ext cx="84969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为何值时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此一次函数也是正比例函数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4716016" y="3356992"/>
          <a:ext cx="493712" cy="936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1" imgW="3657600" imgH="9448800" progId="Equation.DSMT4">
                  <p:embed/>
                </p:oleObj>
              </mc:Choice>
              <mc:Fallback>
                <p:oleObj name="Equation" r:id="rId1" imgW="3657600" imgH="94488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716016" y="3356992"/>
                        <a:ext cx="493712" cy="93610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1187624" y="6021288"/>
            <a:ext cx="61926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解：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由题意知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+3=0,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解得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-3.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83568" y="5085184"/>
            <a:ext cx="7128792" cy="646986"/>
          </a:xfrm>
          <a:prstGeom prst="round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32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一次函数为正比例函数时</a:t>
            </a:r>
            <a:r>
              <a:rPr lang="en-US" altLang="zh-CN" sz="32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n</a:t>
            </a:r>
            <a:r>
              <a:rPr lang="en-US" altLang="zh-CN" sz="32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+3=0;</a:t>
            </a:r>
            <a:endParaRPr lang="zh-CN" altLang="zh-CN" sz="3200" dirty="0">
              <a:latin typeface="楷体_GB2312" pitchFamily="49" charset="-122"/>
              <a:ea typeface="楷体_GB2312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  <p:bldP spid="10" grpId="0"/>
      <p:bldP spid="11" grpId="0"/>
      <p:bldP spid="9" grpId="0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7504" y="116632"/>
            <a:ext cx="88204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若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=1,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=2,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写出函数解析式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求函数图象与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轴和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轴的交点坐标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画出图象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根据图象求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取什么值时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&gt;0?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23528" y="1764362"/>
            <a:ext cx="8496944" cy="1736646"/>
          </a:xfrm>
          <a:prstGeom prst="round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若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m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=1,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n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=2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可确定一次函数解析式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再求函数图象与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轴、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轴的交点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;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再根据图象判断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&gt;0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的取值范围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9512" y="3645024"/>
            <a:ext cx="525658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若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=1,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=2,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则一次函数的解析式为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-5,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令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=0,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得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=5,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令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=0,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得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=-5,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故函数图象与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轴、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轴的交点分别为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(5,0),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(0,-5),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其函数图象如图所示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由图象知当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&gt;5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&gt;0.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图片 12"/>
          <p:cNvPicPr/>
          <p:nvPr/>
        </p:nvPicPr>
        <p:blipFill>
          <a:blip r:embed="rId1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572132" y="3643314"/>
            <a:ext cx="3323233" cy="2474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  <p:bldP spid="10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2992</Words>
  <Application>Kingsoft Office WPP</Application>
  <PresentationFormat>全屏显示(4:3)</PresentationFormat>
  <Paragraphs>224</Paragraphs>
  <Slides>17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默认设计模板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数学备课大师【全免费】</dc:title>
  <dc:creator>数学备课大师【全免费】</dc:creator>
  <dc:description>数学备课大师【全免费】</dc:description>
  <cp:lastModifiedBy>Administrator</cp:lastModifiedBy>
  <cp:revision>数学备课大师【全免费】</cp:revision>
  <dcterms:created xsi:type="dcterms:W3CDTF">2015-11-21T07:20:00Z</dcterms:created>
  <dcterms:modified xsi:type="dcterms:W3CDTF">2017-02-07T05:51:21Z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  <property fmtid="{64440492-4C8B-11D1-8B70-080036B11A03}" pid="4">
    <vt:lpwstr>数学备课大师【全免费】</vt:lpwstr>
  </property>
</Properties>
</file>