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3"/>
    <p:sldId id="283" r:id="rId4"/>
    <p:sldId id="278" r:id="rId5"/>
    <p:sldId id="306" r:id="rId6"/>
    <p:sldId id="307" r:id="rId7"/>
    <p:sldId id="344" r:id="rId8"/>
    <p:sldId id="345" r:id="rId9"/>
    <p:sldId id="346" r:id="rId10"/>
    <p:sldId id="337" r:id="rId11"/>
    <p:sldId id="325" r:id="rId12"/>
    <p:sldId id="347" r:id="rId13"/>
    <p:sldId id="348" r:id="rId14"/>
    <p:sldId id="338" r:id="rId15"/>
    <p:sldId id="326" r:id="rId16"/>
    <p:sldId id="349" r:id="rId17"/>
    <p:sldId id="329" r:id="rId18"/>
    <p:sldId id="339" r:id="rId19"/>
    <p:sldId id="270" r:id="rId20"/>
    <p:sldId id="296" r:id="rId21"/>
    <p:sldId id="350" r:id="rId22"/>
    <p:sldId id="351" r:id="rId23"/>
    <p:sldId id="328"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598" autoAdjust="0"/>
    <p:restoredTop sz="94614" autoAdjust="0"/>
  </p:normalViewPr>
  <p:slideViewPr>
    <p:cSldViewPr>
      <p:cViewPr varScale="1">
        <p:scale>
          <a:sx n="66" d="100"/>
          <a:sy n="66" d="100"/>
        </p:scale>
        <p:origin x="-106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17.wmf"/><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26FEB5E-BC6D-41BE-BB09-784541D8D48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8.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9.wmf"/><Relationship Id="rId2" Type="http://schemas.openxmlformats.org/officeDocument/2006/relationships/oleObject" Target="../embeddings/oleObject3.bin"/><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2.xml"/><Relationship Id="rId4" Type="http://schemas.openxmlformats.org/officeDocument/2006/relationships/oleObject" Target="../embeddings/oleObject5.bin"/><Relationship Id="rId3" Type="http://schemas.openxmlformats.org/officeDocument/2006/relationships/image" Target="../media/image11.wmf"/><Relationship Id="rId2" Type="http://schemas.openxmlformats.org/officeDocument/2006/relationships/oleObject" Target="../embeddings/oleObject4.bin"/><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9" Type="http://schemas.openxmlformats.org/officeDocument/2006/relationships/image" Target="../media/image17.wmf"/><Relationship Id="rId8" Type="http://schemas.openxmlformats.org/officeDocument/2006/relationships/oleObject" Target="../embeddings/oleObject9.bin"/><Relationship Id="rId7" Type="http://schemas.openxmlformats.org/officeDocument/2006/relationships/image" Target="../media/image16.wmf"/><Relationship Id="rId6" Type="http://schemas.openxmlformats.org/officeDocument/2006/relationships/oleObject" Target="../embeddings/oleObject8.bin"/><Relationship Id="rId5" Type="http://schemas.openxmlformats.org/officeDocument/2006/relationships/image" Target="../media/image15.wmf"/><Relationship Id="rId4" Type="http://schemas.openxmlformats.org/officeDocument/2006/relationships/oleObject" Target="../embeddings/oleObject7.bin"/><Relationship Id="rId3" Type="http://schemas.openxmlformats.org/officeDocument/2006/relationships/image" Target="../media/image14.wmf"/><Relationship Id="rId2" Type="http://schemas.openxmlformats.org/officeDocument/2006/relationships/oleObject" Target="../embeddings/oleObject6.bin"/><Relationship Id="rId12" Type="http://schemas.openxmlformats.org/officeDocument/2006/relationships/vmlDrawing" Target="../drawings/vmlDrawing4.vml"/><Relationship Id="rId11" Type="http://schemas.openxmlformats.org/officeDocument/2006/relationships/slideLayout" Target="../slideLayouts/slideLayout2.xml"/><Relationship Id="rId10" Type="http://schemas.openxmlformats.org/officeDocument/2006/relationships/audio" Target="../media/audio1.wav"/><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1.wav"/><Relationship Id="rId2" Type="http://schemas.openxmlformats.org/officeDocument/2006/relationships/image" Target="../media/image19.png"/><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media/image4.wmf"/><Relationship Id="rId1"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468313" y="266682"/>
            <a:ext cx="5256212" cy="519112"/>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403648" y="1484784"/>
            <a:ext cx="6084168" cy="646331"/>
          </a:xfrm>
          <a:prstGeom prst="rect">
            <a:avLst/>
          </a:prstGeom>
          <a:noFill/>
          <a:ln w="9525">
            <a:noFill/>
            <a:miter lim="800000"/>
          </a:ln>
        </p:spPr>
        <p:txBody>
          <a:bodyPr wrap="square">
            <a:spAutoFit/>
          </a:bodyPr>
          <a:lstStyle/>
          <a:p>
            <a:r>
              <a:rPr lang="zh-CN" altLang="zh-CN" sz="3600" b="1" dirty="0" smtClean="0">
                <a:solidFill>
                  <a:srgbClr val="C00000"/>
                </a:solidFill>
                <a:latin typeface="+mj-ea"/>
                <a:ea typeface="+mj-ea"/>
              </a:rPr>
              <a:t>第十九章　一次函数</a:t>
            </a:r>
            <a:endParaRPr lang="zh-CN" altLang="zh-CN" sz="3600" b="1" dirty="0">
              <a:solidFill>
                <a:srgbClr val="C00000"/>
              </a:solidFill>
              <a:latin typeface="+mj-ea"/>
              <a:ea typeface="+mj-ea"/>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539552" y="2577108"/>
            <a:ext cx="8280920" cy="1754326"/>
          </a:xfrm>
          <a:prstGeom prst="rect">
            <a:avLst/>
          </a:prstGeom>
          <a:noFill/>
          <a:effectLst/>
        </p:spPr>
        <p:txBody>
          <a:bodyPr wrap="square" lIns="91440" tIns="45720" rIns="91440" bIns="45720">
            <a:spAutoFit/>
          </a:bodyPr>
          <a:lstStyle/>
          <a:p>
            <a:r>
              <a:rPr lang="en-US" altLang="zh-CN" sz="5400" b="1" dirty="0" smtClean="0">
                <a:solidFill>
                  <a:srgbClr val="7030A0"/>
                </a:solidFill>
              </a:rPr>
              <a:t>19.1.2</a:t>
            </a:r>
            <a:r>
              <a:rPr lang="zh-CN" altLang="zh-CN" sz="5400" b="1" dirty="0" smtClean="0">
                <a:solidFill>
                  <a:srgbClr val="7030A0"/>
                </a:solidFill>
              </a:rPr>
              <a:t>　函数的图象</a:t>
            </a:r>
            <a:endParaRPr lang="en-US" altLang="zh-CN" sz="5400" b="1" dirty="0" smtClean="0">
              <a:solidFill>
                <a:srgbClr val="7030A0"/>
              </a:solidFill>
            </a:endParaRPr>
          </a:p>
          <a:p>
            <a:r>
              <a:rPr lang="zh-CN" altLang="en-US" sz="5400" b="1" dirty="0" smtClean="0">
                <a:solidFill>
                  <a:srgbClr val="7030A0"/>
                </a:solidFill>
              </a:rPr>
              <a:t>（第</a:t>
            </a:r>
            <a:r>
              <a:rPr lang="en-US" altLang="zh-CN" sz="5400" b="1" dirty="0" smtClean="0">
                <a:solidFill>
                  <a:srgbClr val="7030A0"/>
                </a:solidFill>
              </a:rPr>
              <a:t>1</a:t>
            </a:r>
            <a:r>
              <a:rPr lang="zh-CN" altLang="en-US" sz="5400" b="1" dirty="0" smtClean="0">
                <a:solidFill>
                  <a:srgbClr val="7030A0"/>
                </a:solidFill>
              </a:rPr>
              <a:t>课时）</a:t>
            </a:r>
            <a:endParaRPr lang="zh-CN" altLang="zh-CN" sz="5400" b="1" dirty="0">
              <a:solidFill>
                <a:srgbClr val="7030A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188640"/>
            <a:ext cx="8748464" cy="1569660"/>
          </a:xfrm>
          <a:prstGeom prst="rect">
            <a:avLst/>
          </a:prstGeom>
        </p:spPr>
        <p:txBody>
          <a:bodyPr wrap="square">
            <a:spAutoFit/>
          </a:bodyPr>
          <a:lstStyle/>
          <a:p>
            <a:r>
              <a:rPr lang="zh-CN" altLang="en-US" sz="3200" b="1" dirty="0" smtClean="0">
                <a:latin typeface="Times New Roman" pitchFamily="18" charset="0"/>
                <a:cs typeface="Times New Roman" pitchFamily="18" charset="0"/>
              </a:rPr>
              <a:t>        例：</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教材例</a:t>
            </a:r>
            <a:r>
              <a:rPr lang="en-US" altLang="zh-CN" sz="3200" dirty="0" smtClean="0">
                <a:solidFill>
                  <a:srgbClr val="FF0000"/>
                </a:solidFill>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在下列式子中</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对于</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的每一个确定的值</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y</a:t>
            </a:r>
            <a:r>
              <a:rPr lang="zh-CN" altLang="zh-CN" sz="3200" dirty="0" smtClean="0">
                <a:latin typeface="Times New Roman" pitchFamily="18" charset="0"/>
                <a:cs typeface="Times New Roman" pitchFamily="18" charset="0"/>
              </a:rPr>
              <a:t>有唯一的对应值</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即</a:t>
            </a:r>
            <a:r>
              <a:rPr lang="en-US" altLang="zh-CN" sz="3200" i="1" dirty="0" smtClean="0">
                <a:latin typeface="Times New Roman" pitchFamily="18" charset="0"/>
                <a:cs typeface="Times New Roman" pitchFamily="18" charset="0"/>
              </a:rPr>
              <a:t>y</a:t>
            </a:r>
            <a:r>
              <a:rPr lang="zh-CN" altLang="zh-CN" sz="3200" dirty="0" smtClean="0">
                <a:latin typeface="Times New Roman" pitchFamily="18" charset="0"/>
                <a:cs typeface="Times New Roman" pitchFamily="18" charset="0"/>
              </a:rPr>
              <a:t>是</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的函数</a:t>
            </a: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画出这些函数的图象</a:t>
            </a:r>
            <a:r>
              <a:rPr lang="en-US" altLang="zh-CN" sz="3200" dirty="0" smtClean="0">
                <a:latin typeface="Times New Roman" pitchFamily="18" charset="0"/>
                <a:cs typeface="Times New Roman" pitchFamily="18" charset="0"/>
              </a:rPr>
              <a:t>:(1)</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+0.5;</a:t>
            </a:r>
            <a:endParaRPr lang="zh-CN" altLang="zh-CN" sz="3200" dirty="0">
              <a:latin typeface="Times New Roman" pitchFamily="18" charset="0"/>
              <a:cs typeface="Times New Roman" pitchFamily="18" charset="0"/>
            </a:endParaRPr>
          </a:p>
        </p:txBody>
      </p:sp>
      <p:sp>
        <p:nvSpPr>
          <p:cNvPr id="4" name="矩形 3"/>
          <p:cNvSpPr/>
          <p:nvPr/>
        </p:nvSpPr>
        <p:spPr>
          <a:xfrm>
            <a:off x="285720" y="1714488"/>
            <a:ext cx="8568952" cy="1877437"/>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解：</a:t>
            </a:r>
            <a:r>
              <a:rPr lang="zh-CN" altLang="zh-CN" sz="2800" dirty="0" smtClean="0">
                <a:solidFill>
                  <a:srgbClr val="FF0000"/>
                </a:solidFill>
                <a:latin typeface="Times New Roman" pitchFamily="18" charset="0"/>
                <a:cs typeface="Times New Roman" pitchFamily="18" charset="0"/>
              </a:rPr>
              <a:t>从式子</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+0.5</a:t>
            </a:r>
            <a:r>
              <a:rPr lang="zh-CN" altLang="zh-CN" sz="2800" dirty="0" smtClean="0">
                <a:solidFill>
                  <a:srgbClr val="FF0000"/>
                </a:solidFill>
                <a:latin typeface="Times New Roman" pitchFamily="18" charset="0"/>
                <a:cs typeface="Times New Roman" pitchFamily="18" charset="0"/>
              </a:rPr>
              <a:t>可以看出</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取任意实数时这个式子都有意义</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所以</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的取值范围是全体实数</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r>
              <a:rPr lang="en-US" altLang="zh-CN" sz="2800" dirty="0" smtClean="0">
                <a:solidFill>
                  <a:srgbClr val="FF0000"/>
                </a:solidFill>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从</a:t>
            </a:r>
            <a:r>
              <a:rPr lang="en-US" altLang="zh-CN" sz="2800" i="1" dirty="0" smtClean="0">
                <a:solidFill>
                  <a:srgbClr val="FF0000"/>
                </a:solidFill>
                <a:latin typeface="Times New Roman" pitchFamily="18" charset="0"/>
                <a:cs typeface="Times New Roman" pitchFamily="18" charset="0"/>
              </a:rPr>
              <a:t>x</a:t>
            </a:r>
            <a:r>
              <a:rPr lang="zh-CN" altLang="en-US" sz="2800" dirty="0" smtClean="0">
                <a:solidFill>
                  <a:srgbClr val="FF0000"/>
                </a:solidFill>
                <a:latin typeface="Times New Roman" pitchFamily="18" charset="0"/>
                <a:cs typeface="Times New Roman" pitchFamily="18" charset="0"/>
              </a:rPr>
              <a:t>的取值范围中选取一些数值，算出</a:t>
            </a:r>
            <a:r>
              <a:rPr lang="en-US" altLang="zh-CN" sz="2800" i="1" dirty="0" smtClean="0">
                <a:solidFill>
                  <a:srgbClr val="FF0000"/>
                </a:solidFill>
                <a:latin typeface="Times New Roman" pitchFamily="18" charset="0"/>
                <a:cs typeface="Times New Roman" pitchFamily="18" charset="0"/>
              </a:rPr>
              <a:t>y</a:t>
            </a:r>
            <a:r>
              <a:rPr lang="zh-CN" altLang="en-US" sz="2800" dirty="0" smtClean="0">
                <a:solidFill>
                  <a:srgbClr val="FF0000"/>
                </a:solidFill>
                <a:latin typeface="Times New Roman" pitchFamily="18" charset="0"/>
                <a:cs typeface="Times New Roman" pitchFamily="18" charset="0"/>
              </a:rPr>
              <a:t>的对应值，列表（计算并填写表中空格）</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sp>
        <p:nvSpPr>
          <p:cNvPr id="7" name="矩形 6"/>
          <p:cNvSpPr/>
          <p:nvPr/>
        </p:nvSpPr>
        <p:spPr>
          <a:xfrm>
            <a:off x="357158" y="5643578"/>
            <a:ext cx="8136904" cy="1015663"/>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从函数图象可以看出</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直线从左向右上升</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即当</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由小变大时</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+0.5</a:t>
            </a:r>
            <a:r>
              <a:rPr lang="zh-CN" altLang="zh-CN" sz="2800" dirty="0" smtClean="0">
                <a:solidFill>
                  <a:srgbClr val="FF0000"/>
                </a:solidFill>
                <a:latin typeface="Times New Roman" pitchFamily="18" charset="0"/>
                <a:cs typeface="Times New Roman" pitchFamily="18" charset="0"/>
              </a:rPr>
              <a:t>随之增大</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p:txBody>
      </p:sp>
      <p:graphicFrame>
        <p:nvGraphicFramePr>
          <p:cNvPr id="8" name="表格 7"/>
          <p:cNvGraphicFramePr>
            <a:graphicFrameLocks noGrp="1"/>
          </p:cNvGraphicFramePr>
          <p:nvPr/>
        </p:nvGraphicFramePr>
        <p:xfrm>
          <a:off x="357158" y="3571876"/>
          <a:ext cx="5681031" cy="1152128"/>
        </p:xfrm>
        <a:graphic>
          <a:graphicData uri="http://schemas.openxmlformats.org/drawingml/2006/table">
            <a:tbl>
              <a:tblPr>
                <a:tableStyleId>{35758FB7-9AC5-4552-8A53-C91805E547FA}</a:tableStyleId>
              </a:tblPr>
              <a:tblGrid>
                <a:gridCol w="389111"/>
                <a:gridCol w="466934"/>
                <a:gridCol w="466934"/>
                <a:gridCol w="466934"/>
                <a:gridCol w="778224"/>
                <a:gridCol w="778224"/>
                <a:gridCol w="778224"/>
                <a:gridCol w="778224"/>
                <a:gridCol w="389111"/>
                <a:gridCol w="389111"/>
              </a:tblGrid>
              <a:tr h="613373">
                <a:tc>
                  <a:txBody>
                    <a:bodyPr/>
                    <a:lstStyle/>
                    <a:p>
                      <a:pPr algn="ctr">
                        <a:lnSpc>
                          <a:spcPts val="1200"/>
                        </a:lnSpc>
                        <a:spcAft>
                          <a:spcPts val="0"/>
                        </a:spcAft>
                      </a:pPr>
                      <a:r>
                        <a:rPr lang="en-US" altLang="zh-CN" sz="2800" i="1" dirty="0" smtClean="0">
                          <a:latin typeface="Times New Roman" pitchFamily="18" charset="0"/>
                          <a:cs typeface="Times New Roman" pitchFamily="18" charset="0"/>
                        </a:rPr>
                        <a:t>x</a:t>
                      </a:r>
                      <a:endParaRPr lang="en-US" sz="2800" i="1" kern="100" dirty="0" smtClean="0">
                        <a:latin typeface="Times New Roman" pitchFamily="18" charset="0"/>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a:t>
                      </a:r>
                      <a:r>
                        <a:rPr lang="en-US" sz="2800" kern="100" dirty="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a:t>
                      </a:r>
                      <a:r>
                        <a:rPr lang="en-US" sz="2800" kern="100" dirty="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a:t>
                      </a:r>
                      <a:r>
                        <a:rPr lang="en-US" sz="2800" kern="100" dirty="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a:latin typeface="Times New Roman" pitchFamily="18" charset="0"/>
                          <a:cs typeface="Times New Roman" pitchFamily="18" charset="0"/>
                        </a:rPr>
                        <a:t>…</a:t>
                      </a:r>
                      <a:endParaRPr lang="zh-CN" sz="2800" kern="100">
                        <a:solidFill>
                          <a:srgbClr val="000000"/>
                        </a:solidFill>
                        <a:latin typeface="Times New Roman" pitchFamily="18" charset="0"/>
                        <a:ea typeface="方正书宋_GBK"/>
                        <a:cs typeface="Times New Roman" pitchFamily="18" charset="0"/>
                      </a:endParaRPr>
                    </a:p>
                  </a:txBody>
                  <a:tcPr marL="0" marR="0" marT="0" marB="0" anchor="ctr"/>
                </a:tc>
              </a:tr>
              <a:tr h="538755">
                <a:tc>
                  <a:txBody>
                    <a:bodyPr/>
                    <a:lstStyle/>
                    <a:p>
                      <a:pPr algn="ctr">
                        <a:lnSpc>
                          <a:spcPts val="1200"/>
                        </a:lnSpc>
                        <a:spcAft>
                          <a:spcPts val="0"/>
                        </a:spcAft>
                      </a:pPr>
                      <a:r>
                        <a:rPr lang="en-US" altLang="zh-CN" sz="2800" i="1" dirty="0" smtClean="0">
                          <a:solidFill>
                            <a:schemeClr val="tx1"/>
                          </a:solidFill>
                          <a:latin typeface="Times New Roman" pitchFamily="18" charset="0"/>
                          <a:cs typeface="Times New Roman" pitchFamily="18" charset="0"/>
                        </a:rPr>
                        <a:t>y</a:t>
                      </a:r>
                      <a:endParaRPr lang="zh-CN" sz="2800" kern="100" dirty="0">
                        <a:solidFill>
                          <a:schemeClr val="tx1"/>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a:t>
                      </a:r>
                      <a:r>
                        <a:rPr lang="en-US" sz="2800" kern="100" dirty="0">
                          <a:latin typeface="Times New Roman" pitchFamily="18" charset="0"/>
                          <a:cs typeface="Times New Roman" pitchFamily="18" charset="0"/>
                        </a:rPr>
                        <a:t>0.5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pic>
        <p:nvPicPr>
          <p:cNvPr id="9" name="图片 8"/>
          <p:cNvPicPr/>
          <p:nvPr/>
        </p:nvPicPr>
        <p:blipFill>
          <a:blip r:embed="rId1" cstate="print">
            <a:duotone>
              <a:prstClr val="black"/>
              <a:schemeClr val="accent2">
                <a:tint val="45000"/>
                <a:satMod val="400000"/>
              </a:schemeClr>
            </a:duotone>
          </a:blip>
          <a:srcRect/>
          <a:stretch>
            <a:fillRect/>
          </a:stretch>
        </p:blipFill>
        <p:spPr bwMode="auto">
          <a:xfrm>
            <a:off x="6143636" y="3357562"/>
            <a:ext cx="2689895" cy="2219300"/>
          </a:xfrm>
          <a:prstGeom prst="rect">
            <a:avLst/>
          </a:prstGeom>
          <a:noFill/>
          <a:ln w="9525">
            <a:noFill/>
            <a:miter lim="800000"/>
            <a:headEnd/>
            <a:tailEnd/>
          </a:ln>
        </p:spPr>
      </p:pic>
      <p:sp>
        <p:nvSpPr>
          <p:cNvPr id="10" name="矩形 9"/>
          <p:cNvSpPr/>
          <p:nvPr/>
        </p:nvSpPr>
        <p:spPr>
          <a:xfrm>
            <a:off x="714348" y="4786322"/>
            <a:ext cx="4572000" cy="954107"/>
          </a:xfrm>
          <a:prstGeom prst="rect">
            <a:avLst/>
          </a:prstGeom>
        </p:spPr>
        <p:txBody>
          <a:bodyPr>
            <a:spAutoFit/>
          </a:bodyPr>
          <a:lstStyle/>
          <a:p>
            <a:r>
              <a:rPr lang="zh-CN" altLang="en-US" sz="2800" dirty="0" smtClean="0">
                <a:solidFill>
                  <a:srgbClr val="FF0000"/>
                </a:solidFill>
                <a:latin typeface="Times New Roman" pitchFamily="18" charset="0"/>
                <a:cs typeface="Times New Roman" pitchFamily="18" charset="0"/>
              </a:rPr>
              <a:t>根据表中数值描点（</a:t>
            </a:r>
            <a:r>
              <a:rPr lang="en-US" altLang="zh-CN" sz="2800" i="1" dirty="0" err="1" smtClean="0">
                <a:solidFill>
                  <a:srgbClr val="FF0000"/>
                </a:solidFill>
                <a:latin typeface="Times New Roman" pitchFamily="18" charset="0"/>
                <a:cs typeface="Times New Roman" pitchFamily="18" charset="0"/>
              </a:rPr>
              <a:t>x,y</a:t>
            </a:r>
            <a:r>
              <a:rPr lang="en-US" altLang="zh-CN" sz="2800" dirty="0" smtClean="0">
                <a:solidFill>
                  <a:srgbClr val="FF0000"/>
                </a:solidFill>
                <a:latin typeface="Times New Roman" pitchFamily="18" charset="0"/>
                <a:cs typeface="Times New Roman" pitchFamily="18" charset="0"/>
              </a:rPr>
              <a:t>),</a:t>
            </a:r>
            <a:r>
              <a:rPr lang="zh-CN" altLang="en-US" sz="2800" dirty="0" smtClean="0">
                <a:solidFill>
                  <a:srgbClr val="FF0000"/>
                </a:solidFill>
                <a:latin typeface="Times New Roman" pitchFamily="18" charset="0"/>
                <a:cs typeface="Times New Roman" pitchFamily="18" charset="0"/>
              </a:rPr>
              <a:t>并用平滑曲线连接这些点</a:t>
            </a:r>
            <a:r>
              <a:rPr lang="en-US" altLang="zh-CN" sz="2800" dirty="0" smtClean="0">
                <a:solidFill>
                  <a:srgbClr val="FF0000"/>
                </a:solidFill>
                <a:latin typeface="Times New Roman" pitchFamily="18" charset="0"/>
                <a:cs typeface="Times New Roman" pitchFamily="18" charset="0"/>
              </a:rPr>
              <a:t>.</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strVal val="#ppt_w*0.70"/>
                                          </p:val>
                                        </p:tav>
                                        <p:tav tm="100000">
                                          <p:val>
                                            <p:strVal val="#ppt_w"/>
                                          </p:val>
                                        </p:tav>
                                      </p:tavLst>
                                    </p:anim>
                                    <p:anim calcmode="lin" valueType="num">
                                      <p:cBhvr>
                                        <p:cTn id="19" dur="1000" fill="hold"/>
                                        <p:tgtEl>
                                          <p:spTgt spid="8"/>
                                        </p:tgtEl>
                                        <p:attrNameLst>
                                          <p:attrName>ppt_h</p:attrName>
                                        </p:attrNameLst>
                                      </p:cBhvr>
                                      <p:tavLst>
                                        <p:tav tm="0">
                                          <p:val>
                                            <p:strVal val="#ppt_h"/>
                                          </p:val>
                                        </p:tav>
                                        <p:tav tm="100000">
                                          <p:val>
                                            <p:strVal val="#ppt_h"/>
                                          </p:val>
                                        </p:tav>
                                      </p:tavLst>
                                    </p:anim>
                                    <p:animEffect transition="in" filter="fade">
                                      <p:cBhvr>
                                        <p:cTn id="20" dur="10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0.70"/>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strVal val="#ppt_w*0.70"/>
                                          </p:val>
                                        </p:tav>
                                        <p:tav tm="100000">
                                          <p:val>
                                            <p:strVal val="#ppt_w"/>
                                          </p:val>
                                        </p:tav>
                                      </p:tavLst>
                                    </p:anim>
                                    <p:anim calcmode="lin" valueType="num">
                                      <p:cBhvr>
                                        <p:cTn id="38" dur="1000" fill="hold"/>
                                        <p:tgtEl>
                                          <p:spTgt spid="7"/>
                                        </p:tgtEl>
                                        <p:attrNameLst>
                                          <p:attrName>ppt_h</p:attrName>
                                        </p:attrNameLst>
                                      </p:cBhvr>
                                      <p:tavLst>
                                        <p:tav tm="0">
                                          <p:val>
                                            <p:strVal val="#ppt_h"/>
                                          </p:val>
                                        </p:tav>
                                        <p:tav tm="100000">
                                          <p:val>
                                            <p:strVal val="#ppt_h"/>
                                          </p:val>
                                        </p:tav>
                                      </p:tavLst>
                                    </p:anim>
                                    <p:animEffect transition="in" filter="fade">
                                      <p:cBhvr>
                                        <p:cTn id="3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P spid="7" grpId="0" autoUpdateAnimBg="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187624" y="251937"/>
            <a:ext cx="3888432" cy="584775"/>
          </a:xfrm>
          <a:prstGeom prst="rect">
            <a:avLst/>
          </a:prstGeom>
        </p:spPr>
        <p:txBody>
          <a:bodyPr wrap="square">
            <a:spAutoFit/>
          </a:bodyPr>
          <a:lstStyle/>
          <a:p>
            <a:r>
              <a:rPr lang="en-US" altLang="zh-CN" sz="3200" dirty="0" smtClean="0">
                <a:latin typeface="Times New Roman" pitchFamily="18" charset="0"/>
                <a:cs typeface="Times New Roman" pitchFamily="18" charset="0"/>
              </a:rPr>
              <a:t>(1)</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4" name="矩形 3"/>
          <p:cNvSpPr/>
          <p:nvPr/>
        </p:nvSpPr>
        <p:spPr>
          <a:xfrm>
            <a:off x="179512" y="1052736"/>
            <a:ext cx="8568952" cy="584775"/>
          </a:xfrm>
          <a:prstGeom prst="rect">
            <a:avLst/>
          </a:prstGeom>
        </p:spPr>
        <p:txBody>
          <a:bodyPr wrap="square">
            <a:spAutoFit/>
          </a:bodyPr>
          <a:lstStyle/>
          <a:p>
            <a:r>
              <a:rPr lang="zh-CN" altLang="en-US" sz="3200" dirty="0" smtClean="0">
                <a:solidFill>
                  <a:srgbClr val="FF0000"/>
                </a:solidFill>
                <a:latin typeface="Times New Roman" pitchFamily="18" charset="0"/>
                <a:cs typeface="Times New Roman" pitchFamily="18" charset="0"/>
              </a:rPr>
              <a:t>     解：</a:t>
            </a:r>
            <a:r>
              <a:rPr lang="zh-CN" altLang="zh-CN" sz="3200" dirty="0" smtClean="0">
                <a:solidFill>
                  <a:srgbClr val="FF0000"/>
                </a:solidFill>
                <a:latin typeface="Times New Roman" pitchFamily="18" charset="0"/>
                <a:cs typeface="Times New Roman" pitchFamily="18" charset="0"/>
              </a:rPr>
              <a:t>列表</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计算并填写表中空格</a:t>
            </a:r>
            <a:r>
              <a:rPr lang="en-US" altLang="zh-CN" sz="3200" dirty="0" smtClean="0">
                <a:solidFill>
                  <a:srgbClr val="FF0000"/>
                </a:solidFill>
                <a:latin typeface="Times New Roman" pitchFamily="18" charset="0"/>
                <a:cs typeface="Times New Roman" pitchFamily="18" charset="0"/>
              </a:rPr>
              <a:t>).</a:t>
            </a:r>
            <a:endParaRPr lang="zh-CN" altLang="zh-CN" sz="3200" dirty="0" smtClean="0">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nvGraphicFramePr>
        <p:xfrm>
          <a:off x="539551" y="1916832"/>
          <a:ext cx="7416825" cy="1368152"/>
        </p:xfrm>
        <a:graphic>
          <a:graphicData uri="http://schemas.openxmlformats.org/drawingml/2006/table">
            <a:tbl>
              <a:tblPr>
                <a:tableStyleId>{35758FB7-9AC5-4552-8A53-C91805E547FA}</a:tableStyleId>
              </a:tblPr>
              <a:tblGrid>
                <a:gridCol w="570525"/>
                <a:gridCol w="570525"/>
                <a:gridCol w="570525"/>
                <a:gridCol w="570525"/>
                <a:gridCol w="570525"/>
                <a:gridCol w="570525"/>
                <a:gridCol w="570525"/>
                <a:gridCol w="570525"/>
                <a:gridCol w="570525"/>
                <a:gridCol w="570525"/>
                <a:gridCol w="570525"/>
                <a:gridCol w="570525"/>
                <a:gridCol w="570525"/>
              </a:tblGrid>
              <a:tr h="684076">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x</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a:latin typeface="Times New Roman" pitchFamily="18" charset="0"/>
                          <a:cs typeface="Times New Roman" pitchFamily="18" charset="0"/>
                        </a:rPr>
                        <a:t>…</a:t>
                      </a:r>
                      <a:endParaRPr lang="zh-CN" sz="2800" kern="100">
                        <a:solidFill>
                          <a:srgbClr val="000000"/>
                        </a:solidFill>
                        <a:latin typeface="Times New Roman" pitchFamily="18" charset="0"/>
                        <a:ea typeface="方正书宋_GBK"/>
                        <a:cs typeface="Times New Roman" pitchFamily="18" charset="0"/>
                      </a:endParaRPr>
                    </a:p>
                  </a:txBody>
                  <a:tcPr marL="0" marR="0" marT="0" marB="0" anchor="ctr"/>
                </a:tc>
              </a:tr>
              <a:tr h="684076">
                <a:tc>
                  <a:txBody>
                    <a:bodyPr/>
                    <a:lstStyle/>
                    <a:p>
                      <a:pPr algn="ctr">
                        <a:lnSpc>
                          <a:spcPts val="1200"/>
                        </a:lnSpc>
                        <a:spcAft>
                          <a:spcPts val="0"/>
                        </a:spcAft>
                      </a:pPr>
                      <a:r>
                        <a:rPr lang="en-US" sz="2800" i="1" kern="100" dirty="0">
                          <a:latin typeface="Times New Roman" pitchFamily="18" charset="0"/>
                          <a:cs typeface="Times New Roman" pitchFamily="18" charset="0"/>
                        </a:rPr>
                        <a:t>y</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kern="100" dirty="0">
                          <a:latin typeface="Times New Roman" pitchFamily="18" charset="0"/>
                          <a:cs typeface="Times New Roman" pitchFamily="18" charset="0"/>
                        </a:rPr>
                        <a:t>…</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pic>
        <p:nvPicPr>
          <p:cNvPr id="11" name="图片 10"/>
          <p:cNvPicPr/>
          <p:nvPr/>
        </p:nvPicPr>
        <p:blipFill>
          <a:blip r:embed="rId1" cstate="print">
            <a:duotone>
              <a:prstClr val="black"/>
              <a:schemeClr val="accent6">
                <a:tint val="45000"/>
                <a:satMod val="400000"/>
              </a:schemeClr>
            </a:duotone>
          </a:blip>
          <a:srcRect r="17143" b="282"/>
          <a:stretch>
            <a:fillRect/>
          </a:stretch>
        </p:blipFill>
        <p:spPr bwMode="auto">
          <a:xfrm>
            <a:off x="5072066" y="3714752"/>
            <a:ext cx="2592288" cy="2160240"/>
          </a:xfrm>
          <a:prstGeom prst="rect">
            <a:avLst/>
          </a:prstGeom>
          <a:noFill/>
          <a:ln w="9525">
            <a:noFill/>
            <a:miter lim="800000"/>
            <a:headEnd/>
            <a:tailEnd/>
          </a:ln>
        </p:spPr>
      </p:pic>
      <p:graphicFrame>
        <p:nvGraphicFramePr>
          <p:cNvPr id="12" name="对象 11"/>
          <p:cNvGraphicFramePr>
            <a:graphicFrameLocks noChangeAspect="1"/>
          </p:cNvGraphicFramePr>
          <p:nvPr/>
        </p:nvGraphicFramePr>
        <p:xfrm>
          <a:off x="2411760" y="116632"/>
          <a:ext cx="1298972" cy="875394"/>
        </p:xfrm>
        <a:graphic>
          <a:graphicData uri="http://schemas.openxmlformats.org/presentationml/2006/ole">
            <mc:AlternateContent xmlns:mc="http://schemas.openxmlformats.org/markup-compatibility/2006">
              <mc:Choice xmlns:v="urn:schemas-microsoft-com:vml" Requires="v">
                <p:oleObj spid="_x0000_s2049" name="Equation" r:id="rId2" imgW="14020800" imgH="9448800" progId="Equation.DSMT4">
                  <p:embed/>
                </p:oleObj>
              </mc:Choice>
              <mc:Fallback>
                <p:oleObj name="Equation" r:id="rId2" imgW="14020800" imgH="9448800" progId="Equation.DSMT4">
                  <p:embed/>
                  <p:pic>
                    <p:nvPicPr>
                      <p:cNvPr id="0" name="图片 2048"/>
                      <p:cNvPicPr>
                        <a:picLocks noChangeAspect="1"/>
                      </p:cNvPicPr>
                      <p:nvPr/>
                    </p:nvPicPr>
                    <p:blipFill>
                      <a:blip r:embed="rId3"/>
                      <a:stretch>
                        <a:fillRect/>
                      </a:stretch>
                    </p:blipFill>
                    <p:spPr>
                      <a:xfrm>
                        <a:off x="2411760" y="116632"/>
                        <a:ext cx="1298972" cy="875394"/>
                      </a:xfrm>
                      <a:prstGeom prst="rect">
                        <a:avLst/>
                      </a:prstGeom>
                      <a:noFill/>
                      <a:ln w="9525">
                        <a:noFill/>
                        <a:miter/>
                      </a:ln>
                    </p:spPr>
                  </p:pic>
                </p:oleObj>
              </mc:Fallback>
            </mc:AlternateContent>
          </a:graphicData>
        </a:graphic>
      </p:graphicFrame>
      <p:sp>
        <p:nvSpPr>
          <p:cNvPr id="13" name="矩形 12"/>
          <p:cNvSpPr/>
          <p:nvPr/>
        </p:nvSpPr>
        <p:spPr>
          <a:xfrm>
            <a:off x="642910" y="4071942"/>
            <a:ext cx="4608512" cy="1569660"/>
          </a:xfrm>
          <a:prstGeom prst="rect">
            <a:avLst/>
          </a:prstGeom>
        </p:spPr>
        <p:txBody>
          <a:bodyPr wrap="square">
            <a:spAutoFit/>
          </a:bodyPr>
          <a:lstStyle/>
          <a:p>
            <a:pPr>
              <a:lnSpc>
                <a:spcPct val="150000"/>
              </a:lnSpc>
            </a:pPr>
            <a:r>
              <a:rPr lang="zh-CN" altLang="zh-CN" sz="3200" dirty="0" smtClean="0">
                <a:solidFill>
                  <a:srgbClr val="FF0000"/>
                </a:solidFill>
                <a:latin typeface="Times New Roman" pitchFamily="18" charset="0"/>
                <a:cs typeface="Times New Roman" pitchFamily="18" charset="0"/>
              </a:rPr>
              <a:t>根据表中数值描点</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x,y</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用平滑曲线连接这些点</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linds(horizont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strVal val="#ppt_w*0.70"/>
                                          </p:val>
                                        </p:tav>
                                        <p:tav tm="100000">
                                          <p:val>
                                            <p:strVal val="#ppt_w"/>
                                          </p:val>
                                        </p:tav>
                                      </p:tavLst>
                                    </p:anim>
                                    <p:anim calcmode="lin" valueType="num">
                                      <p:cBhvr>
                                        <p:cTn id="16" dur="1000" fill="hold"/>
                                        <p:tgtEl>
                                          <p:spTgt spid="4"/>
                                        </p:tgtEl>
                                        <p:attrNameLst>
                                          <p:attrName>ppt_h</p:attrName>
                                        </p:attrNameLst>
                                      </p:cBhvr>
                                      <p:tavLst>
                                        <p:tav tm="0">
                                          <p:val>
                                            <p:strVal val="#ppt_h"/>
                                          </p:val>
                                        </p:tav>
                                        <p:tav tm="100000">
                                          <p:val>
                                            <p:strVal val="#ppt_h"/>
                                          </p:val>
                                        </p:tav>
                                      </p:tavLst>
                                    </p:anim>
                                    <p:animEffect transition="in" filter="fade">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1000" fill="hold"/>
                                        <p:tgtEl>
                                          <p:spTgt spid="10"/>
                                        </p:tgtEl>
                                        <p:attrNameLst>
                                          <p:attrName>ppt_w</p:attrName>
                                        </p:attrNameLst>
                                      </p:cBhvr>
                                      <p:tavLst>
                                        <p:tav tm="0">
                                          <p:val>
                                            <p:strVal val="#ppt_w*0.70"/>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strVal val="#ppt_w*0.70"/>
                                          </p:val>
                                        </p:tav>
                                        <p:tav tm="100000">
                                          <p:val>
                                            <p:strVal val="#ppt_w"/>
                                          </p:val>
                                        </p:tav>
                                      </p:tavLst>
                                    </p:anim>
                                    <p:anim calcmode="lin" valueType="num">
                                      <p:cBhvr>
                                        <p:cTn id="30" dur="1000" fill="hold"/>
                                        <p:tgtEl>
                                          <p:spTgt spid="13"/>
                                        </p:tgtEl>
                                        <p:attrNameLst>
                                          <p:attrName>ppt_h</p:attrName>
                                        </p:attrNameLst>
                                      </p:cBhvr>
                                      <p:tavLst>
                                        <p:tav tm="0">
                                          <p:val>
                                            <p:strVal val="#ppt_h"/>
                                          </p:val>
                                        </p:tav>
                                        <p:tav tm="100000">
                                          <p:val>
                                            <p:strVal val="#ppt_h"/>
                                          </p:val>
                                        </p:tav>
                                      </p:tavLst>
                                    </p:anim>
                                    <p:animEffect transition="in" filter="fade">
                                      <p:cBhvr>
                                        <p:cTn id="31" dur="1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strVal val="#ppt_w*0.70"/>
                                          </p:val>
                                        </p:tav>
                                        <p:tav tm="100000">
                                          <p:val>
                                            <p:strVal val="#ppt_w"/>
                                          </p:val>
                                        </p:tav>
                                      </p:tavLst>
                                    </p:anim>
                                    <p:anim calcmode="lin" valueType="num">
                                      <p:cBhvr>
                                        <p:cTn id="37" dur="1000" fill="hold"/>
                                        <p:tgtEl>
                                          <p:spTgt spid="11"/>
                                        </p:tgtEl>
                                        <p:attrNameLst>
                                          <p:attrName>ppt_h</p:attrName>
                                        </p:attrNameLst>
                                      </p:cBhvr>
                                      <p:tavLst>
                                        <p:tav tm="0">
                                          <p:val>
                                            <p:strVal val="#ppt_h"/>
                                          </p:val>
                                        </p:tav>
                                        <p:tav tm="100000">
                                          <p:val>
                                            <p:strVal val="#ppt_h"/>
                                          </p:val>
                                        </p:tav>
                                      </p:tavLst>
                                    </p:anim>
                                    <p:animEffect transition="in" filter="fade">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 grpId="0" autoUpdateAnimBg="0"/>
      <p:bldP spid="1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188640"/>
            <a:ext cx="8748464" cy="2308324"/>
          </a:xfrm>
          <a:prstGeom prst="rect">
            <a:avLst/>
          </a:prstGeom>
        </p:spPr>
        <p:txBody>
          <a:bodyPr wrap="square">
            <a:spAutoFit/>
          </a:bodyPr>
          <a:lstStyle/>
          <a:p>
            <a:pPr>
              <a:lnSpc>
                <a:spcPct val="150000"/>
              </a:lnSpc>
            </a:pPr>
            <a:r>
              <a:rPr lang="zh-CN" altLang="en-US" sz="2400" b="1" dirty="0" smtClean="0">
                <a:latin typeface="Times New Roman" pitchFamily="18" charset="0"/>
                <a:cs typeface="Times New Roman" pitchFamily="18" charset="0"/>
              </a:rPr>
              <a:t>        例：</a:t>
            </a:r>
            <a:r>
              <a:rPr lang="en-US" altLang="zh-CN" sz="2400" dirty="0" smtClean="0">
                <a:solidFill>
                  <a:srgbClr val="FF0000"/>
                </a:solidFill>
                <a:latin typeface="Times New Roman" pitchFamily="18" charset="0"/>
                <a:cs typeface="Times New Roman" pitchFamily="18" charset="0"/>
              </a:rPr>
              <a:t>(</a:t>
            </a:r>
            <a:r>
              <a:rPr lang="zh-CN" altLang="en-US" sz="2400" dirty="0" smtClean="0">
                <a:solidFill>
                  <a:srgbClr val="FF0000"/>
                </a:solidFill>
                <a:latin typeface="Times New Roman" pitchFamily="18" charset="0"/>
                <a:cs typeface="Times New Roman" pitchFamily="18" charset="0"/>
              </a:rPr>
              <a:t>补充</a:t>
            </a:r>
            <a:r>
              <a:rPr lang="en-US" altLang="zh-CN" sz="2400" dirty="0" smtClean="0">
                <a:solidFill>
                  <a:srgbClr val="FF0000"/>
                </a:solidFill>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王强在电脑上进行高尔夫球的模拟练习</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在某处按函数关系式</a:t>
            </a:r>
            <a:r>
              <a:rPr lang="en-US" altLang="zh-CN" sz="2400" i="1" dirty="0" smtClean="0">
                <a:latin typeface="Times New Roman" pitchFamily="18" charset="0"/>
                <a:cs typeface="Times New Roman" pitchFamily="18" charset="0"/>
              </a:rPr>
              <a:t>y</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击球</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球正好进洞</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其中</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y</a:t>
            </a:r>
            <a:r>
              <a:rPr lang="en-US" altLang="zh-CN" sz="2400" dirty="0" smtClean="0">
                <a:latin typeface="Times New Roman" pitchFamily="18" charset="0"/>
                <a:cs typeface="Times New Roman" pitchFamily="18" charset="0"/>
              </a:rPr>
              <a:t>(m)</a:t>
            </a:r>
            <a:r>
              <a:rPr lang="zh-CN" altLang="zh-CN" sz="2400" dirty="0" smtClean="0">
                <a:latin typeface="Times New Roman" pitchFamily="18" charset="0"/>
                <a:cs typeface="Times New Roman" pitchFamily="18" charset="0"/>
              </a:rPr>
              <a:t>是球的飞行高度</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x</a:t>
            </a:r>
            <a:r>
              <a:rPr lang="en-US" altLang="zh-CN" sz="2400" dirty="0" smtClean="0">
                <a:latin typeface="Times New Roman" pitchFamily="18" charset="0"/>
                <a:cs typeface="Times New Roman" pitchFamily="18" charset="0"/>
              </a:rPr>
              <a:t>(m)</a:t>
            </a:r>
            <a:r>
              <a:rPr lang="zh-CN" altLang="zh-CN" sz="2400" dirty="0" smtClean="0">
                <a:latin typeface="Times New Roman" pitchFamily="18" charset="0"/>
                <a:cs typeface="Times New Roman" pitchFamily="18" charset="0"/>
              </a:rPr>
              <a:t>是球飞出的水平距离</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a:p>
            <a:pPr>
              <a:lnSpc>
                <a:spcPct val="150000"/>
              </a:lnSpc>
            </a:pPr>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试画出高尔夫球飞行的路线</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4" name="矩形 3"/>
          <p:cNvSpPr/>
          <p:nvPr/>
        </p:nvSpPr>
        <p:spPr>
          <a:xfrm>
            <a:off x="214282" y="2357430"/>
            <a:ext cx="8568952" cy="1569660"/>
          </a:xfrm>
          <a:prstGeom prst="rect">
            <a:avLst/>
          </a:prstGeom>
        </p:spPr>
        <p:txBody>
          <a:bodyPr wrap="square">
            <a:spAutoFit/>
          </a:bodyPr>
          <a:lstStyle/>
          <a:p>
            <a:r>
              <a:rPr lang="zh-CN" altLang="en-US"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〔解析〕</a:t>
            </a:r>
            <a:r>
              <a:rPr lang="zh-CN" altLang="zh-CN" sz="2400" dirty="0" smtClean="0">
                <a:latin typeface="Times New Roman" pitchFamily="18" charset="0"/>
                <a:cs typeface="Times New Roman" pitchFamily="18" charset="0"/>
              </a:rPr>
              <a:t>高尔夫球飞行的路线</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也就是函数</a:t>
            </a:r>
            <a:r>
              <a:rPr lang="en-US" altLang="zh-CN" sz="2400" i="1" dirty="0" smtClean="0">
                <a:latin typeface="Times New Roman" pitchFamily="18" charset="0"/>
                <a:cs typeface="Times New Roman" pitchFamily="18" charset="0"/>
              </a:rPr>
              <a:t>y</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的图象</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用描点法画出图象</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在列表时要注意自变量</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的取值范围</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因为</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是球飞出的水平距离</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所以</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不能取负数</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在建立直角坐标系时</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横轴</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轴</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表示球飞出的水平距离</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纵轴</a:t>
            </a:r>
            <a:r>
              <a:rPr lang="en-US"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y</a:t>
            </a:r>
            <a:r>
              <a:rPr lang="zh-CN" altLang="zh-CN" sz="2400" dirty="0" smtClean="0">
                <a:latin typeface="Times New Roman" pitchFamily="18" charset="0"/>
                <a:cs typeface="Times New Roman" pitchFamily="18" charset="0"/>
              </a:rPr>
              <a:t>轴</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表示球的飞行高度</a:t>
            </a:r>
            <a:r>
              <a:rPr lang="en-US" altLang="zh-CN" sz="2400" dirty="0" smtClean="0">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graphicFrame>
        <p:nvGraphicFramePr>
          <p:cNvPr id="10" name="表格 9"/>
          <p:cNvGraphicFramePr>
            <a:graphicFrameLocks noGrp="1"/>
          </p:cNvGraphicFramePr>
          <p:nvPr/>
        </p:nvGraphicFramePr>
        <p:xfrm>
          <a:off x="285720" y="4286256"/>
          <a:ext cx="5112570" cy="1240904"/>
        </p:xfrm>
        <a:graphic>
          <a:graphicData uri="http://schemas.openxmlformats.org/drawingml/2006/table">
            <a:tbl>
              <a:tblPr>
                <a:tableStyleId>{35758FB7-9AC5-4552-8A53-C91805E547FA}</a:tableStyleId>
              </a:tblPr>
              <a:tblGrid>
                <a:gridCol w="511257"/>
                <a:gridCol w="511257"/>
                <a:gridCol w="511257"/>
                <a:gridCol w="511257"/>
                <a:gridCol w="511257"/>
                <a:gridCol w="511257"/>
                <a:gridCol w="511257"/>
                <a:gridCol w="511257"/>
                <a:gridCol w="511257"/>
                <a:gridCol w="511257"/>
              </a:tblGrid>
              <a:tr h="620452">
                <a:tc>
                  <a:txBody>
                    <a:bodyPr/>
                    <a:lstStyle/>
                    <a:p>
                      <a:pPr algn="ctr">
                        <a:lnSpc>
                          <a:spcPts val="1200"/>
                        </a:lnSpc>
                        <a:spcAft>
                          <a:spcPts val="0"/>
                        </a:spcAft>
                      </a:pPr>
                      <a:endParaRPr lang="en-US" sz="2800" i="1"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x</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7</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8</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r h="620452">
                <a:tc>
                  <a:txBody>
                    <a:bodyPr/>
                    <a:lstStyle/>
                    <a:p>
                      <a:pPr algn="ctr">
                        <a:lnSpc>
                          <a:spcPts val="1200"/>
                        </a:lnSpc>
                        <a:spcAft>
                          <a:spcPts val="0"/>
                        </a:spcAft>
                      </a:pPr>
                      <a:r>
                        <a:rPr lang="en-US" sz="2800" i="1" kern="100" dirty="0">
                          <a:latin typeface="Times New Roman" pitchFamily="18" charset="0"/>
                          <a:cs typeface="Times New Roman" pitchFamily="18" charset="0"/>
                        </a:rPr>
                        <a:t>y</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pic>
        <p:nvPicPr>
          <p:cNvPr id="11" name="图片 10"/>
          <p:cNvPicPr/>
          <p:nvPr/>
        </p:nvPicPr>
        <p:blipFill>
          <a:blip r:embed="rId1" cstate="print"/>
          <a:srcRect r="16408"/>
          <a:stretch>
            <a:fillRect/>
          </a:stretch>
        </p:blipFill>
        <p:spPr bwMode="auto">
          <a:xfrm>
            <a:off x="5813648" y="4221088"/>
            <a:ext cx="2934816" cy="2085380"/>
          </a:xfrm>
          <a:prstGeom prst="rect">
            <a:avLst/>
          </a:prstGeom>
          <a:noFill/>
          <a:ln w="9525">
            <a:noFill/>
            <a:miter lim="800000"/>
            <a:headEnd/>
            <a:tailEnd/>
          </a:ln>
        </p:spPr>
      </p:pic>
      <p:graphicFrame>
        <p:nvGraphicFramePr>
          <p:cNvPr id="12" name="对象 11"/>
          <p:cNvGraphicFramePr>
            <a:graphicFrameLocks noChangeAspect="1"/>
          </p:cNvGraphicFramePr>
          <p:nvPr/>
        </p:nvGraphicFramePr>
        <p:xfrm>
          <a:off x="2211788" y="692696"/>
          <a:ext cx="1712140" cy="720080"/>
        </p:xfrm>
        <a:graphic>
          <a:graphicData uri="http://schemas.openxmlformats.org/presentationml/2006/ole">
            <mc:AlternateContent xmlns:mc="http://schemas.openxmlformats.org/markup-compatibility/2006">
              <mc:Choice xmlns:v="urn:schemas-microsoft-com:vml" Requires="v">
                <p:oleObj spid="_x0000_s3073" name="Equation" r:id="rId2" imgW="17678400" imgH="9448800" progId="Equation.DSMT4">
                  <p:embed/>
                </p:oleObj>
              </mc:Choice>
              <mc:Fallback>
                <p:oleObj name="Equation" r:id="rId2" imgW="17678400" imgH="9448800" progId="Equation.DSMT4">
                  <p:embed/>
                  <p:pic>
                    <p:nvPicPr>
                      <p:cNvPr id="0" name="图片 3072"/>
                      <p:cNvPicPr>
                        <a:picLocks noChangeAspect="1"/>
                      </p:cNvPicPr>
                      <p:nvPr/>
                    </p:nvPicPr>
                    <p:blipFill>
                      <a:blip r:embed="rId3"/>
                      <a:stretch>
                        <a:fillRect/>
                      </a:stretch>
                    </p:blipFill>
                    <p:spPr>
                      <a:xfrm>
                        <a:off x="2211788" y="692696"/>
                        <a:ext cx="1712140" cy="720080"/>
                      </a:xfrm>
                      <a:prstGeom prst="rect">
                        <a:avLst/>
                      </a:prstGeom>
                      <a:noFill/>
                      <a:ln w="9525">
                        <a:noFill/>
                        <a:miter/>
                      </a:ln>
                    </p:spPr>
                  </p:pic>
                </p:oleObj>
              </mc:Fallback>
            </mc:AlternateContent>
          </a:graphicData>
        </a:graphic>
      </p:graphicFrame>
      <p:graphicFrame>
        <p:nvGraphicFramePr>
          <p:cNvPr id="256002" name="Object 2"/>
          <p:cNvGraphicFramePr>
            <a:graphicFrameLocks noChangeAspect="1"/>
          </p:cNvGraphicFramePr>
          <p:nvPr/>
        </p:nvGraphicFramePr>
        <p:xfrm>
          <a:off x="6286512" y="2071678"/>
          <a:ext cx="1712912" cy="720725"/>
        </p:xfrm>
        <a:graphic>
          <a:graphicData uri="http://schemas.openxmlformats.org/presentationml/2006/ole">
            <mc:AlternateContent xmlns:mc="http://schemas.openxmlformats.org/markup-compatibility/2006">
              <mc:Choice xmlns:v="urn:schemas-microsoft-com:vml" Requires="v">
                <p:oleObj spid="_x0000_s3074" name="Equation" r:id="rId4" imgW="17678400" imgH="9448800" progId="Equation.DSMT4">
                  <p:embed/>
                </p:oleObj>
              </mc:Choice>
              <mc:Fallback>
                <p:oleObj name="Equation" r:id="rId4" imgW="17678400" imgH="9448800" progId="Equation.DSMT4">
                  <p:embed/>
                  <p:pic>
                    <p:nvPicPr>
                      <p:cNvPr id="0" name="图片 3073"/>
                      <p:cNvPicPr>
                        <a:picLocks noChangeAspect="1"/>
                      </p:cNvPicPr>
                      <p:nvPr/>
                    </p:nvPicPr>
                    <p:blipFill>
                      <a:blip r:embed="rId3"/>
                      <a:stretch>
                        <a:fillRect/>
                      </a:stretch>
                    </p:blipFill>
                    <p:spPr>
                      <a:xfrm>
                        <a:off x="6286512" y="2071678"/>
                        <a:ext cx="1712912" cy="720725"/>
                      </a:xfrm>
                      <a:prstGeom prst="rect">
                        <a:avLst/>
                      </a:prstGeom>
                      <a:noFill/>
                      <a:ln w="9525">
                        <a:noFill/>
                        <a:miter/>
                      </a:ln>
                    </p:spPr>
                  </p:pic>
                </p:oleObj>
              </mc:Fallback>
            </mc:AlternateContent>
          </a:graphicData>
        </a:graphic>
      </p:graphicFrame>
      <p:sp>
        <p:nvSpPr>
          <p:cNvPr id="8" name="矩形 7"/>
          <p:cNvSpPr/>
          <p:nvPr/>
        </p:nvSpPr>
        <p:spPr>
          <a:xfrm>
            <a:off x="357158" y="3857628"/>
            <a:ext cx="2339102" cy="461665"/>
          </a:xfrm>
          <a:prstGeom prst="rect">
            <a:avLst/>
          </a:prstGeom>
        </p:spPr>
        <p:txBody>
          <a:bodyPr wrap="none">
            <a:spAutoFit/>
          </a:bodyPr>
          <a:lstStyle/>
          <a:p>
            <a:r>
              <a:rPr lang="zh-CN" altLang="en-US" sz="2400" dirty="0" smtClean="0">
                <a:latin typeface="宋体" pitchFamily="2" charset="-122"/>
                <a:ea typeface="宋体" pitchFamily="2" charset="-122"/>
                <a:cs typeface="Times New Roman" pitchFamily="18" charset="0"/>
              </a:rPr>
              <a:t>解：列表如下：</a:t>
            </a:r>
            <a:endParaRPr lang="zh-CN" altLang="en-US" sz="2400" dirty="0">
              <a:latin typeface="宋体" pitchFamily="2" charset="-122"/>
              <a:ea typeface="宋体" pitchFamily="2" charset="-122"/>
            </a:endParaRPr>
          </a:p>
        </p:txBody>
      </p:sp>
      <p:sp>
        <p:nvSpPr>
          <p:cNvPr id="9" name="矩形 8"/>
          <p:cNvSpPr/>
          <p:nvPr/>
        </p:nvSpPr>
        <p:spPr>
          <a:xfrm>
            <a:off x="357158" y="5643578"/>
            <a:ext cx="5286412" cy="830997"/>
          </a:xfrm>
          <a:prstGeom prst="rect">
            <a:avLst/>
          </a:prstGeom>
        </p:spPr>
        <p:txBody>
          <a:bodyPr wrap="square">
            <a:spAutoFit/>
          </a:bodyPr>
          <a:lstStyle/>
          <a:p>
            <a:r>
              <a:rPr lang="zh-CN" altLang="en-US" sz="2400" dirty="0" smtClean="0"/>
              <a:t>在直角坐标系中，描点、连线，便可得到这个函数的大致图象，如图所示</a:t>
            </a:r>
            <a:r>
              <a:rPr lang="en-US" altLang="zh-CN" sz="2400" dirty="0" smtClean="0"/>
              <a:t>.</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par>
                                <p:cTn id="16" presetID="1" presetClass="entr" presetSubtype="0" fill="hold" nodeType="withEffect">
                                  <p:stCondLst>
                                    <p:cond delay="0"/>
                                  </p:stCondLst>
                                  <p:childTnLst>
                                    <p:set>
                                      <p:cBhvr>
                                        <p:cTn id="17" dur="1" fill="hold">
                                          <p:stCondLst>
                                            <p:cond delay="0"/>
                                          </p:stCondLst>
                                        </p:cTn>
                                        <p:tgtEl>
                                          <p:spTgt spid="25600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blinds(horizontal)">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strVal val="#ppt_w*0.70"/>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strVal val="#ppt_w*0.70"/>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51520" y="407566"/>
            <a:ext cx="8568952" cy="1077218"/>
          </a:xfrm>
          <a:prstGeom prst="rect">
            <a:avLst/>
          </a:prstGeom>
        </p:spPr>
        <p:txBody>
          <a:bodyPr wrap="square">
            <a:spAutoFit/>
          </a:bodyPr>
          <a:lstStyle/>
          <a:p>
            <a:r>
              <a:rPr lang="zh-CN" altLang="en-US"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从图象上看</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高尔夫球的最大飞行高度是多少</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球的起点与洞之间的距离是多少</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6" name="矩形 5"/>
          <p:cNvSpPr/>
          <p:nvPr/>
        </p:nvSpPr>
        <p:spPr>
          <a:xfrm>
            <a:off x="285720" y="1571612"/>
            <a:ext cx="8393016" cy="3323987"/>
          </a:xfrm>
          <a:prstGeom prst="rect">
            <a:avLst/>
          </a:prstGeom>
        </p:spPr>
        <p:txBody>
          <a:bodyPr wrap="square">
            <a:spAutoFit/>
          </a:bodyPr>
          <a:lstStyle/>
          <a:p>
            <a:pPr>
              <a:lnSpc>
                <a:spcPct val="150000"/>
              </a:lnSpc>
            </a:pPr>
            <a:r>
              <a:rPr lang="zh-CN" altLang="zh-CN" sz="2800" dirty="0" smtClean="0">
                <a:solidFill>
                  <a:srgbClr val="FF0000"/>
                </a:solidFill>
                <a:latin typeface="Times New Roman" pitchFamily="18" charset="0"/>
                <a:ea typeface="楷体_GB2312" pitchFamily="49" charset="-122"/>
                <a:cs typeface="Times New Roman" pitchFamily="18" charset="0"/>
              </a:rPr>
              <a:t>〔解析〕</a:t>
            </a:r>
            <a:r>
              <a:rPr lang="zh-CN" altLang="zh-CN" sz="2800" dirty="0" smtClean="0">
                <a:latin typeface="Times New Roman" pitchFamily="18" charset="0"/>
                <a:ea typeface="楷体_GB2312" pitchFamily="49" charset="-122"/>
                <a:cs typeface="Times New Roman" pitchFamily="18" charset="0"/>
              </a:rPr>
              <a:t>高尔夫球的最大飞行高度就是图象上最高点对应的</a:t>
            </a:r>
            <a:r>
              <a:rPr lang="en-US" altLang="zh-CN" sz="2800" i="1" dirty="0" smtClean="0">
                <a:latin typeface="Times New Roman" pitchFamily="18" charset="0"/>
                <a:ea typeface="楷体_GB2312" pitchFamily="49" charset="-122"/>
                <a:cs typeface="Times New Roman" pitchFamily="18" charset="0"/>
              </a:rPr>
              <a:t>y</a:t>
            </a:r>
            <a:r>
              <a:rPr lang="zh-CN" altLang="zh-CN" sz="2800" dirty="0" smtClean="0">
                <a:latin typeface="Times New Roman" pitchFamily="18" charset="0"/>
                <a:ea typeface="楷体_GB2312" pitchFamily="49" charset="-122"/>
                <a:cs typeface="Times New Roman" pitchFamily="18" charset="0"/>
              </a:rPr>
              <a:t>值</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如图点</a:t>
            </a:r>
            <a:r>
              <a:rPr lang="en-US" altLang="zh-CN" sz="2800" i="1" dirty="0" smtClean="0">
                <a:latin typeface="Times New Roman" pitchFamily="18" charset="0"/>
                <a:ea typeface="楷体_GB2312" pitchFamily="49" charset="-122"/>
                <a:cs typeface="Times New Roman" pitchFamily="18" charset="0"/>
              </a:rPr>
              <a:t>P</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球的起点与球进洞点是球飞出的水平距离最小值的点和最大值的点</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如图点</a:t>
            </a:r>
            <a:r>
              <a:rPr lang="en-US" altLang="zh-CN" sz="2800" i="1" dirty="0" smtClean="0">
                <a:latin typeface="Times New Roman" pitchFamily="18" charset="0"/>
                <a:ea typeface="楷体_GB2312" pitchFamily="49" charset="-122"/>
                <a:cs typeface="Times New Roman" pitchFamily="18" charset="0"/>
              </a:rPr>
              <a:t>O</a:t>
            </a:r>
            <a:r>
              <a:rPr lang="zh-CN" altLang="zh-CN" sz="2800" dirty="0" smtClean="0">
                <a:latin typeface="Times New Roman" pitchFamily="18" charset="0"/>
                <a:ea typeface="楷体_GB2312" pitchFamily="49" charset="-122"/>
                <a:cs typeface="Times New Roman" pitchFamily="18" charset="0"/>
              </a:rPr>
              <a:t>和点</a:t>
            </a:r>
            <a:r>
              <a:rPr lang="en-US" altLang="zh-CN" sz="2800" i="1" dirty="0" smtClean="0">
                <a:latin typeface="Times New Roman" pitchFamily="18" charset="0"/>
                <a:ea typeface="楷体_GB2312" pitchFamily="49" charset="-122"/>
                <a:cs typeface="Times New Roman" pitchFamily="18" charset="0"/>
              </a:rPr>
              <a:t>A</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点</a:t>
            </a:r>
            <a:r>
              <a:rPr lang="en-US" altLang="zh-CN" sz="2800" i="1" dirty="0" smtClean="0">
                <a:latin typeface="Times New Roman" pitchFamily="18" charset="0"/>
                <a:ea typeface="楷体_GB2312" pitchFamily="49" charset="-122"/>
                <a:cs typeface="Times New Roman" pitchFamily="18" charset="0"/>
              </a:rPr>
              <a:t>O</a:t>
            </a:r>
            <a:r>
              <a:rPr lang="zh-CN" altLang="zh-CN" sz="2800" dirty="0" smtClean="0">
                <a:latin typeface="Times New Roman" pitchFamily="18" charset="0"/>
                <a:ea typeface="楷体_GB2312" pitchFamily="49" charset="-122"/>
                <a:cs typeface="Times New Roman" pitchFamily="18" charset="0"/>
              </a:rPr>
              <a:t>和点</a:t>
            </a:r>
            <a:r>
              <a:rPr lang="en-US" altLang="zh-CN" sz="2800" i="1" dirty="0" smtClean="0">
                <a:latin typeface="Times New Roman" pitchFamily="18" charset="0"/>
                <a:ea typeface="楷体_GB2312" pitchFamily="49" charset="-122"/>
                <a:cs typeface="Times New Roman" pitchFamily="18" charset="0"/>
              </a:rPr>
              <a:t>A</a:t>
            </a:r>
            <a:r>
              <a:rPr lang="zh-CN" altLang="zh-CN" sz="2800" dirty="0" smtClean="0">
                <a:latin typeface="Times New Roman" pitchFamily="18" charset="0"/>
                <a:ea typeface="楷体_GB2312" pitchFamily="49" charset="-122"/>
                <a:cs typeface="Times New Roman" pitchFamily="18" charset="0"/>
              </a:rPr>
              <a:t>横坐标差的绝对值就是球的起点与洞之间的距离</a:t>
            </a:r>
            <a:r>
              <a:rPr lang="en-US" altLang="zh-CN" sz="2800" dirty="0" smtClean="0">
                <a:latin typeface="Times New Roman" pitchFamily="18" charset="0"/>
                <a:ea typeface="楷体_GB2312" pitchFamily="49" charset="-122"/>
                <a:cs typeface="Times New Roman" pitchFamily="18" charset="0"/>
              </a:rPr>
              <a:t>.</a:t>
            </a:r>
            <a:endParaRPr lang="zh-CN" altLang="zh-CN" sz="2800" dirty="0">
              <a:latin typeface="Times New Roman" pitchFamily="18" charset="0"/>
              <a:ea typeface="楷体_GB2312" pitchFamily="49" charset="-122"/>
              <a:cs typeface="Times New Roman" pitchFamily="18" charset="0"/>
            </a:endParaRPr>
          </a:p>
        </p:txBody>
      </p:sp>
      <p:sp>
        <p:nvSpPr>
          <p:cNvPr id="5" name="矩形 4"/>
          <p:cNvSpPr/>
          <p:nvPr/>
        </p:nvSpPr>
        <p:spPr>
          <a:xfrm>
            <a:off x="357158" y="5072074"/>
            <a:ext cx="8496944" cy="1077218"/>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解</a:t>
            </a:r>
            <a:r>
              <a:rPr lang="zh-CN" altLang="en-US"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高尔夫球的最大飞行高度是</a:t>
            </a:r>
            <a:r>
              <a:rPr lang="en-US" altLang="zh-CN" sz="3200" dirty="0" smtClean="0">
                <a:solidFill>
                  <a:srgbClr val="FF0000"/>
                </a:solidFill>
                <a:latin typeface="Times New Roman" pitchFamily="18" charset="0"/>
                <a:cs typeface="Times New Roman" pitchFamily="18" charset="0"/>
              </a:rPr>
              <a:t>3.2 m,</a:t>
            </a:r>
            <a:r>
              <a:rPr lang="zh-CN" altLang="zh-CN" sz="3200" dirty="0" smtClean="0">
                <a:solidFill>
                  <a:srgbClr val="FF0000"/>
                </a:solidFill>
                <a:latin typeface="Times New Roman" pitchFamily="18" charset="0"/>
                <a:cs typeface="Times New Roman" pitchFamily="18" charset="0"/>
              </a:rPr>
              <a:t>球的起</a:t>
            </a:r>
            <a:endParaRPr lang="en-US" altLang="zh-CN" sz="3200" dirty="0" smtClean="0">
              <a:solidFill>
                <a:srgbClr val="FF0000"/>
              </a:solidFill>
              <a:latin typeface="Times New Roman" pitchFamily="18" charset="0"/>
              <a:cs typeface="Times New Roman" pitchFamily="18" charset="0"/>
            </a:endParaRPr>
          </a:p>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点与洞之间的距离是</a:t>
            </a:r>
            <a:r>
              <a:rPr lang="en-US" altLang="zh-CN" sz="3200" dirty="0" smtClean="0">
                <a:solidFill>
                  <a:srgbClr val="FF0000"/>
                </a:solidFill>
                <a:latin typeface="Times New Roman" pitchFamily="18" charset="0"/>
                <a:cs typeface="Times New Roman" pitchFamily="18" charset="0"/>
              </a:rPr>
              <a:t>8 m.</a:t>
            </a:r>
            <a:endParaRPr lang="zh-CN" altLang="zh-CN" sz="3200"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strVal val="#ppt_w*0.70"/>
                                          </p:val>
                                        </p:tav>
                                        <p:tav tm="100000">
                                          <p:val>
                                            <p:strVal val="#ppt_w"/>
                                          </p:val>
                                        </p:tav>
                                      </p:tavLst>
                                    </p:anim>
                                    <p:anim calcmode="lin" valueType="num">
                                      <p:cBhvr>
                                        <p:cTn id="17" dur="1000" fill="hold"/>
                                        <p:tgtEl>
                                          <p:spTgt spid="5"/>
                                        </p:tgtEl>
                                        <p:attrNameLst>
                                          <p:attrName>ppt_h</p:attrName>
                                        </p:attrNameLst>
                                      </p:cBhvr>
                                      <p:tavLst>
                                        <p:tav tm="0">
                                          <p:val>
                                            <p:strVal val="#ppt_h"/>
                                          </p:val>
                                        </p:tav>
                                        <p:tav tm="100000">
                                          <p:val>
                                            <p:strVal val="#ppt_h"/>
                                          </p:val>
                                        </p:tav>
                                      </p:tavLst>
                                    </p:anim>
                                    <p:animEffect transition="in" filter="fade">
                                      <p:cBhvr>
                                        <p:cTn id="1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6" grpId="0" autoUpdateAnimBg="0"/>
      <p:bldP spid="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260648"/>
            <a:ext cx="8712968" cy="1938992"/>
          </a:xfrm>
          <a:prstGeom prst="rect">
            <a:avLst/>
          </a:prstGeom>
        </p:spPr>
        <p:txBody>
          <a:bodyPr wrap="square">
            <a:spAutoFit/>
          </a:bodyPr>
          <a:lstStyle/>
          <a:p>
            <a:r>
              <a:rPr lang="zh-CN" altLang="en-US" sz="2400" b="1" dirty="0" smtClean="0">
                <a:latin typeface="Times New Roman" pitchFamily="18" charset="0"/>
                <a:cs typeface="Times New Roman" pitchFamily="18" charset="0"/>
              </a:rPr>
              <a:t>         例：</a:t>
            </a:r>
            <a:r>
              <a:rPr lang="en-US" altLang="zh-CN" sz="2400" dirty="0" smtClean="0">
                <a:solidFill>
                  <a:srgbClr val="FF0000"/>
                </a:solidFill>
                <a:latin typeface="Times New Roman" pitchFamily="18" charset="0"/>
                <a:cs typeface="Times New Roman" pitchFamily="18" charset="0"/>
              </a:rPr>
              <a:t>(</a:t>
            </a:r>
            <a:r>
              <a:rPr lang="zh-CN" altLang="en-US" sz="2400" dirty="0" smtClean="0">
                <a:solidFill>
                  <a:srgbClr val="FF0000"/>
                </a:solidFill>
                <a:latin typeface="Times New Roman" pitchFamily="18" charset="0"/>
                <a:cs typeface="Times New Roman" pitchFamily="18" charset="0"/>
              </a:rPr>
              <a:t>教材例</a:t>
            </a:r>
            <a:r>
              <a:rPr lang="en-US" altLang="zh-CN" sz="2400" dirty="0" smtClean="0">
                <a:solidFill>
                  <a:srgbClr val="FF0000"/>
                </a:solidFill>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如图</a:t>
            </a: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所示</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小明家、食堂、图书馆在同一条直线上</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小明从家去食堂吃早餐</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接着去图书馆读报</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然后回家</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图</a:t>
            </a:r>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反映了这个过程中</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小明离家的距离</a:t>
            </a:r>
            <a:r>
              <a:rPr lang="en-US" altLang="zh-CN" sz="2400" i="1" dirty="0" smtClean="0">
                <a:latin typeface="Times New Roman" pitchFamily="18" charset="0"/>
                <a:cs typeface="Times New Roman" pitchFamily="18" charset="0"/>
              </a:rPr>
              <a:t>y</a:t>
            </a:r>
            <a:r>
              <a:rPr lang="zh-CN" altLang="zh-CN" sz="2400" dirty="0" smtClean="0">
                <a:latin typeface="Times New Roman" pitchFamily="18" charset="0"/>
                <a:cs typeface="Times New Roman" pitchFamily="18" charset="0"/>
              </a:rPr>
              <a:t>与时间</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之间的对应关系</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 　根据图象回答下列问题</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食堂离小明家多远</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小明从家到食堂用了多少时间</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8" name="矩形 7"/>
          <p:cNvSpPr/>
          <p:nvPr/>
        </p:nvSpPr>
        <p:spPr>
          <a:xfrm>
            <a:off x="0" y="4572008"/>
            <a:ext cx="8568952" cy="1200329"/>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〔解析〕</a:t>
            </a:r>
            <a:r>
              <a:rPr lang="zh-CN" altLang="zh-CN" sz="2400" dirty="0" smtClean="0">
                <a:latin typeface="Times New Roman" pitchFamily="18" charset="0"/>
                <a:ea typeface="楷体_GB2312" pitchFamily="49" charset="-122"/>
                <a:cs typeface="Times New Roman" pitchFamily="18" charset="0"/>
              </a:rPr>
              <a:t>小明离家的距离</a:t>
            </a:r>
            <a:r>
              <a:rPr lang="en-US" altLang="zh-CN" sz="2400" i="1" dirty="0" smtClean="0">
                <a:latin typeface="Times New Roman" pitchFamily="18" charset="0"/>
                <a:ea typeface="楷体_GB2312" pitchFamily="49" charset="-122"/>
                <a:cs typeface="Times New Roman" pitchFamily="18" charset="0"/>
              </a:rPr>
              <a:t>y</a:t>
            </a:r>
            <a:r>
              <a:rPr lang="zh-CN" altLang="zh-CN" sz="2400" dirty="0" smtClean="0">
                <a:latin typeface="Times New Roman" pitchFamily="18" charset="0"/>
                <a:ea typeface="楷体_GB2312" pitchFamily="49" charset="-122"/>
                <a:cs typeface="Times New Roman" pitchFamily="18" charset="0"/>
              </a:rPr>
              <a:t>是时间</a:t>
            </a:r>
            <a:r>
              <a:rPr lang="en-US" altLang="zh-CN" sz="2400" i="1" dirty="0" smtClean="0">
                <a:latin typeface="Times New Roman" pitchFamily="18" charset="0"/>
                <a:ea typeface="楷体_GB2312" pitchFamily="49" charset="-122"/>
                <a:cs typeface="Times New Roman" pitchFamily="18" charset="0"/>
              </a:rPr>
              <a:t>x</a:t>
            </a:r>
            <a:r>
              <a:rPr lang="zh-CN" altLang="zh-CN" sz="2400" dirty="0" smtClean="0">
                <a:latin typeface="Times New Roman" pitchFamily="18" charset="0"/>
                <a:ea typeface="楷体_GB2312" pitchFamily="49" charset="-122"/>
                <a:cs typeface="Times New Roman" pitchFamily="18" charset="0"/>
              </a:rPr>
              <a:t>的函数</a:t>
            </a:r>
            <a:r>
              <a:rPr lang="en-US" altLang="zh-CN" sz="2400" dirty="0" smtClean="0">
                <a:latin typeface="Times New Roman" pitchFamily="18" charset="0"/>
                <a:ea typeface="楷体_GB2312" pitchFamily="49" charset="-122"/>
                <a:cs typeface="Times New Roman" pitchFamily="18" charset="0"/>
              </a:rPr>
              <a:t>. </a:t>
            </a:r>
            <a:r>
              <a:rPr lang="zh-CN" altLang="zh-CN" sz="2400" dirty="0" smtClean="0">
                <a:latin typeface="Times New Roman" pitchFamily="18" charset="0"/>
                <a:ea typeface="楷体_GB2312" pitchFamily="49" charset="-122"/>
                <a:cs typeface="Times New Roman" pitchFamily="18" charset="0"/>
              </a:rPr>
              <a:t>由图象中有两段平行</a:t>
            </a:r>
            <a:endParaRPr lang="en-US" altLang="zh-CN" sz="2400" dirty="0" smtClean="0">
              <a:latin typeface="Times New Roman" pitchFamily="18" charset="0"/>
              <a:ea typeface="楷体_GB2312" pitchFamily="49" charset="-122"/>
              <a:cs typeface="Times New Roman" pitchFamily="18" charset="0"/>
            </a:endParaRPr>
          </a:p>
          <a:p>
            <a:r>
              <a:rPr lang="en-US" altLang="zh-CN" sz="2400" dirty="0" smtClean="0">
                <a:latin typeface="Times New Roman" pitchFamily="18" charset="0"/>
                <a:ea typeface="楷体_GB2312" pitchFamily="49" charset="-122"/>
                <a:cs typeface="Times New Roman" pitchFamily="18" charset="0"/>
              </a:rPr>
              <a:t>                 </a:t>
            </a:r>
            <a:r>
              <a:rPr lang="zh-CN" altLang="zh-CN" sz="2400" dirty="0" smtClean="0">
                <a:latin typeface="Times New Roman" pitchFamily="18" charset="0"/>
                <a:ea typeface="楷体_GB2312" pitchFamily="49" charset="-122"/>
                <a:cs typeface="Times New Roman" pitchFamily="18" charset="0"/>
              </a:rPr>
              <a:t>于</a:t>
            </a:r>
            <a:r>
              <a:rPr lang="en-US" altLang="zh-CN" sz="2400" i="1" dirty="0" smtClean="0">
                <a:latin typeface="Times New Roman" pitchFamily="18" charset="0"/>
                <a:ea typeface="楷体_GB2312" pitchFamily="49" charset="-122"/>
                <a:cs typeface="Times New Roman" pitchFamily="18" charset="0"/>
              </a:rPr>
              <a:t>x</a:t>
            </a:r>
            <a:r>
              <a:rPr lang="zh-CN" altLang="zh-CN" sz="2400" dirty="0" smtClean="0">
                <a:latin typeface="Times New Roman" pitchFamily="18" charset="0"/>
                <a:ea typeface="楷体_GB2312" pitchFamily="49" charset="-122"/>
                <a:cs typeface="Times New Roman" pitchFamily="18" charset="0"/>
              </a:rPr>
              <a:t>轴的线段可知</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小明离家后有两段时间先后停留在</a:t>
            </a:r>
            <a:endParaRPr lang="en-US" altLang="zh-CN" sz="2400" dirty="0" smtClean="0">
              <a:latin typeface="Times New Roman" pitchFamily="18" charset="0"/>
              <a:ea typeface="楷体_GB2312" pitchFamily="49" charset="-122"/>
              <a:cs typeface="Times New Roman" pitchFamily="18" charset="0"/>
            </a:endParaRPr>
          </a:p>
          <a:p>
            <a:r>
              <a:rPr lang="en-US" altLang="zh-CN" sz="2400" dirty="0" smtClean="0">
                <a:latin typeface="Times New Roman" pitchFamily="18" charset="0"/>
                <a:ea typeface="楷体_GB2312" pitchFamily="49" charset="-122"/>
                <a:cs typeface="Times New Roman" pitchFamily="18" charset="0"/>
              </a:rPr>
              <a:t>                  </a:t>
            </a:r>
            <a:r>
              <a:rPr lang="zh-CN" altLang="zh-CN" sz="2400" dirty="0" smtClean="0">
                <a:latin typeface="Times New Roman" pitchFamily="18" charset="0"/>
                <a:ea typeface="楷体_GB2312" pitchFamily="49" charset="-122"/>
                <a:cs typeface="Times New Roman" pitchFamily="18" charset="0"/>
              </a:rPr>
              <a:t>食堂与图书馆里</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sp>
        <p:nvSpPr>
          <p:cNvPr id="11" name="矩形 10"/>
          <p:cNvSpPr/>
          <p:nvPr/>
        </p:nvSpPr>
        <p:spPr>
          <a:xfrm>
            <a:off x="500034" y="5786454"/>
            <a:ext cx="8064896" cy="830997"/>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解</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由纵坐标看出</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食堂离小明家</a:t>
            </a:r>
            <a:r>
              <a:rPr lang="en-US" altLang="zh-CN" sz="2400" dirty="0" smtClean="0">
                <a:solidFill>
                  <a:srgbClr val="FF0000"/>
                </a:solidFill>
                <a:latin typeface="Times New Roman" pitchFamily="18" charset="0"/>
                <a:cs typeface="Times New Roman" pitchFamily="18" charset="0"/>
              </a:rPr>
              <a:t>0.6 km</a:t>
            </a:r>
            <a:r>
              <a:rPr lang="en-US" altLang="zh-CN" sz="2400" i="1"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由横坐标看出</a:t>
            </a:r>
            <a:r>
              <a:rPr lang="en-US" altLang="zh-CN"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小明从家到食堂用了</a:t>
            </a:r>
            <a:r>
              <a:rPr lang="en-US" altLang="zh-CN" sz="2400" dirty="0" smtClean="0">
                <a:solidFill>
                  <a:srgbClr val="FF0000"/>
                </a:solidFill>
                <a:latin typeface="Times New Roman" pitchFamily="18" charset="0"/>
                <a:cs typeface="Times New Roman" pitchFamily="18" charset="0"/>
              </a:rPr>
              <a:t>8</a:t>
            </a:r>
            <a:r>
              <a:rPr lang="en-US" altLang="zh-CN" sz="2400" i="1" dirty="0" smtClean="0">
                <a:solidFill>
                  <a:srgbClr val="FF0000"/>
                </a:solidFill>
                <a:latin typeface="Times New Roman" pitchFamily="18" charset="0"/>
                <a:cs typeface="Times New Roman" pitchFamily="18" charset="0"/>
              </a:rPr>
              <a:t> </a:t>
            </a:r>
            <a:r>
              <a:rPr lang="en-US" altLang="zh-CN" sz="2400" dirty="0" smtClean="0">
                <a:solidFill>
                  <a:srgbClr val="FF0000"/>
                </a:solidFill>
                <a:latin typeface="Times New Roman" pitchFamily="18" charset="0"/>
                <a:cs typeface="Times New Roman" pitchFamily="18" charset="0"/>
              </a:rPr>
              <a:t>min.</a:t>
            </a:r>
            <a:endParaRPr lang="zh-CN" altLang="zh-CN" sz="2400" dirty="0">
              <a:solidFill>
                <a:srgbClr val="FF0000"/>
              </a:solidFill>
              <a:latin typeface="Times New Roman" pitchFamily="18" charset="0"/>
              <a:cs typeface="Times New Roman" pitchFamily="18" charset="0"/>
            </a:endParaRPr>
          </a:p>
        </p:txBody>
      </p:sp>
      <p:pic>
        <p:nvPicPr>
          <p:cNvPr id="15" name="图片 14"/>
          <p:cNvPicPr/>
          <p:nvPr/>
        </p:nvPicPr>
        <p:blipFill>
          <a:blip r:embed="rId1" cstate="print">
            <a:duotone>
              <a:prstClr val="black"/>
              <a:schemeClr val="accent2">
                <a:tint val="45000"/>
                <a:satMod val="400000"/>
              </a:schemeClr>
            </a:duotone>
          </a:blip>
          <a:srcRect/>
          <a:stretch>
            <a:fillRect/>
          </a:stretch>
        </p:blipFill>
        <p:spPr bwMode="auto">
          <a:xfrm>
            <a:off x="1403648" y="2143116"/>
            <a:ext cx="6048672" cy="242889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par>
                                <p:cTn id="10" presetID="55"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0.70"/>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8" grpId="0" autoUpdateAnimBg="0"/>
      <p:bldP spid="1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260648"/>
            <a:ext cx="8712968" cy="461665"/>
          </a:xfrm>
          <a:prstGeom prst="rect">
            <a:avLst/>
          </a:prstGeom>
        </p:spPr>
        <p:txBody>
          <a:bodyPr wrap="square">
            <a:spAutoFit/>
          </a:bodyPr>
          <a:lstStyle/>
          <a:p>
            <a:r>
              <a:rPr lang="zh-CN" altLang="en-US" sz="2400" b="1"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(2)</a:t>
            </a:r>
            <a:r>
              <a:rPr lang="zh-CN" altLang="zh-CN" sz="2400" dirty="0" smtClean="0">
                <a:latin typeface="Times New Roman" pitchFamily="18" charset="0"/>
                <a:cs typeface="Times New Roman" pitchFamily="18" charset="0"/>
              </a:rPr>
              <a:t>小明吃早餐用了多少时间</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8" name="矩形 7"/>
          <p:cNvSpPr/>
          <p:nvPr/>
        </p:nvSpPr>
        <p:spPr>
          <a:xfrm>
            <a:off x="395536" y="908720"/>
            <a:ext cx="7272808" cy="461665"/>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解</a:t>
            </a:r>
            <a:r>
              <a:rPr lang="zh-CN" altLang="en-US"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由横坐标看出</a:t>
            </a:r>
            <a:r>
              <a:rPr lang="en-US" altLang="zh-CN" sz="2400" dirty="0" smtClean="0">
                <a:solidFill>
                  <a:srgbClr val="FF0000"/>
                </a:solidFill>
                <a:latin typeface="Times New Roman" pitchFamily="18" charset="0"/>
                <a:cs typeface="Times New Roman" pitchFamily="18" charset="0"/>
              </a:rPr>
              <a:t>,25-8=17,</a:t>
            </a:r>
            <a:r>
              <a:rPr lang="zh-CN" altLang="zh-CN" sz="2400" dirty="0" smtClean="0">
                <a:solidFill>
                  <a:srgbClr val="FF0000"/>
                </a:solidFill>
                <a:latin typeface="Times New Roman" pitchFamily="18" charset="0"/>
                <a:cs typeface="Times New Roman" pitchFamily="18" charset="0"/>
              </a:rPr>
              <a:t>小明吃早餐用了</a:t>
            </a:r>
            <a:r>
              <a:rPr lang="en-US" altLang="zh-CN" sz="2400" dirty="0" smtClean="0">
                <a:solidFill>
                  <a:srgbClr val="FF0000"/>
                </a:solidFill>
                <a:latin typeface="Times New Roman" pitchFamily="18" charset="0"/>
                <a:cs typeface="Times New Roman" pitchFamily="18" charset="0"/>
              </a:rPr>
              <a:t>17 min.</a:t>
            </a:r>
            <a:endParaRPr lang="zh-CN" altLang="zh-CN" sz="2400" dirty="0">
              <a:solidFill>
                <a:srgbClr val="FF0000"/>
              </a:solidFill>
              <a:latin typeface="Times New Roman" pitchFamily="18" charset="0"/>
              <a:cs typeface="Times New Roman" pitchFamily="18" charset="0"/>
            </a:endParaRPr>
          </a:p>
        </p:txBody>
      </p:sp>
      <p:sp>
        <p:nvSpPr>
          <p:cNvPr id="11" name="矩形 10"/>
          <p:cNvSpPr/>
          <p:nvPr/>
        </p:nvSpPr>
        <p:spPr>
          <a:xfrm>
            <a:off x="323528" y="1556792"/>
            <a:ext cx="8064896" cy="461665"/>
          </a:xfrm>
          <a:prstGeom prst="rect">
            <a:avLst/>
          </a:prstGeom>
        </p:spPr>
        <p:txBody>
          <a:bodyPr wrap="square">
            <a:spAutoFit/>
          </a:bodyPr>
          <a:lstStyle/>
          <a:p>
            <a:r>
              <a:rPr lang="en-US" altLang="zh-CN" sz="2400" dirty="0" smtClean="0">
                <a:latin typeface="Times New Roman" pitchFamily="18" charset="0"/>
                <a:cs typeface="Times New Roman" pitchFamily="18" charset="0"/>
              </a:rPr>
              <a:t>(3)</a:t>
            </a:r>
            <a:r>
              <a:rPr lang="zh-CN" altLang="zh-CN" sz="2400" dirty="0" smtClean="0">
                <a:latin typeface="Times New Roman" pitchFamily="18" charset="0"/>
                <a:cs typeface="Times New Roman" pitchFamily="18" charset="0"/>
              </a:rPr>
              <a:t>食堂离图书馆多远</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小明从食堂到图书馆用了多少时间</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6" name="矩形 5"/>
          <p:cNvSpPr/>
          <p:nvPr/>
        </p:nvSpPr>
        <p:spPr>
          <a:xfrm>
            <a:off x="251520" y="2247255"/>
            <a:ext cx="8064896" cy="830997"/>
          </a:xfrm>
          <a:prstGeom prst="rect">
            <a:avLst/>
          </a:prstGeom>
        </p:spPr>
        <p:txBody>
          <a:bodyPr wrap="square">
            <a:spAutoFit/>
          </a:bodyPr>
          <a:lstStyle/>
          <a:p>
            <a:r>
              <a:rPr lang="zh-CN" altLang="en-US" sz="2400" dirty="0" smtClean="0">
                <a:solidFill>
                  <a:srgbClr val="FF0000"/>
                </a:solidFill>
                <a:latin typeface="Times New Roman" pitchFamily="18" charset="0"/>
                <a:cs typeface="Times New Roman" pitchFamily="18" charset="0"/>
              </a:rPr>
              <a:t>解：</a:t>
            </a:r>
            <a:r>
              <a:rPr lang="zh-CN" altLang="zh-CN" sz="2400" dirty="0" smtClean="0">
                <a:solidFill>
                  <a:srgbClr val="FF0000"/>
                </a:solidFill>
                <a:latin typeface="Times New Roman" pitchFamily="18" charset="0"/>
                <a:cs typeface="Times New Roman" pitchFamily="18" charset="0"/>
              </a:rPr>
              <a:t>由纵坐标看出</a:t>
            </a:r>
            <a:r>
              <a:rPr lang="en-US" altLang="zh-CN" sz="2400" dirty="0" smtClean="0">
                <a:solidFill>
                  <a:srgbClr val="FF0000"/>
                </a:solidFill>
                <a:latin typeface="Times New Roman" pitchFamily="18" charset="0"/>
                <a:cs typeface="Times New Roman" pitchFamily="18" charset="0"/>
              </a:rPr>
              <a:t>,0.8-0.6=0.2,</a:t>
            </a:r>
            <a:r>
              <a:rPr lang="zh-CN" altLang="zh-CN" sz="2400" dirty="0" smtClean="0">
                <a:solidFill>
                  <a:srgbClr val="FF0000"/>
                </a:solidFill>
                <a:latin typeface="Times New Roman" pitchFamily="18" charset="0"/>
                <a:cs typeface="Times New Roman" pitchFamily="18" charset="0"/>
              </a:rPr>
              <a:t>食堂离图书馆</a:t>
            </a:r>
            <a:r>
              <a:rPr lang="en-US" altLang="zh-CN" sz="2400" dirty="0" smtClean="0">
                <a:solidFill>
                  <a:srgbClr val="FF0000"/>
                </a:solidFill>
                <a:latin typeface="Times New Roman" pitchFamily="18" charset="0"/>
                <a:cs typeface="Times New Roman" pitchFamily="18" charset="0"/>
              </a:rPr>
              <a:t>0.2 km;</a:t>
            </a:r>
            <a:r>
              <a:rPr lang="zh-CN" altLang="zh-CN" sz="2400" dirty="0" smtClean="0">
                <a:solidFill>
                  <a:srgbClr val="FF0000"/>
                </a:solidFill>
                <a:latin typeface="Times New Roman" pitchFamily="18" charset="0"/>
                <a:cs typeface="Times New Roman" pitchFamily="18" charset="0"/>
              </a:rPr>
              <a:t>由横坐</a:t>
            </a:r>
            <a:endParaRPr lang="en-US" altLang="zh-CN" sz="2400" dirty="0" smtClean="0">
              <a:solidFill>
                <a:srgbClr val="FF0000"/>
              </a:solidFill>
              <a:latin typeface="Times New Roman" pitchFamily="18" charset="0"/>
              <a:cs typeface="Times New Roman" pitchFamily="18" charset="0"/>
            </a:endParaRPr>
          </a:p>
          <a:p>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标看出</a:t>
            </a:r>
            <a:r>
              <a:rPr lang="en-US" altLang="zh-CN" sz="2400" dirty="0" smtClean="0">
                <a:solidFill>
                  <a:srgbClr val="FF0000"/>
                </a:solidFill>
                <a:latin typeface="Times New Roman" pitchFamily="18" charset="0"/>
                <a:cs typeface="Times New Roman" pitchFamily="18" charset="0"/>
              </a:rPr>
              <a:t>,28-25=3,</a:t>
            </a:r>
            <a:r>
              <a:rPr lang="zh-CN" altLang="zh-CN" sz="2400" dirty="0" smtClean="0">
                <a:solidFill>
                  <a:srgbClr val="FF0000"/>
                </a:solidFill>
                <a:latin typeface="Times New Roman" pitchFamily="18" charset="0"/>
                <a:cs typeface="Times New Roman" pitchFamily="18" charset="0"/>
              </a:rPr>
              <a:t>小明从食堂到图书馆用了</a:t>
            </a:r>
            <a:r>
              <a:rPr lang="en-US" altLang="zh-CN" sz="2400" dirty="0" smtClean="0">
                <a:solidFill>
                  <a:srgbClr val="FF0000"/>
                </a:solidFill>
                <a:latin typeface="Times New Roman" pitchFamily="18" charset="0"/>
                <a:cs typeface="Times New Roman" pitchFamily="18" charset="0"/>
              </a:rPr>
              <a:t>3 min.</a:t>
            </a:r>
            <a:endParaRPr lang="zh-CN" altLang="zh-CN" sz="2400" dirty="0">
              <a:solidFill>
                <a:srgbClr val="FF0000"/>
              </a:solidFill>
              <a:latin typeface="Times New Roman" pitchFamily="18" charset="0"/>
              <a:cs typeface="Times New Roman" pitchFamily="18" charset="0"/>
            </a:endParaRPr>
          </a:p>
        </p:txBody>
      </p:sp>
      <p:sp>
        <p:nvSpPr>
          <p:cNvPr id="7" name="矩形 6"/>
          <p:cNvSpPr/>
          <p:nvPr/>
        </p:nvSpPr>
        <p:spPr>
          <a:xfrm>
            <a:off x="179512" y="3356992"/>
            <a:ext cx="8712968" cy="461665"/>
          </a:xfrm>
          <a:prstGeom prst="rect">
            <a:avLst/>
          </a:prstGeom>
        </p:spPr>
        <p:txBody>
          <a:bodyPr wrap="square">
            <a:spAutoFit/>
          </a:bodyPr>
          <a:lstStyle/>
          <a:p>
            <a:r>
              <a:rPr lang="en-US" altLang="zh-CN" sz="2400" dirty="0" smtClean="0">
                <a:latin typeface="Times New Roman" pitchFamily="18" charset="0"/>
                <a:cs typeface="Times New Roman" pitchFamily="18" charset="0"/>
              </a:rPr>
              <a:t>(4)</a:t>
            </a:r>
            <a:r>
              <a:rPr lang="zh-CN" altLang="zh-CN" sz="2400" dirty="0" smtClean="0">
                <a:latin typeface="Times New Roman" pitchFamily="18" charset="0"/>
                <a:cs typeface="Times New Roman" pitchFamily="18" charset="0"/>
              </a:rPr>
              <a:t>小明读报用了多少时间</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9" name="矩形 8"/>
          <p:cNvSpPr/>
          <p:nvPr/>
        </p:nvSpPr>
        <p:spPr>
          <a:xfrm>
            <a:off x="395536" y="4005064"/>
            <a:ext cx="8496944" cy="461665"/>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解</a:t>
            </a:r>
            <a:r>
              <a:rPr lang="zh-CN" altLang="en-US"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由横坐标看出</a:t>
            </a:r>
            <a:r>
              <a:rPr lang="en-US" altLang="zh-CN" sz="2400" dirty="0" smtClean="0">
                <a:solidFill>
                  <a:srgbClr val="FF0000"/>
                </a:solidFill>
                <a:latin typeface="Times New Roman" pitchFamily="18" charset="0"/>
                <a:cs typeface="Times New Roman" pitchFamily="18" charset="0"/>
              </a:rPr>
              <a:t>,58-28=30,</a:t>
            </a:r>
            <a:r>
              <a:rPr lang="zh-CN" altLang="zh-CN" sz="2400" dirty="0" smtClean="0">
                <a:solidFill>
                  <a:srgbClr val="FF0000"/>
                </a:solidFill>
                <a:latin typeface="Times New Roman" pitchFamily="18" charset="0"/>
                <a:cs typeface="Times New Roman" pitchFamily="18" charset="0"/>
              </a:rPr>
              <a:t>小明读报用了</a:t>
            </a:r>
            <a:r>
              <a:rPr lang="en-US" altLang="zh-CN" sz="2400" dirty="0" smtClean="0">
                <a:solidFill>
                  <a:srgbClr val="FF0000"/>
                </a:solidFill>
                <a:latin typeface="Times New Roman" pitchFamily="18" charset="0"/>
                <a:cs typeface="Times New Roman" pitchFamily="18" charset="0"/>
              </a:rPr>
              <a:t>30 min</a:t>
            </a:r>
            <a:r>
              <a:rPr lang="en-US" altLang="zh-CN" sz="2400" i="1" dirty="0" smtClean="0">
                <a:solidFill>
                  <a:srgbClr val="FF0000"/>
                </a:solidFill>
                <a:latin typeface="Times New Roman" pitchFamily="18" charset="0"/>
                <a:cs typeface="Times New Roman" pitchFamily="18" charset="0"/>
              </a:rPr>
              <a:t>.</a:t>
            </a:r>
            <a:endParaRPr lang="zh-CN" altLang="zh-CN" sz="2400" i="1" dirty="0">
              <a:solidFill>
                <a:srgbClr val="FF0000"/>
              </a:solidFill>
              <a:latin typeface="Times New Roman" pitchFamily="18" charset="0"/>
              <a:cs typeface="Times New Roman" pitchFamily="18" charset="0"/>
            </a:endParaRPr>
          </a:p>
        </p:txBody>
      </p:sp>
      <p:sp>
        <p:nvSpPr>
          <p:cNvPr id="10" name="矩形 9"/>
          <p:cNvSpPr/>
          <p:nvPr/>
        </p:nvSpPr>
        <p:spPr>
          <a:xfrm>
            <a:off x="107504" y="4653136"/>
            <a:ext cx="8820472" cy="461665"/>
          </a:xfrm>
          <a:prstGeom prst="rect">
            <a:avLst/>
          </a:prstGeom>
        </p:spPr>
        <p:txBody>
          <a:bodyPr wrap="square">
            <a:spAutoFit/>
          </a:bodyPr>
          <a:lstStyle/>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(5)</a:t>
            </a:r>
            <a:r>
              <a:rPr lang="zh-CN" altLang="zh-CN" sz="2400" dirty="0" smtClean="0">
                <a:latin typeface="Times New Roman" pitchFamily="18" charset="0"/>
                <a:cs typeface="Times New Roman" pitchFamily="18" charset="0"/>
              </a:rPr>
              <a:t>图书馆离小明家多远</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小明从图书馆回家的平均速度是多少</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
        <p:nvSpPr>
          <p:cNvPr id="12" name="矩形 11"/>
          <p:cNvSpPr/>
          <p:nvPr/>
        </p:nvSpPr>
        <p:spPr>
          <a:xfrm>
            <a:off x="395536" y="5343599"/>
            <a:ext cx="8064896" cy="1200329"/>
          </a:xfrm>
          <a:prstGeom prst="rect">
            <a:avLst/>
          </a:prstGeom>
        </p:spPr>
        <p:txBody>
          <a:bodyPr wrap="square">
            <a:spAutoFit/>
          </a:bodyPr>
          <a:lstStyle/>
          <a:p>
            <a:r>
              <a:rPr lang="zh-CN" altLang="en-US" sz="2400" dirty="0" smtClean="0">
                <a:solidFill>
                  <a:srgbClr val="FF0000"/>
                </a:solidFill>
                <a:latin typeface="Times New Roman" pitchFamily="18" charset="0"/>
                <a:cs typeface="Times New Roman" pitchFamily="18" charset="0"/>
              </a:rPr>
              <a:t>解：</a:t>
            </a:r>
            <a:r>
              <a:rPr lang="zh-CN" altLang="zh-CN" sz="2400" dirty="0" smtClean="0">
                <a:solidFill>
                  <a:srgbClr val="FF0000"/>
                </a:solidFill>
                <a:latin typeface="Times New Roman" pitchFamily="18" charset="0"/>
                <a:cs typeface="Times New Roman" pitchFamily="18" charset="0"/>
              </a:rPr>
              <a:t>由纵坐标看出</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图书馆离小明家</a:t>
            </a:r>
            <a:r>
              <a:rPr lang="en-US" altLang="zh-CN" sz="2400" dirty="0" smtClean="0">
                <a:solidFill>
                  <a:srgbClr val="FF0000"/>
                </a:solidFill>
                <a:latin typeface="Times New Roman" pitchFamily="18" charset="0"/>
                <a:cs typeface="Times New Roman" pitchFamily="18" charset="0"/>
              </a:rPr>
              <a:t>0.8 km;</a:t>
            </a:r>
            <a:r>
              <a:rPr lang="zh-CN" altLang="zh-CN" sz="2400" dirty="0" smtClean="0">
                <a:solidFill>
                  <a:srgbClr val="FF0000"/>
                </a:solidFill>
                <a:latin typeface="Times New Roman" pitchFamily="18" charset="0"/>
                <a:cs typeface="Times New Roman" pitchFamily="18" charset="0"/>
              </a:rPr>
              <a:t>由横坐标看出</a:t>
            </a:r>
            <a:r>
              <a:rPr lang="en-US" altLang="zh-CN"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r>
              <a:rPr lang="en-US" altLang="zh-CN" sz="2400" dirty="0" smtClean="0">
                <a:solidFill>
                  <a:srgbClr val="FF0000"/>
                </a:solidFill>
                <a:latin typeface="Times New Roman" pitchFamily="18" charset="0"/>
                <a:cs typeface="Times New Roman" pitchFamily="18" charset="0"/>
              </a:rPr>
              <a:t>         68-58=10,</a:t>
            </a:r>
            <a:r>
              <a:rPr lang="zh-CN" altLang="zh-CN" sz="2400" dirty="0" smtClean="0">
                <a:solidFill>
                  <a:srgbClr val="FF0000"/>
                </a:solidFill>
                <a:latin typeface="Times New Roman" pitchFamily="18" charset="0"/>
                <a:cs typeface="Times New Roman" pitchFamily="18" charset="0"/>
              </a:rPr>
              <a:t>小明从图书馆回家用了</a:t>
            </a:r>
            <a:r>
              <a:rPr lang="en-US" altLang="zh-CN" sz="2400" dirty="0" smtClean="0">
                <a:solidFill>
                  <a:srgbClr val="FF0000"/>
                </a:solidFill>
                <a:latin typeface="Times New Roman" pitchFamily="18" charset="0"/>
                <a:cs typeface="Times New Roman" pitchFamily="18" charset="0"/>
              </a:rPr>
              <a:t>10 min,</a:t>
            </a:r>
            <a:r>
              <a:rPr lang="zh-CN" altLang="zh-CN" sz="2400" dirty="0" smtClean="0">
                <a:solidFill>
                  <a:srgbClr val="FF0000"/>
                </a:solidFill>
                <a:latin typeface="Times New Roman" pitchFamily="18" charset="0"/>
                <a:cs typeface="Times New Roman" pitchFamily="18" charset="0"/>
              </a:rPr>
              <a:t>由此算出平均</a:t>
            </a:r>
            <a:endParaRPr lang="en-US" altLang="zh-CN" sz="2400" dirty="0" smtClean="0">
              <a:solidFill>
                <a:srgbClr val="FF0000"/>
              </a:solidFill>
              <a:latin typeface="Times New Roman" pitchFamily="18" charset="0"/>
              <a:cs typeface="Times New Roman" pitchFamily="18" charset="0"/>
            </a:endParaRPr>
          </a:p>
          <a:p>
            <a:r>
              <a:rPr lang="en-US" altLang="zh-CN" sz="2400" dirty="0" smtClean="0">
                <a:solidFill>
                  <a:srgbClr val="FF0000"/>
                </a:solidFill>
                <a:latin typeface="Times New Roman" pitchFamily="18" charset="0"/>
                <a:cs typeface="Times New Roman" pitchFamily="18" charset="0"/>
              </a:rPr>
              <a:t>         </a:t>
            </a:r>
            <a:r>
              <a:rPr lang="zh-CN" altLang="zh-CN" sz="2400" dirty="0" smtClean="0">
                <a:solidFill>
                  <a:srgbClr val="FF0000"/>
                </a:solidFill>
                <a:latin typeface="Times New Roman" pitchFamily="18" charset="0"/>
                <a:cs typeface="Times New Roman" pitchFamily="18" charset="0"/>
              </a:rPr>
              <a:t>速度是</a:t>
            </a:r>
            <a:r>
              <a:rPr lang="en-US" altLang="zh-CN" sz="2400" dirty="0" smtClean="0">
                <a:solidFill>
                  <a:srgbClr val="FF0000"/>
                </a:solidFill>
                <a:latin typeface="Times New Roman" pitchFamily="18" charset="0"/>
                <a:cs typeface="Times New Roman" pitchFamily="18" charset="0"/>
              </a:rPr>
              <a:t>0.08 km/min.</a:t>
            </a:r>
            <a:endParaRPr lang="zh-CN" altLang="zh-CN" sz="24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0.70"/>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strVal val="#ppt_w*0.70"/>
                                          </p:val>
                                        </p:tav>
                                        <p:tav tm="100000">
                                          <p:val>
                                            <p:strVal val="#ppt_w"/>
                                          </p:val>
                                        </p:tav>
                                      </p:tavLst>
                                    </p:anim>
                                    <p:anim calcmode="lin" valueType="num">
                                      <p:cBhvr>
                                        <p:cTn id="36" dur="1000" fill="hold"/>
                                        <p:tgtEl>
                                          <p:spTgt spid="7"/>
                                        </p:tgtEl>
                                        <p:attrNameLst>
                                          <p:attrName>ppt_h</p:attrName>
                                        </p:attrNameLst>
                                      </p:cBhvr>
                                      <p:tavLst>
                                        <p:tav tm="0">
                                          <p:val>
                                            <p:strVal val="#ppt_h"/>
                                          </p:val>
                                        </p:tav>
                                        <p:tav tm="100000">
                                          <p:val>
                                            <p:strVal val="#ppt_h"/>
                                          </p:val>
                                        </p:tav>
                                      </p:tavLst>
                                    </p:anim>
                                    <p:animEffect transition="in" filter="fade">
                                      <p:cBhvr>
                                        <p:cTn id="37" dur="1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strVal val="#ppt_w*0.70"/>
                                          </p:val>
                                        </p:tav>
                                        <p:tav tm="100000">
                                          <p:val>
                                            <p:strVal val="#ppt_w"/>
                                          </p:val>
                                        </p:tav>
                                      </p:tavLst>
                                    </p:anim>
                                    <p:anim calcmode="lin" valueType="num">
                                      <p:cBhvr>
                                        <p:cTn id="43" dur="1000" fill="hold"/>
                                        <p:tgtEl>
                                          <p:spTgt spid="9"/>
                                        </p:tgtEl>
                                        <p:attrNameLst>
                                          <p:attrName>ppt_h</p:attrName>
                                        </p:attrNameLst>
                                      </p:cBhvr>
                                      <p:tavLst>
                                        <p:tav tm="0">
                                          <p:val>
                                            <p:strVal val="#ppt_h"/>
                                          </p:val>
                                        </p:tav>
                                        <p:tav tm="100000">
                                          <p:val>
                                            <p:strVal val="#ppt_h"/>
                                          </p:val>
                                        </p:tav>
                                      </p:tavLst>
                                    </p:anim>
                                    <p:animEffect transition="in" filter="fade">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0.70"/>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strVal val="#ppt_w*0.70"/>
                                          </p:val>
                                        </p:tav>
                                        <p:tav tm="100000">
                                          <p:val>
                                            <p:strVal val="#ppt_w"/>
                                          </p:val>
                                        </p:tav>
                                      </p:tavLst>
                                    </p:anim>
                                    <p:anim calcmode="lin" valueType="num">
                                      <p:cBhvr>
                                        <p:cTn id="57" dur="1000" fill="hold"/>
                                        <p:tgtEl>
                                          <p:spTgt spid="12"/>
                                        </p:tgtEl>
                                        <p:attrNameLst>
                                          <p:attrName>ppt_h</p:attrName>
                                        </p:attrNameLst>
                                      </p:cBhvr>
                                      <p:tavLst>
                                        <p:tav tm="0">
                                          <p:val>
                                            <p:strVal val="#ppt_h"/>
                                          </p:val>
                                        </p:tav>
                                        <p:tav tm="100000">
                                          <p:val>
                                            <p:strVal val="#ppt_h"/>
                                          </p:val>
                                        </p:tav>
                                      </p:tavLst>
                                    </p:anim>
                                    <p:animEffect transition="in" filter="fade">
                                      <p:cBhvr>
                                        <p:cTn id="5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8" grpId="0" autoUpdateAnimBg="0"/>
      <p:bldP spid="11" grpId="0" autoUpdateAnimBg="0"/>
      <p:bldP spid="6" grpId="0" autoUpdateAnimBg="0"/>
      <p:bldP spid="7" grpId="0" autoUpdateAnimBg="0"/>
      <p:bldP spid="9" grpId="0" autoUpdateAnimBg="0"/>
      <p:bldP spid="10" grpId="0" autoUpdateAnimBg="0"/>
      <p:bldP spid="12"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1671818"/>
            <a:ext cx="8712968" cy="3697166"/>
          </a:xfrm>
          <a:prstGeom prst="rect">
            <a:avLst/>
          </a:prstGeom>
        </p:spPr>
        <p:txBody>
          <a:bodyPr wrap="square">
            <a:spAutoFit/>
          </a:bodyPr>
          <a:lstStyle/>
          <a:p>
            <a:pPr>
              <a:lnSpc>
                <a:spcPct val="150000"/>
              </a:lnSpc>
            </a:pP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在观察实际问题的图象时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先从两坐标轴表示的实际意义得到点的坐标的实际意义</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然后观察图形</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分析两变量的相互关系</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结合题意寻找对应的现实情境</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pPr>
              <a:lnSpc>
                <a:spcPct val="150000"/>
              </a:lnSpc>
            </a:pPr>
            <a:endParaRPr lang="zh-CN" altLang="zh-CN" sz="3200" dirty="0">
              <a:latin typeface="Times New Roman" pitchFamily="18" charset="0"/>
              <a:cs typeface="Times New Roman" pitchFamily="18" charset="0"/>
            </a:endParaRPr>
          </a:p>
        </p:txBody>
      </p:sp>
      <p:sp>
        <p:nvSpPr>
          <p:cNvPr id="12" name="圆角矩形 11"/>
          <p:cNvSpPr/>
          <p:nvPr/>
        </p:nvSpPr>
        <p:spPr>
          <a:xfrm>
            <a:off x="1403648" y="333742"/>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归纳总结</a:t>
            </a:r>
            <a:endParaRPr lang="zh-CN" altLang="zh-CN"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1268760"/>
            <a:ext cx="8712968" cy="2062103"/>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en-US" altLang="zh-CN" sz="3200" dirty="0" smtClean="0"/>
              <a:t>1.</a:t>
            </a:r>
            <a:r>
              <a:rPr lang="zh-CN" altLang="zh-CN" sz="3200" dirty="0" smtClean="0"/>
              <a:t>一般地</a:t>
            </a:r>
            <a:r>
              <a:rPr lang="en-US" altLang="zh-CN" sz="3200" dirty="0" smtClean="0"/>
              <a:t>,</a:t>
            </a:r>
            <a:r>
              <a:rPr lang="zh-CN" altLang="zh-CN" sz="3200" dirty="0" smtClean="0"/>
              <a:t>对于一个函数</a:t>
            </a:r>
            <a:r>
              <a:rPr lang="en-US" altLang="zh-CN" sz="3200" dirty="0" smtClean="0"/>
              <a:t>,</a:t>
            </a:r>
            <a:r>
              <a:rPr lang="zh-CN" altLang="zh-CN" sz="3200" dirty="0" smtClean="0"/>
              <a:t>若把自变量与函数的每对对应值分别作为点的横坐标、纵坐标</a:t>
            </a:r>
            <a:r>
              <a:rPr lang="en-US" altLang="zh-CN" sz="3200" dirty="0" smtClean="0"/>
              <a:t>,</a:t>
            </a:r>
            <a:r>
              <a:rPr lang="zh-CN" altLang="zh-CN" sz="3200" dirty="0" smtClean="0"/>
              <a:t>则坐标平面内由这些点组成的图形</a:t>
            </a:r>
            <a:r>
              <a:rPr lang="en-US" altLang="zh-CN" sz="3200" dirty="0" smtClean="0"/>
              <a:t>,</a:t>
            </a:r>
            <a:r>
              <a:rPr lang="zh-CN" altLang="zh-CN" sz="3200" dirty="0" smtClean="0"/>
              <a:t>就是这个函数的图象</a:t>
            </a:r>
            <a:r>
              <a:rPr lang="en-US" altLang="zh-CN" sz="3200" dirty="0" smtClean="0"/>
              <a:t>.</a:t>
            </a:r>
            <a:endParaRPr lang="zh-CN" altLang="zh-CN" sz="3200" dirty="0" smtClean="0"/>
          </a:p>
        </p:txBody>
      </p:sp>
      <p:sp>
        <p:nvSpPr>
          <p:cNvPr id="12" name="圆角矩形 11"/>
          <p:cNvSpPr/>
          <p:nvPr/>
        </p:nvSpPr>
        <p:spPr>
          <a:xfrm>
            <a:off x="1403648" y="333742"/>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课堂小结</a:t>
            </a:r>
            <a:endParaRPr lang="zh-CN" altLang="zh-CN" sz="3200" b="1" dirty="0">
              <a:latin typeface="Times New Roman" pitchFamily="18" charset="0"/>
              <a:cs typeface="Times New Roman" pitchFamily="18" charset="0"/>
            </a:endParaRPr>
          </a:p>
        </p:txBody>
      </p:sp>
      <p:sp>
        <p:nvSpPr>
          <p:cNvPr id="4" name="矩形 3"/>
          <p:cNvSpPr/>
          <p:nvPr/>
        </p:nvSpPr>
        <p:spPr>
          <a:xfrm>
            <a:off x="0" y="3429000"/>
            <a:ext cx="8712968" cy="3046988"/>
          </a:xfrm>
          <a:prstGeom prst="rect">
            <a:avLst/>
          </a:prstGeom>
        </p:spPr>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t> 2.</a:t>
            </a:r>
            <a:r>
              <a:rPr lang="zh-CN" altLang="zh-CN" sz="3200" dirty="0" smtClean="0"/>
              <a:t>函数的图象</a:t>
            </a:r>
            <a:endParaRPr lang="zh-CN" altLang="zh-CN" sz="3200" dirty="0" smtClean="0"/>
          </a:p>
          <a:p>
            <a:r>
              <a:rPr lang="zh-CN" altLang="zh-CN" sz="3200" dirty="0" smtClean="0"/>
              <a:t>　</a:t>
            </a:r>
            <a:r>
              <a:rPr lang="en-US" altLang="zh-CN" sz="3200" dirty="0" smtClean="0"/>
              <a:t>(1)</a:t>
            </a:r>
            <a:r>
              <a:rPr lang="zh-CN" altLang="zh-CN" sz="3200" dirty="0" smtClean="0"/>
              <a:t>用描点法画函数图象的一般步骤是</a:t>
            </a:r>
            <a:r>
              <a:rPr lang="en-US" altLang="zh-CN" sz="3200" dirty="0" smtClean="0"/>
              <a:t>:</a:t>
            </a:r>
            <a:endParaRPr lang="en-US" altLang="zh-CN" sz="3200" dirty="0" smtClean="0"/>
          </a:p>
          <a:p>
            <a:r>
              <a:rPr lang="en-US" altLang="zh-CN" sz="3200" dirty="0" smtClean="0"/>
              <a:t>         </a:t>
            </a:r>
            <a:r>
              <a:rPr lang="zh-CN" altLang="zh-CN" sz="3200" dirty="0" smtClean="0"/>
              <a:t>①列表</a:t>
            </a:r>
            <a:r>
              <a:rPr lang="en-US" altLang="zh-CN" sz="3200" dirty="0" smtClean="0"/>
              <a:t>;</a:t>
            </a:r>
            <a:r>
              <a:rPr lang="zh-CN" altLang="zh-CN" sz="3200" dirty="0" smtClean="0"/>
              <a:t>②描点</a:t>
            </a:r>
            <a:r>
              <a:rPr lang="en-US" altLang="zh-CN" sz="3200" dirty="0" smtClean="0"/>
              <a:t>;</a:t>
            </a:r>
            <a:r>
              <a:rPr lang="zh-CN" altLang="zh-CN" sz="3200" dirty="0" smtClean="0"/>
              <a:t>③连线</a:t>
            </a:r>
            <a:r>
              <a:rPr lang="en-US" altLang="zh-CN" sz="3200" dirty="0" smtClean="0"/>
              <a:t>.</a:t>
            </a:r>
            <a:endParaRPr lang="zh-CN" altLang="zh-CN" sz="3200" dirty="0" smtClean="0"/>
          </a:p>
          <a:p>
            <a:r>
              <a:rPr lang="zh-CN" altLang="zh-CN" sz="3200" dirty="0" smtClean="0"/>
              <a:t>　</a:t>
            </a:r>
            <a:r>
              <a:rPr lang="en-US" altLang="zh-CN" sz="3200" dirty="0" smtClean="0"/>
              <a:t>(2)</a:t>
            </a:r>
            <a:r>
              <a:rPr lang="zh-CN" altLang="zh-CN" sz="3200" dirty="0" smtClean="0"/>
              <a:t>当函数图象从左向右上升时</a:t>
            </a:r>
            <a:r>
              <a:rPr lang="en-US" altLang="zh-CN" sz="3200" dirty="0" smtClean="0"/>
              <a:t>,</a:t>
            </a:r>
            <a:r>
              <a:rPr lang="zh-CN" altLang="zh-CN" sz="3200" dirty="0" smtClean="0"/>
              <a:t>函数值随自变量的变大而变大</a:t>
            </a:r>
            <a:r>
              <a:rPr lang="en-US" altLang="zh-CN" sz="3200" dirty="0" smtClean="0"/>
              <a:t>;</a:t>
            </a:r>
            <a:r>
              <a:rPr lang="zh-CN" altLang="zh-CN" sz="3200" dirty="0" smtClean="0"/>
              <a:t>当函数图象从左向右下降时</a:t>
            </a:r>
            <a:r>
              <a:rPr lang="en-US" altLang="zh-CN" sz="3200" dirty="0" smtClean="0"/>
              <a:t>,</a:t>
            </a:r>
            <a:r>
              <a:rPr lang="zh-CN" altLang="zh-CN" sz="3200" dirty="0" smtClean="0"/>
              <a:t>函数值随自变量的变大而变小</a:t>
            </a:r>
            <a:r>
              <a:rPr lang="en-US" altLang="zh-CN" sz="3200" dirty="0" smtClean="0"/>
              <a:t>.</a:t>
            </a:r>
            <a:endParaRPr lang="zh-CN" altLang="zh-CN" sz="3200" dirty="0"/>
          </a:p>
        </p:txBody>
      </p:sp>
      <p:sp>
        <p:nvSpPr>
          <p:cNvPr id="5" name="动作按钮: 第一张 4">
            <a:hlinkClick r:id="" action="ppaction://hlinkshowjump?jump=firstslide" highlightClick="1"/>
          </p:cNvPr>
          <p:cNvSpPr/>
          <p:nvPr/>
        </p:nvSpPr>
        <p:spPr>
          <a:xfrm>
            <a:off x="7286644" y="6215082"/>
            <a:ext cx="428628" cy="42862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5929354" y="142852"/>
            <a:ext cx="2928926" cy="928694"/>
            <a:chOff x="-205" y="0"/>
            <a:chExt cx="1838" cy="635"/>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205" y="0"/>
              <a:ext cx="1604" cy="6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5" name="圆角矩形 4"/>
          <p:cNvSpPr/>
          <p:nvPr/>
        </p:nvSpPr>
        <p:spPr>
          <a:xfrm>
            <a:off x="214282" y="1071546"/>
            <a:ext cx="8568952" cy="446079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1.</a:t>
            </a:r>
            <a:r>
              <a:rPr lang="zh-CN" altLang="zh-CN" sz="3200" dirty="0" smtClean="0">
                <a:latin typeface="Times New Roman" pitchFamily="18" charset="0"/>
                <a:cs typeface="Times New Roman" pitchFamily="18" charset="0"/>
              </a:rPr>
              <a:t>在某次试验中</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测得两个变量</a:t>
            </a:r>
            <a:r>
              <a:rPr lang="en-US" altLang="zh-CN" sz="3200" i="1" dirty="0" smtClean="0">
                <a:latin typeface="Times New Roman" pitchFamily="18" charset="0"/>
                <a:cs typeface="Times New Roman" pitchFamily="18" charset="0"/>
              </a:rPr>
              <a:t>m</a:t>
            </a:r>
            <a:r>
              <a:rPr lang="zh-CN" altLang="zh-CN" sz="3200" dirty="0" smtClean="0">
                <a:latin typeface="Times New Roman" pitchFamily="18" charset="0"/>
                <a:cs typeface="Times New Roman" pitchFamily="18" charset="0"/>
              </a:rPr>
              <a:t>与</a:t>
            </a:r>
            <a:r>
              <a:rPr lang="en-US" altLang="zh-CN" sz="3200" i="1" dirty="0" smtClean="0">
                <a:latin typeface="Times New Roman" pitchFamily="18" charset="0"/>
                <a:cs typeface="Times New Roman" pitchFamily="18" charset="0"/>
              </a:rPr>
              <a:t>v</a:t>
            </a:r>
            <a:r>
              <a:rPr lang="zh-CN" altLang="zh-CN" sz="3200" dirty="0" smtClean="0">
                <a:latin typeface="Times New Roman" pitchFamily="18" charset="0"/>
                <a:cs typeface="Times New Roman" pitchFamily="18" charset="0"/>
              </a:rPr>
              <a:t>之间的</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组对应数据如下表</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endParaRPr lang="en-US" altLang="zh-CN" sz="3200" dirty="0" smtClean="0">
              <a:latin typeface="Times New Roman" pitchFamily="18" charset="0"/>
              <a:cs typeface="Times New Roman" pitchFamily="18" charset="0"/>
            </a:endParaRPr>
          </a:p>
          <a:p>
            <a:endParaRPr lang="en-US" altLang="zh-CN" sz="3200" dirty="0" smtClean="0">
              <a:latin typeface="Times New Roman" pitchFamily="18" charset="0"/>
              <a:cs typeface="Times New Roman" pitchFamily="18" charset="0"/>
            </a:endParaRPr>
          </a:p>
          <a:p>
            <a:endParaRPr lang="en-US" altLang="zh-CN" sz="3200" dirty="0" smtClean="0">
              <a:latin typeface="Times New Roman" pitchFamily="18" charset="0"/>
              <a:cs typeface="Times New Roman" pitchFamily="18" charset="0"/>
            </a:endParaRPr>
          </a:p>
          <a:p>
            <a:endParaRPr lang="en-US"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则</a:t>
            </a:r>
            <a:r>
              <a:rPr lang="en-US" altLang="zh-CN" sz="3200" i="1" dirty="0" smtClean="0">
                <a:latin typeface="Times New Roman" pitchFamily="18" charset="0"/>
                <a:cs typeface="Times New Roman" pitchFamily="18" charset="0"/>
              </a:rPr>
              <a:t>m</a:t>
            </a:r>
            <a:r>
              <a:rPr lang="zh-CN" altLang="zh-CN" sz="3200" dirty="0" smtClean="0">
                <a:latin typeface="Times New Roman" pitchFamily="18" charset="0"/>
                <a:cs typeface="Times New Roman" pitchFamily="18" charset="0"/>
              </a:rPr>
              <a:t>与</a:t>
            </a:r>
            <a:r>
              <a:rPr lang="en-US" altLang="zh-CN" sz="3200" i="1" dirty="0" smtClean="0">
                <a:latin typeface="Times New Roman" pitchFamily="18" charset="0"/>
                <a:cs typeface="Times New Roman" pitchFamily="18" charset="0"/>
              </a:rPr>
              <a:t>v</a:t>
            </a:r>
            <a:r>
              <a:rPr lang="zh-CN" altLang="zh-CN" sz="3200" dirty="0" smtClean="0">
                <a:latin typeface="Times New Roman" pitchFamily="18" charset="0"/>
                <a:cs typeface="Times New Roman" pitchFamily="18" charset="0"/>
              </a:rPr>
              <a:t>之间的关系最接近于下列各关系中的　　</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A.</a:t>
            </a:r>
            <a:r>
              <a:rPr lang="en-US" altLang="zh-CN" sz="3200" i="1" dirty="0" smtClean="0">
                <a:latin typeface="Times New Roman" pitchFamily="18" charset="0"/>
                <a:cs typeface="Times New Roman" pitchFamily="18" charset="0"/>
              </a:rPr>
              <a:t>v</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m</a:t>
            </a:r>
            <a:r>
              <a:rPr lang="en-US" altLang="zh-CN" sz="3200" dirty="0" smtClean="0">
                <a:latin typeface="Times New Roman" pitchFamily="18" charset="0"/>
                <a:cs typeface="Times New Roman" pitchFamily="18" charset="0"/>
              </a:rPr>
              <a:t>-2     B.</a:t>
            </a:r>
            <a:r>
              <a:rPr lang="en-US" altLang="zh-CN" sz="3200" i="1" dirty="0" smtClean="0">
                <a:latin typeface="Times New Roman" pitchFamily="18" charset="0"/>
                <a:cs typeface="Times New Roman" pitchFamily="18" charset="0"/>
              </a:rPr>
              <a:t>v</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m</a:t>
            </a:r>
            <a:r>
              <a:rPr lang="en-US" altLang="zh-CN" sz="3200" baseline="30000" dirty="0" smtClean="0">
                <a:latin typeface="Times New Roman" pitchFamily="18" charset="0"/>
                <a:cs typeface="Times New Roman" pitchFamily="18" charset="0"/>
              </a:rPr>
              <a:t>2</a:t>
            </a:r>
            <a:r>
              <a:rPr lang="en-US" altLang="zh-CN" sz="3200" dirty="0" smtClean="0">
                <a:latin typeface="Times New Roman" pitchFamily="18" charset="0"/>
                <a:cs typeface="Times New Roman" pitchFamily="18" charset="0"/>
              </a:rPr>
              <a:t>-1      C.</a:t>
            </a:r>
            <a:r>
              <a:rPr lang="en-US" altLang="zh-CN" sz="3200" i="1" dirty="0" smtClean="0">
                <a:latin typeface="Times New Roman" pitchFamily="18" charset="0"/>
                <a:cs typeface="Times New Roman" pitchFamily="18" charset="0"/>
              </a:rPr>
              <a:t>v</a:t>
            </a:r>
            <a:r>
              <a:rPr lang="en-US" altLang="zh-CN" sz="3200" dirty="0" smtClean="0">
                <a:latin typeface="Times New Roman" pitchFamily="18" charset="0"/>
                <a:cs typeface="Times New Roman" pitchFamily="18" charset="0"/>
              </a:rPr>
              <a:t>=3</a:t>
            </a:r>
            <a:r>
              <a:rPr lang="en-US" altLang="zh-CN" sz="3200" i="1" dirty="0" smtClean="0">
                <a:latin typeface="Times New Roman" pitchFamily="18" charset="0"/>
                <a:cs typeface="Times New Roman" pitchFamily="18" charset="0"/>
              </a:rPr>
              <a:t>m</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D.</a:t>
            </a:r>
            <a:r>
              <a:rPr lang="en-US" altLang="zh-CN" sz="3200" i="1" dirty="0" smtClean="0">
                <a:latin typeface="Times New Roman" pitchFamily="18" charset="0"/>
                <a:cs typeface="Times New Roman" pitchFamily="18" charset="0"/>
              </a:rPr>
              <a:t>v</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m</a:t>
            </a:r>
            <a:r>
              <a:rPr lang="en-US" altLang="zh-CN" sz="3200" dirty="0" smtClean="0">
                <a:latin typeface="Times New Roman" pitchFamily="18" charset="0"/>
                <a:cs typeface="Times New Roman" pitchFamily="18" charset="0"/>
              </a:rPr>
              <a:t>+1</a:t>
            </a:r>
            <a:endParaRPr lang="zh-CN" altLang="zh-CN" sz="3200" dirty="0" smtClean="0">
              <a:latin typeface="Times New Roman" pitchFamily="18" charset="0"/>
              <a:cs typeface="Times New Roman" pitchFamily="18" charset="0"/>
            </a:endParaRPr>
          </a:p>
        </p:txBody>
      </p:sp>
      <p:sp>
        <p:nvSpPr>
          <p:cNvPr id="6" name="TextBox 5"/>
          <p:cNvSpPr txBox="1"/>
          <p:nvPr/>
        </p:nvSpPr>
        <p:spPr>
          <a:xfrm>
            <a:off x="642910" y="5572423"/>
            <a:ext cx="7143800" cy="1285577"/>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3200" b="1" dirty="0" smtClean="0">
                <a:solidFill>
                  <a:srgbClr val="FF0000"/>
                </a:solidFill>
                <a:latin typeface="Times New Roman" pitchFamily="18" charset="0"/>
                <a:ea typeface="楷体_GB2312" pitchFamily="49" charset="-122"/>
                <a:cs typeface="Times New Roman" pitchFamily="18" charset="0"/>
              </a:rPr>
              <a:t>解析</a:t>
            </a:r>
            <a:r>
              <a:rPr lang="en-US" altLang="zh-CN" sz="3200" b="1" dirty="0" smtClean="0">
                <a:solidFill>
                  <a:srgbClr val="FF0000"/>
                </a:solidFill>
                <a:latin typeface="Times New Roman" pitchFamily="18" charset="0"/>
                <a:ea typeface="楷体_GB2312" pitchFamily="49" charset="-122"/>
                <a:cs typeface="Times New Roman" pitchFamily="18" charset="0"/>
              </a:rPr>
              <a:t>:</a:t>
            </a:r>
            <a:r>
              <a:rPr lang="zh-CN" altLang="zh-CN" sz="3200" dirty="0" smtClean="0">
                <a:latin typeface="Times New Roman" pitchFamily="18" charset="0"/>
                <a:ea typeface="楷体_GB2312" pitchFamily="49" charset="-122"/>
                <a:cs typeface="Times New Roman" pitchFamily="18" charset="0"/>
              </a:rPr>
              <a:t>将试验中的数据依次代入</a:t>
            </a:r>
            <a:r>
              <a:rPr lang="en-US" altLang="zh-CN" sz="3200" dirty="0" smtClean="0">
                <a:latin typeface="Times New Roman" pitchFamily="18" charset="0"/>
                <a:ea typeface="楷体_GB2312" pitchFamily="49" charset="-122"/>
                <a:cs typeface="Times New Roman" pitchFamily="18" charset="0"/>
              </a:rPr>
              <a:t>A,B,C,D</a:t>
            </a:r>
            <a:r>
              <a:rPr lang="zh-CN" altLang="zh-CN" sz="3200" dirty="0" smtClean="0">
                <a:latin typeface="Times New Roman" pitchFamily="18" charset="0"/>
                <a:ea typeface="楷体_GB2312" pitchFamily="49" charset="-122"/>
                <a:cs typeface="Times New Roman" pitchFamily="18" charset="0"/>
              </a:rPr>
              <a:t>四个关系式中检验</a:t>
            </a:r>
            <a:r>
              <a:rPr lang="en-US" altLang="zh-CN" sz="3200" dirty="0" smtClean="0">
                <a:latin typeface="Times New Roman" pitchFamily="18" charset="0"/>
                <a:ea typeface="楷体_GB2312" pitchFamily="49" charset="-122"/>
                <a:cs typeface="Times New Roman" pitchFamily="18" charset="0"/>
              </a:rPr>
              <a:t>.</a:t>
            </a:r>
            <a:r>
              <a:rPr lang="zh-CN" altLang="zh-CN" sz="3200" dirty="0" smtClean="0">
                <a:latin typeface="Times New Roman" pitchFamily="18" charset="0"/>
                <a:ea typeface="楷体_GB2312" pitchFamily="49" charset="-122"/>
                <a:cs typeface="Times New Roman" pitchFamily="18" charset="0"/>
              </a:rPr>
              <a:t>故选</a:t>
            </a:r>
            <a:r>
              <a:rPr lang="en-US" altLang="zh-CN" sz="3200" dirty="0" smtClean="0">
                <a:latin typeface="Times New Roman" pitchFamily="18" charset="0"/>
                <a:ea typeface="楷体_GB2312" pitchFamily="49" charset="-122"/>
                <a:cs typeface="Times New Roman" pitchFamily="18" charset="0"/>
              </a:rPr>
              <a:t>B.</a:t>
            </a:r>
            <a:endParaRPr lang="zh-CN" altLang="zh-CN" sz="3200" dirty="0">
              <a:latin typeface="Times New Roman" pitchFamily="18" charset="0"/>
              <a:ea typeface="楷体_GB2312" pitchFamily="49" charset="-122"/>
              <a:cs typeface="Times New Roman" pitchFamily="18" charset="0"/>
            </a:endParaRPr>
          </a:p>
        </p:txBody>
      </p:sp>
      <p:sp>
        <p:nvSpPr>
          <p:cNvPr id="8" name="TextBox 7"/>
          <p:cNvSpPr txBox="1"/>
          <p:nvPr/>
        </p:nvSpPr>
        <p:spPr>
          <a:xfrm>
            <a:off x="714348" y="4214818"/>
            <a:ext cx="2448272"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B</a:t>
            </a:r>
            <a:r>
              <a:rPr lang="zh-CN" altLang="zh-CN" sz="3200" i="1" dirty="0" smtClean="0">
                <a:solidFill>
                  <a:srgbClr val="FF0000"/>
                </a:solidFill>
                <a:latin typeface="Times New Roman" pitchFamily="18" charset="0"/>
                <a:cs typeface="Times New Roman" pitchFamily="18" charset="0"/>
              </a:rPr>
              <a:t>　</a:t>
            </a:r>
          </a:p>
        </p:txBody>
      </p:sp>
      <p:graphicFrame>
        <p:nvGraphicFramePr>
          <p:cNvPr id="11" name="表格 10"/>
          <p:cNvGraphicFramePr>
            <a:graphicFrameLocks noGrp="1"/>
          </p:cNvGraphicFramePr>
          <p:nvPr/>
        </p:nvGraphicFramePr>
        <p:xfrm>
          <a:off x="2428860" y="2500307"/>
          <a:ext cx="3779912" cy="1071570"/>
        </p:xfrm>
        <a:graphic>
          <a:graphicData uri="http://schemas.openxmlformats.org/drawingml/2006/table">
            <a:tbl>
              <a:tblPr>
                <a:tableStyleId>{35758FB7-9AC5-4552-8A53-C91805E547FA}</a:tableStyleId>
              </a:tblPr>
              <a:tblGrid>
                <a:gridCol w="629984"/>
                <a:gridCol w="787482"/>
                <a:gridCol w="787482"/>
                <a:gridCol w="787482"/>
                <a:gridCol w="787482"/>
              </a:tblGrid>
              <a:tr h="528731">
                <a:tc>
                  <a:txBody>
                    <a:bodyPr/>
                    <a:lstStyle/>
                    <a:p>
                      <a:pPr algn="ctr">
                        <a:lnSpc>
                          <a:spcPts val="1200"/>
                        </a:lnSpc>
                        <a:spcAft>
                          <a:spcPts val="0"/>
                        </a:spcAft>
                      </a:pPr>
                      <a:endParaRPr lang="en-US" sz="2800" i="1"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i="1" kern="100" dirty="0" smtClean="0">
                          <a:solidFill>
                            <a:srgbClr val="000000"/>
                          </a:solidFill>
                          <a:latin typeface="Times New Roman" pitchFamily="18" charset="0"/>
                          <a:ea typeface="方正书宋_GBK"/>
                          <a:cs typeface="Times New Roman" pitchFamily="18" charset="0"/>
                        </a:rPr>
                        <a:t>m</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r h="542839">
                <a:tc>
                  <a:txBody>
                    <a:bodyPr/>
                    <a:lstStyle/>
                    <a:p>
                      <a:pPr algn="ctr">
                        <a:lnSpc>
                          <a:spcPts val="1200"/>
                        </a:lnSpc>
                        <a:spcAft>
                          <a:spcPts val="0"/>
                        </a:spcAft>
                      </a:pPr>
                      <a:endParaRPr lang="en-US" sz="2800" i="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i="1" kern="100" dirty="0" smtClean="0">
                          <a:solidFill>
                            <a:srgbClr val="000000"/>
                          </a:solidFill>
                          <a:latin typeface="Times New Roman" pitchFamily="18" charset="0"/>
                          <a:ea typeface="方正书宋_GBK"/>
                          <a:cs typeface="Times New Roman" pitchFamily="18" charset="0"/>
                        </a:rPr>
                        <a:t>v</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0.01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2.9</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8.03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solidFill>
                          <a:srgbClr val="000000"/>
                        </a:solidFill>
                        <a:latin typeface="Times New Roman" pitchFamily="18" charset="0"/>
                        <a:ea typeface="方正书宋_GBK"/>
                        <a:cs typeface="Times New Roman" pitchFamily="18" charset="0"/>
                      </a:endParaRPr>
                    </a:p>
                    <a:p>
                      <a:pPr algn="ctr">
                        <a:lnSpc>
                          <a:spcPts val="1200"/>
                        </a:lnSpc>
                        <a:spcAft>
                          <a:spcPts val="0"/>
                        </a:spcAft>
                      </a:pPr>
                      <a:r>
                        <a:rPr lang="en-US" sz="2800" kern="100" dirty="0" smtClean="0">
                          <a:solidFill>
                            <a:srgbClr val="000000"/>
                          </a:solidFill>
                          <a:latin typeface="Times New Roman" pitchFamily="18" charset="0"/>
                          <a:ea typeface="方正书宋_GBK"/>
                          <a:cs typeface="Times New Roman" pitchFamily="18" charset="0"/>
                        </a:rPr>
                        <a:t>15.1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000" fill="hold"/>
                                        <p:tgtEl>
                                          <p:spTgt spid="11"/>
                                        </p:tgtEl>
                                        <p:attrNameLst>
                                          <p:attrName>ppt_w</p:attrName>
                                        </p:attrNameLst>
                                      </p:cBhvr>
                                      <p:tavLst>
                                        <p:tav tm="0">
                                          <p:val>
                                            <p:strVal val="#ppt_w*0.70"/>
                                          </p:val>
                                        </p:tav>
                                        <p:tav tm="100000">
                                          <p:val>
                                            <p:strVal val="#ppt_w"/>
                                          </p:val>
                                        </p:tav>
                                      </p:tavLst>
                                    </p:anim>
                                    <p:anim calcmode="lin" valueType="num">
                                      <p:cBhvr>
                                        <p:cTn id="13" dur="1000" fill="hold"/>
                                        <p:tgtEl>
                                          <p:spTgt spid="11"/>
                                        </p:tgtEl>
                                        <p:attrNameLst>
                                          <p:attrName>ppt_h</p:attrName>
                                        </p:attrNameLst>
                                      </p:cBhvr>
                                      <p:tavLst>
                                        <p:tav tm="0">
                                          <p:val>
                                            <p:strVal val="#ppt_h"/>
                                          </p:val>
                                        </p:tav>
                                        <p:tav tm="100000">
                                          <p:val>
                                            <p:strVal val="#ppt_h"/>
                                          </p:val>
                                        </p:tav>
                                      </p:tavLst>
                                    </p:anim>
                                    <p:animEffect transition="in" filter="fade">
                                      <p:cBhvr>
                                        <p:cTn id="14" dur="1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900" decel="100000" fill="hold"/>
                                        <p:tgtEl>
                                          <p:spTgt spid="8"/>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85720" y="3221653"/>
            <a:ext cx="6357982" cy="3636347"/>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400" b="1" dirty="0" smtClean="0">
                <a:solidFill>
                  <a:srgbClr val="FF0000"/>
                </a:solidFill>
                <a:latin typeface="Times New Roman" pitchFamily="18" charset="0"/>
                <a:ea typeface="楷体_GB2312" pitchFamily="49" charset="-122"/>
                <a:cs typeface="Times New Roman" pitchFamily="18" charset="0"/>
              </a:rPr>
              <a:t>解析</a:t>
            </a:r>
            <a:r>
              <a:rPr lang="en-US" altLang="zh-CN" sz="2400" b="1" dirty="0" smtClean="0">
                <a:solidFill>
                  <a:srgbClr val="FF0000"/>
                </a:solidFill>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根据图象可以看出乙比甲晚出发</a:t>
            </a:r>
            <a:r>
              <a:rPr lang="en-US" altLang="zh-CN" sz="2400" dirty="0" smtClean="0">
                <a:latin typeface="Times New Roman" pitchFamily="18" charset="0"/>
                <a:ea typeface="楷体_GB2312" pitchFamily="49" charset="-122"/>
                <a:cs typeface="Times New Roman" pitchFamily="18" charset="0"/>
              </a:rPr>
              <a:t>18</a:t>
            </a:r>
            <a:r>
              <a:rPr lang="zh-CN" altLang="zh-CN" sz="2400" dirty="0" smtClean="0">
                <a:latin typeface="Times New Roman" pitchFamily="18" charset="0"/>
                <a:ea typeface="楷体_GB2312" pitchFamily="49" charset="-122"/>
                <a:cs typeface="Times New Roman" pitchFamily="18" charset="0"/>
              </a:rPr>
              <a:t>分钟</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但比甲早到</a:t>
            </a:r>
            <a:r>
              <a:rPr lang="en-US" altLang="zh-CN" sz="2400" dirty="0" smtClean="0">
                <a:latin typeface="Times New Roman" pitchFamily="18" charset="0"/>
                <a:ea typeface="楷体_GB2312" pitchFamily="49" charset="-122"/>
                <a:cs typeface="Times New Roman" pitchFamily="18" charset="0"/>
              </a:rPr>
              <a:t>12</a:t>
            </a:r>
            <a:r>
              <a:rPr lang="zh-CN" altLang="zh-CN" sz="2400" dirty="0" smtClean="0">
                <a:latin typeface="Times New Roman" pitchFamily="18" charset="0"/>
                <a:ea typeface="楷体_GB2312" pitchFamily="49" charset="-122"/>
                <a:cs typeface="Times New Roman" pitchFamily="18" charset="0"/>
              </a:rPr>
              <a:t>分钟</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①正确</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甲的平均速度是</a:t>
            </a:r>
            <a:r>
              <a:rPr lang="en-US" altLang="zh-CN" sz="2400" dirty="0" smtClean="0">
                <a:latin typeface="Times New Roman" pitchFamily="18" charset="0"/>
                <a:ea typeface="楷体_GB2312" pitchFamily="49" charset="-122"/>
                <a:cs typeface="Times New Roman" pitchFamily="18" charset="0"/>
              </a:rPr>
              <a:t>          =15(</a:t>
            </a:r>
            <a:r>
              <a:rPr lang="zh-CN" altLang="zh-CN" sz="2400" dirty="0" smtClean="0">
                <a:latin typeface="Times New Roman" pitchFamily="18" charset="0"/>
                <a:ea typeface="楷体_GB2312" pitchFamily="49" charset="-122"/>
                <a:cs typeface="Times New Roman" pitchFamily="18" charset="0"/>
              </a:rPr>
              <a:t>千米</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时</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②正确</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乙的平均速度是</a:t>
            </a:r>
            <a:r>
              <a:rPr lang="en-US" altLang="zh-CN" sz="2400" dirty="0" smtClean="0">
                <a:latin typeface="Times New Roman" pitchFamily="18" charset="0"/>
                <a:ea typeface="楷体_GB2312" pitchFamily="49" charset="-122"/>
                <a:cs typeface="Times New Roman" pitchFamily="18" charset="0"/>
              </a:rPr>
              <a:t>         =60(</a:t>
            </a:r>
            <a:r>
              <a:rPr lang="zh-CN" altLang="zh-CN" sz="2400" dirty="0" smtClean="0">
                <a:latin typeface="Times New Roman" pitchFamily="18" charset="0"/>
                <a:ea typeface="楷体_GB2312" pitchFamily="49" charset="-122"/>
                <a:cs typeface="Times New Roman" pitchFamily="18" charset="0"/>
              </a:rPr>
              <a:t>千米</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时</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设甲出发</a:t>
            </a:r>
            <a:r>
              <a:rPr lang="en-US" altLang="zh-CN" sz="2400" i="1" dirty="0" smtClean="0">
                <a:latin typeface="Times New Roman" pitchFamily="18" charset="0"/>
                <a:ea typeface="楷体_GB2312" pitchFamily="49" charset="-122"/>
                <a:cs typeface="Times New Roman" pitchFamily="18" charset="0"/>
              </a:rPr>
              <a:t>x</a:t>
            </a:r>
            <a:r>
              <a:rPr lang="zh-CN" altLang="zh-CN" sz="2400" dirty="0" smtClean="0">
                <a:latin typeface="Times New Roman" pitchFamily="18" charset="0"/>
                <a:ea typeface="楷体_GB2312" pitchFamily="49" charset="-122"/>
                <a:cs typeface="Times New Roman" pitchFamily="18" charset="0"/>
              </a:rPr>
              <a:t>小时后与乙相遇</a:t>
            </a:r>
            <a:r>
              <a:rPr lang="en-US" altLang="zh-CN" sz="2400" dirty="0" smtClean="0">
                <a:latin typeface="Times New Roman" pitchFamily="18" charset="0"/>
                <a:ea typeface="楷体_GB2312" pitchFamily="49" charset="-122"/>
                <a:cs typeface="Times New Roman" pitchFamily="18" charset="0"/>
              </a:rPr>
              <a:t>,</a:t>
            </a:r>
            <a:r>
              <a:rPr lang="zh-CN" altLang="en-US" sz="2400" dirty="0" smtClean="0">
                <a:latin typeface="Times New Roman" pitchFamily="18" charset="0"/>
                <a:ea typeface="楷体_GB2312" pitchFamily="49" charset="-122"/>
                <a:cs typeface="Times New Roman" pitchFamily="18" charset="0"/>
              </a:rPr>
              <a:t>则                                       </a:t>
            </a:r>
            <a:r>
              <a:rPr lang="en-US" altLang="zh-CN" sz="2400" dirty="0" smtClean="0">
                <a:latin typeface="Times New Roman" pitchFamily="18" charset="0"/>
                <a:ea typeface="楷体_GB2312" pitchFamily="49" charset="-122"/>
                <a:cs typeface="Times New Roman" pitchFamily="18" charset="0"/>
              </a:rPr>
              <a:t>24(</a:t>
            </a:r>
            <a:r>
              <a:rPr lang="zh-CN" altLang="zh-CN" sz="2400" dirty="0" smtClean="0">
                <a:latin typeface="Times New Roman" pitchFamily="18" charset="0"/>
                <a:ea typeface="楷体_GB2312" pitchFamily="49" charset="-122"/>
                <a:cs typeface="Times New Roman" pitchFamily="18" charset="0"/>
              </a:rPr>
              <a:t>分钟</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故乙出发</a:t>
            </a:r>
            <a:r>
              <a:rPr lang="en-US" altLang="zh-CN" sz="2400" dirty="0" smtClean="0">
                <a:latin typeface="Times New Roman" pitchFamily="18" charset="0"/>
                <a:ea typeface="楷体_GB2312" pitchFamily="49" charset="-122"/>
                <a:cs typeface="Times New Roman" pitchFamily="18" charset="0"/>
              </a:rPr>
              <a:t>24-18=6(</a:t>
            </a:r>
            <a:r>
              <a:rPr lang="zh-CN" altLang="zh-CN" sz="2400" dirty="0" smtClean="0">
                <a:latin typeface="Times New Roman" pitchFamily="18" charset="0"/>
                <a:ea typeface="楷体_GB2312" pitchFamily="49" charset="-122"/>
                <a:cs typeface="Times New Roman" pitchFamily="18" charset="0"/>
              </a:rPr>
              <a:t>分钟</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后追上甲</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④正确</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相遇时</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乙走了</a:t>
            </a:r>
            <a:r>
              <a:rPr lang="en-US" altLang="zh-CN" sz="2400" dirty="0" smtClean="0">
                <a:latin typeface="Times New Roman" pitchFamily="18" charset="0"/>
                <a:ea typeface="楷体_GB2312" pitchFamily="49" charset="-122"/>
                <a:cs typeface="Times New Roman" pitchFamily="18" charset="0"/>
              </a:rPr>
              <a:t>                =6(</a:t>
            </a:r>
            <a:r>
              <a:rPr lang="zh-CN" altLang="zh-CN" sz="2400" dirty="0" smtClean="0">
                <a:latin typeface="Times New Roman" pitchFamily="18" charset="0"/>
                <a:ea typeface="楷体_GB2312" pitchFamily="49" charset="-122"/>
                <a:cs typeface="Times New Roman" pitchFamily="18" charset="0"/>
              </a:rPr>
              <a:t>千米</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③错误</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故正确的有①②④</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共</a:t>
            </a:r>
            <a:r>
              <a:rPr lang="en-US" altLang="zh-CN" sz="2400" dirty="0" smtClean="0">
                <a:latin typeface="Times New Roman" pitchFamily="18" charset="0"/>
                <a:ea typeface="楷体_GB2312" pitchFamily="49" charset="-122"/>
                <a:cs typeface="Times New Roman" pitchFamily="18" charset="0"/>
              </a:rPr>
              <a:t>3</a:t>
            </a:r>
            <a:r>
              <a:rPr lang="zh-CN" altLang="zh-CN" sz="2400" dirty="0" smtClean="0">
                <a:latin typeface="Times New Roman" pitchFamily="18" charset="0"/>
                <a:ea typeface="楷体_GB2312" pitchFamily="49" charset="-122"/>
                <a:cs typeface="Times New Roman" pitchFamily="18" charset="0"/>
              </a:rPr>
              <a:t>个</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故选</a:t>
            </a:r>
            <a:r>
              <a:rPr lang="en-US" altLang="zh-CN" sz="2400" dirty="0" smtClean="0">
                <a:latin typeface="Times New Roman" pitchFamily="18" charset="0"/>
                <a:ea typeface="楷体_GB2312" pitchFamily="49" charset="-122"/>
                <a:cs typeface="Times New Roman" pitchFamily="18" charset="0"/>
              </a:rPr>
              <a:t>B.</a:t>
            </a:r>
            <a:endParaRPr lang="zh-CN" altLang="zh-CN" sz="2400" dirty="0">
              <a:latin typeface="Times New Roman" pitchFamily="18" charset="0"/>
              <a:ea typeface="楷体_GB2312" pitchFamily="49" charset="-122"/>
              <a:cs typeface="Times New Roman" pitchFamily="18" charset="0"/>
            </a:endParaRPr>
          </a:p>
        </p:txBody>
      </p:sp>
      <p:sp>
        <p:nvSpPr>
          <p:cNvPr id="5" name="圆角矩形 4"/>
          <p:cNvSpPr/>
          <p:nvPr/>
        </p:nvSpPr>
        <p:spPr>
          <a:xfrm>
            <a:off x="251520" y="737361"/>
            <a:ext cx="8568952" cy="255389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甲、乙两人以相同路线前往距离单位</a:t>
            </a:r>
            <a:r>
              <a:rPr lang="en-US" altLang="zh-CN" sz="2400" dirty="0" smtClean="0">
                <a:latin typeface="Times New Roman" pitchFamily="18" charset="0"/>
                <a:cs typeface="Times New Roman" pitchFamily="18" charset="0"/>
              </a:rPr>
              <a:t>10</a:t>
            </a:r>
            <a:r>
              <a:rPr lang="zh-CN" altLang="zh-CN" sz="2400" dirty="0" smtClean="0">
                <a:latin typeface="Times New Roman" pitchFamily="18" charset="0"/>
                <a:cs typeface="Times New Roman" pitchFamily="18" charset="0"/>
              </a:rPr>
              <a:t>千米的培训中心参加学习</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图中</a:t>
            </a:r>
            <a:r>
              <a:rPr lang="en-US" altLang="zh-CN" sz="2400" i="1" dirty="0" smtClean="0">
                <a:latin typeface="Times New Roman" pitchFamily="18" charset="0"/>
                <a:cs typeface="Times New Roman" pitchFamily="18" charset="0"/>
              </a:rPr>
              <a:t>l</a:t>
            </a:r>
            <a:r>
              <a:rPr lang="zh-CN" altLang="zh-CN" sz="2400" baseline="-25000" dirty="0" smtClean="0">
                <a:latin typeface="Times New Roman" pitchFamily="18" charset="0"/>
                <a:cs typeface="Times New Roman" pitchFamily="18" charset="0"/>
              </a:rPr>
              <a:t>甲</a:t>
            </a:r>
            <a:r>
              <a:rPr lang="zh-CN" altLang="zh-CN" sz="2400" dirty="0" smtClean="0">
                <a:latin typeface="Times New Roman" pitchFamily="18" charset="0"/>
                <a:cs typeface="Times New Roman" pitchFamily="18" charset="0"/>
              </a:rPr>
              <a:t>、</a:t>
            </a:r>
            <a:r>
              <a:rPr lang="en-US" altLang="zh-CN" sz="2400" i="1" dirty="0" smtClean="0">
                <a:latin typeface="Times New Roman" pitchFamily="18" charset="0"/>
                <a:cs typeface="Times New Roman" pitchFamily="18" charset="0"/>
              </a:rPr>
              <a:t>l</a:t>
            </a:r>
            <a:r>
              <a:rPr lang="en-US" altLang="zh-CN" sz="2400" dirty="0" smtClean="0">
                <a:latin typeface="Times New Roman" pitchFamily="18" charset="0"/>
                <a:cs typeface="Times New Roman" pitchFamily="18" charset="0"/>
              </a:rPr>
              <a:t> </a:t>
            </a:r>
            <a:r>
              <a:rPr lang="zh-CN" altLang="zh-CN" sz="2400" baseline="-25000" dirty="0" smtClean="0">
                <a:latin typeface="宋体" pitchFamily="2" charset="-122"/>
                <a:ea typeface="宋体" pitchFamily="2" charset="-122"/>
                <a:cs typeface="Times New Roman" pitchFamily="18" charset="0"/>
              </a:rPr>
              <a:t>乙</a:t>
            </a:r>
            <a:r>
              <a:rPr lang="zh-CN" altLang="zh-CN" sz="2400" dirty="0" smtClean="0">
                <a:latin typeface="Times New Roman" pitchFamily="18" charset="0"/>
                <a:cs typeface="Times New Roman" pitchFamily="18" charset="0"/>
              </a:rPr>
              <a:t>分别表示甲、乙两人前往目的地所走的路程</a:t>
            </a:r>
            <a:r>
              <a:rPr lang="en-US" altLang="zh-CN" sz="2400" i="1" dirty="0" smtClean="0">
                <a:latin typeface="Times New Roman" pitchFamily="18" charset="0"/>
                <a:cs typeface="Times New Roman" pitchFamily="18" charset="0"/>
              </a:rPr>
              <a:t>s</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千米</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与时间</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分钟</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的函数关系</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以下说法</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①乙比甲提前</a:t>
            </a:r>
            <a:r>
              <a:rPr lang="en-US" altLang="zh-CN" sz="2400" dirty="0" smtClean="0">
                <a:latin typeface="Times New Roman" pitchFamily="18" charset="0"/>
                <a:cs typeface="Times New Roman" pitchFamily="18" charset="0"/>
              </a:rPr>
              <a:t>12</a:t>
            </a:r>
            <a:r>
              <a:rPr lang="zh-CN" altLang="zh-CN" sz="2400" dirty="0" smtClean="0">
                <a:latin typeface="Times New Roman" pitchFamily="18" charset="0"/>
                <a:cs typeface="Times New Roman" pitchFamily="18" charset="0"/>
              </a:rPr>
              <a:t>分钟到达</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②甲的平均速度为</a:t>
            </a:r>
            <a:r>
              <a:rPr lang="en-US" altLang="zh-CN" sz="2400" dirty="0" smtClean="0">
                <a:latin typeface="Times New Roman" pitchFamily="18" charset="0"/>
                <a:cs typeface="Times New Roman" pitchFamily="18" charset="0"/>
              </a:rPr>
              <a:t>15</a:t>
            </a:r>
            <a:r>
              <a:rPr lang="zh-CN" altLang="zh-CN" sz="2400" dirty="0" smtClean="0">
                <a:latin typeface="Times New Roman" pitchFamily="18" charset="0"/>
                <a:cs typeface="Times New Roman" pitchFamily="18" charset="0"/>
              </a:rPr>
              <a:t>千米</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时</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③乙走了</a:t>
            </a:r>
            <a:r>
              <a:rPr lang="en-US" altLang="zh-CN" sz="2400" dirty="0" smtClean="0">
                <a:latin typeface="Times New Roman" pitchFamily="18" charset="0"/>
                <a:cs typeface="Times New Roman" pitchFamily="18" charset="0"/>
              </a:rPr>
              <a:t>8</a:t>
            </a:r>
            <a:r>
              <a:rPr lang="zh-CN" altLang="zh-CN" sz="2400" dirty="0" smtClean="0">
                <a:latin typeface="Times New Roman" pitchFamily="18" charset="0"/>
                <a:cs typeface="Times New Roman" pitchFamily="18" charset="0"/>
              </a:rPr>
              <a:t>千米后遇到甲</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④乙出发</a:t>
            </a:r>
            <a:r>
              <a:rPr lang="en-US" altLang="zh-CN" sz="2400" dirty="0" smtClean="0">
                <a:latin typeface="Times New Roman" pitchFamily="18" charset="0"/>
                <a:cs typeface="Times New Roman" pitchFamily="18" charset="0"/>
              </a:rPr>
              <a:t>6</a:t>
            </a:r>
            <a:r>
              <a:rPr lang="zh-CN" altLang="zh-CN" sz="2400" dirty="0" smtClean="0">
                <a:latin typeface="Times New Roman" pitchFamily="18" charset="0"/>
                <a:cs typeface="Times New Roman" pitchFamily="18" charset="0"/>
              </a:rPr>
              <a:t>分钟后追上甲</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其中正确的有　　</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a:t>
            </a:r>
            <a:endParaRPr lang="en-US" altLang="zh-CN" sz="2400" dirty="0" smtClean="0">
              <a:latin typeface="Times New Roman" pitchFamily="18" charset="0"/>
              <a:cs typeface="Times New Roman" pitchFamily="18" charset="0"/>
            </a:endParaRPr>
          </a:p>
          <a:p>
            <a:r>
              <a:rPr lang="en-US" altLang="zh-CN" sz="2400" dirty="0" smtClean="0">
                <a:latin typeface="Times New Roman" pitchFamily="18" charset="0"/>
                <a:cs typeface="Times New Roman" pitchFamily="18" charset="0"/>
              </a:rPr>
              <a:t>   A.4</a:t>
            </a:r>
            <a:r>
              <a:rPr lang="zh-CN" altLang="zh-CN" sz="2400" dirty="0" smtClean="0">
                <a:latin typeface="Times New Roman" pitchFamily="18" charset="0"/>
                <a:cs typeface="Times New Roman" pitchFamily="18" charset="0"/>
              </a:rPr>
              <a:t>个　　</a:t>
            </a:r>
            <a:r>
              <a:rPr lang="en-US" altLang="zh-CN" sz="2400" dirty="0" smtClean="0">
                <a:latin typeface="Times New Roman" pitchFamily="18" charset="0"/>
                <a:cs typeface="Times New Roman" pitchFamily="18" charset="0"/>
              </a:rPr>
              <a:t>         B.3</a:t>
            </a:r>
            <a:r>
              <a:rPr lang="zh-CN" altLang="zh-CN" sz="2400" dirty="0" smtClean="0">
                <a:latin typeface="Times New Roman" pitchFamily="18" charset="0"/>
                <a:cs typeface="Times New Roman" pitchFamily="18" charset="0"/>
              </a:rPr>
              <a:t>个</a:t>
            </a:r>
            <a:r>
              <a:rPr lang="en-US" altLang="zh-CN" sz="2400" dirty="0" smtClean="0">
                <a:latin typeface="Times New Roman" pitchFamily="18" charset="0"/>
                <a:cs typeface="Times New Roman" pitchFamily="18" charset="0"/>
              </a:rPr>
              <a:t>                   C.2</a:t>
            </a:r>
            <a:r>
              <a:rPr lang="zh-CN" altLang="zh-CN" sz="2400" dirty="0" smtClean="0">
                <a:latin typeface="Times New Roman" pitchFamily="18" charset="0"/>
                <a:cs typeface="Times New Roman" pitchFamily="18" charset="0"/>
              </a:rPr>
              <a:t>个　</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D.1</a:t>
            </a:r>
            <a:r>
              <a:rPr lang="zh-CN" altLang="zh-CN" sz="2400" dirty="0" smtClean="0">
                <a:latin typeface="Times New Roman" pitchFamily="18" charset="0"/>
                <a:cs typeface="Times New Roman" pitchFamily="18" charset="0"/>
              </a:rPr>
              <a:t>个</a:t>
            </a:r>
          </a:p>
        </p:txBody>
      </p:sp>
      <p:sp>
        <p:nvSpPr>
          <p:cNvPr id="9" name="TextBox 8"/>
          <p:cNvSpPr txBox="1"/>
          <p:nvPr/>
        </p:nvSpPr>
        <p:spPr>
          <a:xfrm>
            <a:off x="6732240" y="2276872"/>
            <a:ext cx="576064" cy="584775"/>
          </a:xfrm>
          <a:prstGeom prst="rect">
            <a:avLst/>
          </a:prstGeom>
          <a:noFill/>
        </p:spPr>
        <p:txBody>
          <a:bodyPr wrap="square" rtlCol="0">
            <a:spAutoFit/>
          </a:bodyPr>
          <a:lstStyle/>
          <a:p>
            <a:r>
              <a:rPr lang="en-US" altLang="zh-CN" sz="3200" dirty="0" smtClean="0">
                <a:solidFill>
                  <a:srgbClr val="FF0000"/>
                </a:solidFill>
                <a:latin typeface="Times New Roman" pitchFamily="18" charset="0"/>
                <a:cs typeface="Times New Roman" pitchFamily="18" charset="0"/>
              </a:rPr>
              <a:t>B</a:t>
            </a:r>
            <a:endParaRPr lang="zh-CN" altLang="zh-CN" sz="3200" b="1"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6">
                <a:tint val="45000"/>
                <a:satMod val="400000"/>
              </a:schemeClr>
            </a:duotone>
          </a:blip>
          <a:srcRect/>
          <a:stretch>
            <a:fillRect/>
          </a:stretch>
        </p:blipFill>
        <p:spPr bwMode="auto">
          <a:xfrm>
            <a:off x="6767736" y="3571876"/>
            <a:ext cx="2376264" cy="2376264"/>
          </a:xfrm>
          <a:prstGeom prst="rect">
            <a:avLst/>
          </a:prstGeom>
          <a:noFill/>
          <a:ln w="9525">
            <a:noFill/>
            <a:miter lim="800000"/>
            <a:headEnd/>
            <a:tailEnd/>
          </a:ln>
        </p:spPr>
      </p:pic>
      <p:graphicFrame>
        <p:nvGraphicFramePr>
          <p:cNvPr id="10" name="对象 9"/>
          <p:cNvGraphicFramePr>
            <a:graphicFrameLocks noChangeAspect="1"/>
          </p:cNvGraphicFramePr>
          <p:nvPr/>
        </p:nvGraphicFramePr>
        <p:xfrm>
          <a:off x="1643042" y="4214818"/>
          <a:ext cx="608012" cy="571500"/>
        </p:xfrm>
        <a:graphic>
          <a:graphicData uri="http://schemas.openxmlformats.org/presentationml/2006/ole">
            <mc:AlternateContent xmlns:mc="http://schemas.openxmlformats.org/markup-compatibility/2006">
              <mc:Choice xmlns:v="urn:schemas-microsoft-com:vml" Requires="v">
                <p:oleObj spid="_x0000_s4097" name="Equation" r:id="rId2" imgW="10058400" imgH="9448800" progId="Equation.DSMT4">
                  <p:embed/>
                </p:oleObj>
              </mc:Choice>
              <mc:Fallback>
                <p:oleObj name="Equation" r:id="rId2" imgW="10058400" imgH="9448800" progId="Equation.DSMT4">
                  <p:embed/>
                  <p:pic>
                    <p:nvPicPr>
                      <p:cNvPr id="0" name="图片 4096"/>
                      <p:cNvPicPr>
                        <a:picLocks noChangeAspect="1"/>
                      </p:cNvPicPr>
                      <p:nvPr/>
                    </p:nvPicPr>
                    <p:blipFill>
                      <a:blip r:embed="rId3"/>
                      <a:stretch>
                        <a:fillRect/>
                      </a:stretch>
                    </p:blipFill>
                    <p:spPr>
                      <a:xfrm>
                        <a:off x="1643042" y="4214818"/>
                        <a:ext cx="608012" cy="571500"/>
                      </a:xfrm>
                      <a:prstGeom prst="rect">
                        <a:avLst/>
                      </a:prstGeom>
                      <a:noFill/>
                      <a:ln w="9525">
                        <a:noFill/>
                        <a:miter/>
                      </a:ln>
                    </p:spPr>
                  </p:pic>
                </p:oleObj>
              </mc:Fallback>
            </mc:AlternateContent>
          </a:graphicData>
        </a:graphic>
      </p:graphicFrame>
      <p:graphicFrame>
        <p:nvGraphicFramePr>
          <p:cNvPr id="11" name="对象 10"/>
          <p:cNvGraphicFramePr>
            <a:graphicFrameLocks noChangeAspect="1"/>
          </p:cNvGraphicFramePr>
          <p:nvPr/>
        </p:nvGraphicFramePr>
        <p:xfrm>
          <a:off x="2000232" y="4643446"/>
          <a:ext cx="500066" cy="484439"/>
        </p:xfrm>
        <a:graphic>
          <a:graphicData uri="http://schemas.openxmlformats.org/presentationml/2006/ole">
            <mc:AlternateContent xmlns:mc="http://schemas.openxmlformats.org/markup-compatibility/2006">
              <mc:Choice xmlns:v="urn:schemas-microsoft-com:vml" Requires="v">
                <p:oleObj spid="_x0000_s4098" name="Equation" r:id="rId4" imgW="9753600" imgH="9448800" progId="Equation.DSMT4">
                  <p:embed/>
                </p:oleObj>
              </mc:Choice>
              <mc:Fallback>
                <p:oleObj name="Equation" r:id="rId4" imgW="9753600" imgH="9448800" progId="Equation.DSMT4">
                  <p:embed/>
                  <p:pic>
                    <p:nvPicPr>
                      <p:cNvPr id="0" name="图片 4097"/>
                      <p:cNvPicPr>
                        <a:picLocks noChangeAspect="1"/>
                      </p:cNvPicPr>
                      <p:nvPr/>
                    </p:nvPicPr>
                    <p:blipFill>
                      <a:blip r:embed="rId5"/>
                      <a:stretch>
                        <a:fillRect/>
                      </a:stretch>
                    </p:blipFill>
                    <p:spPr>
                      <a:xfrm>
                        <a:off x="2000232" y="4643446"/>
                        <a:ext cx="500066" cy="484439"/>
                      </a:xfrm>
                      <a:prstGeom prst="rect">
                        <a:avLst/>
                      </a:prstGeom>
                      <a:noFill/>
                      <a:ln w="9525">
                        <a:noFill/>
                        <a:miter/>
                      </a:ln>
                    </p:spPr>
                  </p:pic>
                </p:oleObj>
              </mc:Fallback>
            </mc:AlternateContent>
          </a:graphicData>
        </a:graphic>
      </p:graphicFrame>
      <p:graphicFrame>
        <p:nvGraphicFramePr>
          <p:cNvPr id="12" name="对象 11"/>
          <p:cNvGraphicFramePr>
            <a:graphicFrameLocks noChangeAspect="1"/>
          </p:cNvGraphicFramePr>
          <p:nvPr/>
        </p:nvGraphicFramePr>
        <p:xfrm>
          <a:off x="2928926" y="4929198"/>
          <a:ext cx="3143272" cy="541341"/>
        </p:xfrm>
        <a:graphic>
          <a:graphicData uri="http://schemas.openxmlformats.org/presentationml/2006/ole">
            <mc:AlternateContent xmlns:mc="http://schemas.openxmlformats.org/markup-compatibility/2006">
              <mc:Choice xmlns:v="urn:schemas-microsoft-com:vml" Requires="v">
                <p:oleObj spid="_x0000_s4099" name="Equation" r:id="rId6" imgW="54864000" imgH="9448800" progId="Equation.DSMT4">
                  <p:embed/>
                </p:oleObj>
              </mc:Choice>
              <mc:Fallback>
                <p:oleObj name="Equation" r:id="rId6" imgW="54864000" imgH="9448800" progId="Equation.DSMT4">
                  <p:embed/>
                  <p:pic>
                    <p:nvPicPr>
                      <p:cNvPr id="0" name="图片 4098"/>
                      <p:cNvPicPr>
                        <a:picLocks noChangeAspect="1"/>
                      </p:cNvPicPr>
                      <p:nvPr/>
                    </p:nvPicPr>
                    <p:blipFill>
                      <a:blip r:embed="rId7"/>
                      <a:stretch>
                        <a:fillRect/>
                      </a:stretch>
                    </p:blipFill>
                    <p:spPr>
                      <a:xfrm>
                        <a:off x="2928926" y="4929198"/>
                        <a:ext cx="3143272" cy="541341"/>
                      </a:xfrm>
                      <a:prstGeom prst="rect">
                        <a:avLst/>
                      </a:prstGeom>
                      <a:noFill/>
                      <a:ln w="9525">
                        <a:noFill/>
                        <a:miter/>
                      </a:ln>
                    </p:spPr>
                  </p:pic>
                </p:oleObj>
              </mc:Fallback>
            </mc:AlternateContent>
          </a:graphicData>
        </a:graphic>
      </p:graphicFrame>
      <p:graphicFrame>
        <p:nvGraphicFramePr>
          <p:cNvPr id="13" name="对象 12"/>
          <p:cNvGraphicFramePr>
            <a:graphicFrameLocks noChangeAspect="1"/>
          </p:cNvGraphicFramePr>
          <p:nvPr/>
        </p:nvGraphicFramePr>
        <p:xfrm>
          <a:off x="3643306" y="5715016"/>
          <a:ext cx="1071570" cy="519042"/>
        </p:xfrm>
        <a:graphic>
          <a:graphicData uri="http://schemas.openxmlformats.org/presentationml/2006/ole">
            <mc:AlternateContent xmlns:mc="http://schemas.openxmlformats.org/markup-compatibility/2006">
              <mc:Choice xmlns:v="urn:schemas-microsoft-com:vml" Requires="v">
                <p:oleObj spid="_x0000_s4100" name="Equation" r:id="rId8" imgW="19507200" imgH="9448800" progId="Equation.DSMT4">
                  <p:embed/>
                </p:oleObj>
              </mc:Choice>
              <mc:Fallback>
                <p:oleObj name="Equation" r:id="rId8" imgW="19507200" imgH="9448800" progId="Equation.DSMT4">
                  <p:embed/>
                  <p:pic>
                    <p:nvPicPr>
                      <p:cNvPr id="0" name="图片 4099"/>
                      <p:cNvPicPr>
                        <a:picLocks noChangeAspect="1"/>
                      </p:cNvPicPr>
                      <p:nvPr/>
                    </p:nvPicPr>
                    <p:blipFill>
                      <a:blip r:embed="rId9"/>
                      <a:stretch>
                        <a:fillRect/>
                      </a:stretch>
                    </p:blipFill>
                    <p:spPr>
                      <a:xfrm>
                        <a:off x="3643306" y="5715016"/>
                        <a:ext cx="1071570" cy="519042"/>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900" decel="100000" fill="hold"/>
                                        <p:tgtEl>
                                          <p:spTgt spid="9"/>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9"/>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34"/>
                                            </p:cond>
                                          </p:stCondLst>
                                          <p:endCondLst>
                                            <p:cond evt="onStopAudio" delay="0">
                                              <p:tgtEl>
                                                <p:sldTgt/>
                                              </p:tgtEl>
                                            </p:cond>
                                          </p:endCondLst>
                                        </p:cTn>
                                        <p:tgtEl>
                                          <p:sndTgt r:embed="rId10"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资料带 2"/>
          <p:cNvSpPr/>
          <p:nvPr/>
        </p:nvSpPr>
        <p:spPr>
          <a:xfrm>
            <a:off x="1187624" y="116632"/>
            <a:ext cx="1584176" cy="969347"/>
          </a:xfrm>
          <a:prstGeom prst="flowChartPunchedTape">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想一想</a:t>
            </a:r>
            <a:endParaRPr lang="zh-CN" altLang="zh-CN" sz="3200" b="1" dirty="0">
              <a:latin typeface="Times New Roman" pitchFamily="18" charset="0"/>
              <a:cs typeface="Times New Roman" pitchFamily="18" charset="0"/>
            </a:endParaRPr>
          </a:p>
        </p:txBody>
      </p:sp>
      <p:sp>
        <p:nvSpPr>
          <p:cNvPr id="2" name="矩形 1"/>
          <p:cNvSpPr/>
          <p:nvPr/>
        </p:nvSpPr>
        <p:spPr>
          <a:xfrm>
            <a:off x="107504" y="1124744"/>
            <a:ext cx="8892480" cy="830997"/>
          </a:xfrm>
          <a:prstGeom prst="rect">
            <a:avLst/>
          </a:prstGeom>
        </p:spPr>
        <p:txBody>
          <a:bodyPr wrap="square">
            <a:spAutoFit/>
          </a:bodyPr>
          <a:lstStyle/>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  </a:t>
            </a:r>
            <a:r>
              <a:rPr lang="zh-CN" altLang="zh-CN" sz="2400" dirty="0" smtClean="0">
                <a:latin typeface="Times New Roman" pitchFamily="18" charset="0"/>
                <a:cs typeface="Times New Roman" pitchFamily="18" charset="0"/>
              </a:rPr>
              <a:t>下图是自动测温仪记录的图象</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它反映了北京的春季某天气温</a:t>
            </a:r>
            <a:r>
              <a:rPr lang="en-US" altLang="zh-CN" sz="2400"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如何随时间</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的变化而变化</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你从图象中得到了哪些信息</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pic>
        <p:nvPicPr>
          <p:cNvPr id="5" name="图片 4"/>
          <p:cNvPicPr/>
          <p:nvPr/>
        </p:nvPicPr>
        <p:blipFill>
          <a:blip r:embed="rId1" cstate="print">
            <a:duotone>
              <a:prstClr val="black"/>
              <a:schemeClr val="accent3">
                <a:tint val="45000"/>
                <a:satMod val="400000"/>
              </a:schemeClr>
            </a:duotone>
          </a:blip>
          <a:srcRect r="10421" b="1137"/>
          <a:stretch>
            <a:fillRect/>
          </a:stretch>
        </p:blipFill>
        <p:spPr bwMode="auto">
          <a:xfrm>
            <a:off x="5572132" y="2000240"/>
            <a:ext cx="3429024" cy="1872208"/>
          </a:xfrm>
          <a:prstGeom prst="rect">
            <a:avLst/>
          </a:prstGeom>
          <a:noFill/>
          <a:ln w="9525">
            <a:noFill/>
            <a:miter lim="800000"/>
            <a:headEnd/>
            <a:tailEnd/>
          </a:ln>
        </p:spPr>
      </p:pic>
      <p:sp>
        <p:nvSpPr>
          <p:cNvPr id="6" name="矩形 5"/>
          <p:cNvSpPr/>
          <p:nvPr/>
        </p:nvSpPr>
        <p:spPr>
          <a:xfrm>
            <a:off x="288032" y="2204864"/>
            <a:ext cx="5498414" cy="830997"/>
          </a:xfrm>
          <a:prstGeom prst="rect">
            <a:avLst/>
          </a:prstGeom>
        </p:spPr>
        <p:txBody>
          <a:bodyPr wrap="square">
            <a:spAutoFit/>
          </a:bodyPr>
          <a:lstStyle/>
          <a:p>
            <a:r>
              <a:rPr lang="zh-CN" altLang="zh-CN"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一天中每时刻</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都有唯一的气温</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与之对应</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可以认为</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气温</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是时间</a:t>
            </a:r>
            <a:r>
              <a:rPr lang="en-US" altLang="zh-CN" sz="2400" i="1"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的函数</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7" name="矩形 6"/>
          <p:cNvSpPr/>
          <p:nvPr/>
        </p:nvSpPr>
        <p:spPr>
          <a:xfrm>
            <a:off x="251520" y="3102059"/>
            <a:ext cx="5392050" cy="830997"/>
          </a:xfrm>
          <a:prstGeom prst="rect">
            <a:avLst/>
          </a:prstGeom>
        </p:spPr>
        <p:txBody>
          <a:bodyPr wrap="square">
            <a:spAutoFit/>
          </a:bodyPr>
          <a:lstStyle/>
          <a:p>
            <a:r>
              <a:rPr lang="en-US" altLang="zh-CN" sz="2400" dirty="0" smtClean="0">
                <a:latin typeface="Times New Roman" pitchFamily="18" charset="0"/>
                <a:cs typeface="Times New Roman" pitchFamily="18" charset="0"/>
              </a:rPr>
              <a:t>    2.</a:t>
            </a:r>
            <a:r>
              <a:rPr lang="zh-CN" altLang="zh-CN" sz="2400" dirty="0" smtClean="0">
                <a:latin typeface="Times New Roman" pitchFamily="18" charset="0"/>
                <a:cs typeface="Times New Roman" pitchFamily="18" charset="0"/>
              </a:rPr>
              <a:t>这天中</a:t>
            </a:r>
            <a:r>
              <a:rPr lang="en-US" altLang="zh-CN" sz="2400" dirty="0" smtClean="0">
                <a:latin typeface="Times New Roman" pitchFamily="18" charset="0"/>
                <a:cs typeface="Times New Roman" pitchFamily="18" charset="0"/>
              </a:rPr>
              <a:t>4</a:t>
            </a:r>
            <a:r>
              <a:rPr lang="zh-CN" altLang="zh-CN" sz="2400" dirty="0" smtClean="0">
                <a:latin typeface="Times New Roman" pitchFamily="18" charset="0"/>
                <a:cs typeface="Times New Roman" pitchFamily="18" charset="0"/>
              </a:rPr>
              <a:t>时气温最低</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为</a:t>
            </a:r>
            <a:r>
              <a:rPr lang="en-US" altLang="zh-CN" sz="2400" dirty="0" smtClean="0">
                <a:latin typeface="Times New Roman" pitchFamily="18" charset="0"/>
                <a:cs typeface="Times New Roman" pitchFamily="18" charset="0"/>
              </a:rPr>
              <a:t>-3 </a:t>
            </a:r>
            <a:r>
              <a:rPr lang="zh-CN" altLang="zh-CN"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;14</a:t>
            </a:r>
            <a:r>
              <a:rPr lang="zh-CN" altLang="zh-CN" sz="2400" dirty="0" smtClean="0">
                <a:latin typeface="Times New Roman" pitchFamily="18" charset="0"/>
                <a:cs typeface="Times New Roman" pitchFamily="18" charset="0"/>
              </a:rPr>
              <a:t>时气温最高</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为</a:t>
            </a:r>
            <a:r>
              <a:rPr lang="en-US" altLang="zh-CN" sz="2400" dirty="0" smtClean="0">
                <a:latin typeface="Times New Roman" pitchFamily="18" charset="0"/>
                <a:cs typeface="Times New Roman" pitchFamily="18" charset="0"/>
              </a:rPr>
              <a:t>8 </a:t>
            </a:r>
            <a:r>
              <a:rPr lang="zh-CN" altLang="zh-CN"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8" name="矩形 7"/>
          <p:cNvSpPr/>
          <p:nvPr/>
        </p:nvSpPr>
        <p:spPr>
          <a:xfrm>
            <a:off x="179512" y="3956863"/>
            <a:ext cx="8892480" cy="830997"/>
          </a:xfrm>
          <a:prstGeom prst="rect">
            <a:avLst/>
          </a:prstGeom>
        </p:spPr>
        <p:txBody>
          <a:bodyPr wrap="square">
            <a:spAutoFit/>
          </a:bodyPr>
          <a:lstStyle/>
          <a:p>
            <a:r>
              <a:rPr lang="en-US" altLang="zh-CN" sz="2400" dirty="0" smtClean="0">
                <a:latin typeface="Times New Roman" pitchFamily="18" charset="0"/>
                <a:cs typeface="Times New Roman" pitchFamily="18" charset="0"/>
              </a:rPr>
              <a:t>    3.</a:t>
            </a:r>
            <a:r>
              <a:rPr lang="zh-CN" altLang="zh-CN" sz="2400" dirty="0" smtClean="0">
                <a:latin typeface="Times New Roman" pitchFamily="18" charset="0"/>
                <a:cs typeface="Times New Roman" pitchFamily="18" charset="0"/>
              </a:rPr>
              <a:t>从</a:t>
            </a:r>
            <a:r>
              <a:rPr lang="en-US" altLang="zh-CN" sz="2400" dirty="0" smtClean="0">
                <a:latin typeface="Times New Roman" pitchFamily="18" charset="0"/>
                <a:cs typeface="Times New Roman" pitchFamily="18" charset="0"/>
              </a:rPr>
              <a:t>0</a:t>
            </a:r>
            <a:r>
              <a:rPr lang="zh-CN" altLang="zh-CN" sz="2400" dirty="0" smtClean="0">
                <a:latin typeface="Times New Roman" pitchFamily="18" charset="0"/>
                <a:cs typeface="Times New Roman" pitchFamily="18" charset="0"/>
              </a:rPr>
              <a:t>时至</a:t>
            </a:r>
            <a:r>
              <a:rPr lang="en-US" altLang="zh-CN" sz="2400" dirty="0" smtClean="0">
                <a:latin typeface="Times New Roman" pitchFamily="18" charset="0"/>
                <a:cs typeface="Times New Roman" pitchFamily="18" charset="0"/>
              </a:rPr>
              <a:t>4</a:t>
            </a:r>
            <a:r>
              <a:rPr lang="zh-CN" altLang="zh-CN" sz="2400" dirty="0" smtClean="0">
                <a:latin typeface="Times New Roman" pitchFamily="18" charset="0"/>
                <a:cs typeface="Times New Roman" pitchFamily="18" charset="0"/>
              </a:rPr>
              <a:t>时气温呈下降状态</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即温度随时间的增加而下降</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从</a:t>
            </a:r>
            <a:r>
              <a:rPr lang="en-US" altLang="zh-CN" sz="2400" dirty="0" smtClean="0">
                <a:latin typeface="Times New Roman" pitchFamily="18" charset="0"/>
                <a:cs typeface="Times New Roman" pitchFamily="18" charset="0"/>
              </a:rPr>
              <a:t>4</a:t>
            </a:r>
            <a:r>
              <a:rPr lang="zh-CN" altLang="zh-CN" sz="2400" dirty="0" smtClean="0">
                <a:latin typeface="Times New Roman" pitchFamily="18" charset="0"/>
                <a:cs typeface="Times New Roman" pitchFamily="18" charset="0"/>
              </a:rPr>
              <a:t>时至</a:t>
            </a:r>
            <a:r>
              <a:rPr lang="en-US" altLang="zh-CN" sz="2400" dirty="0" smtClean="0">
                <a:latin typeface="Times New Roman" pitchFamily="18" charset="0"/>
                <a:cs typeface="Times New Roman" pitchFamily="18" charset="0"/>
              </a:rPr>
              <a:t>14</a:t>
            </a:r>
            <a:r>
              <a:rPr lang="zh-CN" altLang="zh-CN" sz="2400" dirty="0" smtClean="0">
                <a:latin typeface="Times New Roman" pitchFamily="18" charset="0"/>
                <a:cs typeface="Times New Roman" pitchFamily="18" charset="0"/>
              </a:rPr>
              <a:t>时气温呈上升状态</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从</a:t>
            </a:r>
            <a:r>
              <a:rPr lang="en-US" altLang="zh-CN" sz="2400" dirty="0" smtClean="0">
                <a:latin typeface="Times New Roman" pitchFamily="18" charset="0"/>
                <a:cs typeface="Times New Roman" pitchFamily="18" charset="0"/>
              </a:rPr>
              <a:t>14</a:t>
            </a:r>
            <a:r>
              <a:rPr lang="zh-CN" altLang="zh-CN" sz="2400" dirty="0" smtClean="0">
                <a:latin typeface="Times New Roman" pitchFamily="18" charset="0"/>
                <a:cs typeface="Times New Roman" pitchFamily="18" charset="0"/>
              </a:rPr>
              <a:t>时至</a:t>
            </a:r>
            <a:r>
              <a:rPr lang="en-US" altLang="zh-CN" sz="2400" dirty="0" smtClean="0">
                <a:latin typeface="Times New Roman" pitchFamily="18" charset="0"/>
                <a:cs typeface="Times New Roman" pitchFamily="18" charset="0"/>
              </a:rPr>
              <a:t>24</a:t>
            </a:r>
            <a:r>
              <a:rPr lang="zh-CN" altLang="zh-CN" sz="2400" dirty="0" smtClean="0">
                <a:latin typeface="Times New Roman" pitchFamily="18" charset="0"/>
                <a:cs typeface="Times New Roman" pitchFamily="18" charset="0"/>
              </a:rPr>
              <a:t>时气温又呈下降状态</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9" name="矩形 8"/>
          <p:cNvSpPr/>
          <p:nvPr/>
        </p:nvSpPr>
        <p:spPr>
          <a:xfrm>
            <a:off x="179512" y="4902259"/>
            <a:ext cx="8496944" cy="830997"/>
          </a:xfrm>
          <a:prstGeom prst="rect">
            <a:avLst/>
          </a:prstGeom>
        </p:spPr>
        <p:txBody>
          <a:bodyPr wrap="square">
            <a:spAutoFit/>
          </a:bodyPr>
          <a:lstStyle/>
          <a:p>
            <a:r>
              <a:rPr lang="en-US" altLang="zh-CN" sz="2400" dirty="0" smtClean="0">
                <a:latin typeface="Times New Roman" pitchFamily="18" charset="0"/>
                <a:cs typeface="Times New Roman" pitchFamily="18" charset="0"/>
              </a:rPr>
              <a:t>     4.</a:t>
            </a:r>
            <a:r>
              <a:rPr lang="zh-CN" altLang="zh-CN" sz="2400" dirty="0" smtClean="0">
                <a:latin typeface="Times New Roman" pitchFamily="18" charset="0"/>
                <a:cs typeface="Times New Roman" pitchFamily="18" charset="0"/>
              </a:rPr>
              <a:t>我们可以从图象中直观看出一天中气温变化情况及任一时刻的气温大约是多少</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10" name="矩形 9"/>
          <p:cNvSpPr/>
          <p:nvPr/>
        </p:nvSpPr>
        <p:spPr>
          <a:xfrm>
            <a:off x="216024" y="5766355"/>
            <a:ext cx="8244408" cy="830997"/>
          </a:xfrm>
          <a:prstGeom prst="rect">
            <a:avLst/>
          </a:prstGeom>
        </p:spPr>
        <p:txBody>
          <a:bodyPr wrap="square">
            <a:spAutoFit/>
          </a:bodyPr>
          <a:lstStyle/>
          <a:p>
            <a:r>
              <a:rPr lang="zh-CN" altLang="en-US" sz="2400" dirty="0" smtClean="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5.</a:t>
            </a:r>
            <a:r>
              <a:rPr lang="zh-CN" altLang="zh-CN" sz="2400" dirty="0" smtClean="0">
                <a:latin typeface="Times New Roman" pitchFamily="18" charset="0"/>
                <a:cs typeface="Times New Roman" pitchFamily="18" charset="0"/>
              </a:rPr>
              <a:t>如果长期观察这样的气温图象</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我们就能得到更多信息</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掌握更多气温变化规律</a:t>
            </a:r>
            <a:r>
              <a:rPr lang="en-US" altLang="zh-CN" sz="2400" dirty="0" smtClean="0">
                <a:latin typeface="Times New Roman" pitchFamily="18" charset="0"/>
                <a:cs typeface="Times New Roman" pitchFamily="18" charset="0"/>
              </a:rPr>
              <a:t>.</a:t>
            </a:r>
            <a:endParaRPr lang="zh-CN" altLang="zh-CN"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strVal val="#ppt_w*0.70"/>
                                          </p:val>
                                        </p:tav>
                                        <p:tav tm="100000">
                                          <p:val>
                                            <p:strVal val="#ppt_w"/>
                                          </p:val>
                                        </p:tav>
                                      </p:tavLst>
                                    </p:anim>
                                    <p:anim calcmode="lin" valueType="num">
                                      <p:cBhvr>
                                        <p:cTn id="27" dur="1000" fill="hold"/>
                                        <p:tgtEl>
                                          <p:spTgt spid="7"/>
                                        </p:tgtEl>
                                        <p:attrNameLst>
                                          <p:attrName>ppt_h</p:attrName>
                                        </p:attrNameLst>
                                      </p:cBhvr>
                                      <p:tavLst>
                                        <p:tav tm="0">
                                          <p:val>
                                            <p:strVal val="#ppt_h"/>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strVal val="#ppt_w*0.70"/>
                                          </p:val>
                                        </p:tav>
                                        <p:tav tm="100000">
                                          <p:val>
                                            <p:strVal val="#ppt_w"/>
                                          </p:val>
                                        </p:tav>
                                      </p:tavLst>
                                    </p:anim>
                                    <p:anim calcmode="lin" valueType="num">
                                      <p:cBhvr>
                                        <p:cTn id="34" dur="1000" fill="hold"/>
                                        <p:tgtEl>
                                          <p:spTgt spid="8"/>
                                        </p:tgtEl>
                                        <p:attrNameLst>
                                          <p:attrName>ppt_h</p:attrName>
                                        </p:attrNameLst>
                                      </p:cBhvr>
                                      <p:tavLst>
                                        <p:tav tm="0">
                                          <p:val>
                                            <p:strVal val="#ppt_h"/>
                                          </p:val>
                                        </p:tav>
                                        <p:tav tm="100000">
                                          <p:val>
                                            <p:strVal val="#ppt_h"/>
                                          </p:val>
                                        </p:tav>
                                      </p:tavLst>
                                    </p:anim>
                                    <p:animEffect transition="in" filter="fade">
                                      <p:cBhvr>
                                        <p:cTn id="35" dur="10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1000" fill="hold"/>
                                        <p:tgtEl>
                                          <p:spTgt spid="10"/>
                                        </p:tgtEl>
                                        <p:attrNameLst>
                                          <p:attrName>ppt_w</p:attrName>
                                        </p:attrNameLst>
                                      </p:cBhvr>
                                      <p:tavLst>
                                        <p:tav tm="0">
                                          <p:val>
                                            <p:strVal val="#ppt_w*0.70"/>
                                          </p:val>
                                        </p:tav>
                                        <p:tav tm="100000">
                                          <p:val>
                                            <p:strVal val="#ppt_w"/>
                                          </p:val>
                                        </p:tav>
                                      </p:tavLst>
                                    </p:anim>
                                    <p:anim calcmode="lin" valueType="num">
                                      <p:cBhvr>
                                        <p:cTn id="48" dur="1000" fill="hold"/>
                                        <p:tgtEl>
                                          <p:spTgt spid="10"/>
                                        </p:tgtEl>
                                        <p:attrNameLst>
                                          <p:attrName>ppt_h</p:attrName>
                                        </p:attrNameLst>
                                      </p:cBhvr>
                                      <p:tavLst>
                                        <p:tav tm="0">
                                          <p:val>
                                            <p:strVal val="#ppt_h"/>
                                          </p:val>
                                        </p:tav>
                                        <p:tav tm="100000">
                                          <p:val>
                                            <p:strVal val="#ppt_h"/>
                                          </p:val>
                                        </p:tav>
                                      </p:tavLst>
                                    </p:anim>
                                    <p:animEffect transition="in" filter="fade">
                                      <p:cBhvr>
                                        <p:cTn id="4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836712"/>
            <a:ext cx="8568952" cy="173664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400" dirty="0" smtClean="0">
                <a:latin typeface="Times New Roman" pitchFamily="18" charset="0"/>
                <a:cs typeface="Times New Roman" pitchFamily="18" charset="0"/>
              </a:rPr>
              <a:t>3.1~6</a:t>
            </a:r>
            <a:r>
              <a:rPr lang="zh-CN" altLang="zh-CN" sz="2400" dirty="0" smtClean="0">
                <a:latin typeface="Times New Roman" pitchFamily="18" charset="0"/>
                <a:cs typeface="Times New Roman" pitchFamily="18" charset="0"/>
              </a:rPr>
              <a:t>个月的婴儿生长发育得非常快</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他们的体重</a:t>
            </a:r>
            <a:r>
              <a:rPr lang="en-US" altLang="zh-CN" sz="2400" i="1" dirty="0" smtClean="0">
                <a:latin typeface="Times New Roman" pitchFamily="18" charset="0"/>
                <a:cs typeface="Times New Roman" pitchFamily="18" charset="0"/>
              </a:rPr>
              <a:t>y</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克</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和月龄</a:t>
            </a:r>
            <a:r>
              <a:rPr lang="en-US" altLang="zh-CN" sz="2400" i="1" dirty="0" smtClean="0">
                <a:latin typeface="Times New Roman" pitchFamily="18" charset="0"/>
                <a:cs typeface="Times New Roman" pitchFamily="18" charset="0"/>
              </a:rPr>
              <a:t>x</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月</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之间的关系可以用</a:t>
            </a:r>
            <a:r>
              <a:rPr lang="en-US" altLang="zh-CN" sz="2400" i="1" dirty="0" smtClean="0">
                <a:latin typeface="Times New Roman" pitchFamily="18" charset="0"/>
                <a:cs typeface="Times New Roman" pitchFamily="18" charset="0"/>
              </a:rPr>
              <a:t>y=a+</a:t>
            </a:r>
            <a:r>
              <a:rPr lang="en-US" altLang="zh-CN" sz="2400" dirty="0" smtClean="0">
                <a:latin typeface="Times New Roman" pitchFamily="18" charset="0"/>
                <a:cs typeface="Times New Roman" pitchFamily="18" charset="0"/>
              </a:rPr>
              <a:t>700</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表示</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其中</a:t>
            </a:r>
            <a:r>
              <a:rPr lang="en-US" altLang="zh-CN" sz="2400" i="1" dirty="0" smtClean="0">
                <a:latin typeface="Times New Roman" pitchFamily="18" charset="0"/>
                <a:cs typeface="Times New Roman" pitchFamily="18" charset="0"/>
              </a:rPr>
              <a:t>a</a:t>
            </a:r>
            <a:r>
              <a:rPr lang="zh-CN" altLang="zh-CN" sz="2400" dirty="0" smtClean="0">
                <a:latin typeface="Times New Roman" pitchFamily="18" charset="0"/>
                <a:cs typeface="Times New Roman" pitchFamily="18" charset="0"/>
              </a:rPr>
              <a:t>是婴儿出生时的体重</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若一个婴儿出生时的体重是</a:t>
            </a:r>
            <a:r>
              <a:rPr lang="en-US" altLang="zh-CN" sz="2400" dirty="0" smtClean="0">
                <a:latin typeface="Times New Roman" pitchFamily="18" charset="0"/>
                <a:cs typeface="Times New Roman" pitchFamily="18" charset="0"/>
              </a:rPr>
              <a:t>4000</a:t>
            </a:r>
            <a:r>
              <a:rPr lang="zh-CN" altLang="zh-CN" sz="2400" dirty="0" smtClean="0">
                <a:latin typeface="Times New Roman" pitchFamily="18" charset="0"/>
                <a:cs typeface="Times New Roman" pitchFamily="18" charset="0"/>
              </a:rPr>
              <a:t>克</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请用表格表示在</a:t>
            </a:r>
            <a:r>
              <a:rPr lang="en-US" altLang="zh-CN" sz="2400" dirty="0" smtClean="0">
                <a:latin typeface="Times New Roman" pitchFamily="18" charset="0"/>
                <a:cs typeface="Times New Roman" pitchFamily="18" charset="0"/>
              </a:rPr>
              <a:t>1~6</a:t>
            </a:r>
            <a:r>
              <a:rPr lang="zh-CN" altLang="zh-CN" sz="2400" dirty="0" smtClean="0">
                <a:latin typeface="Times New Roman" pitchFamily="18" charset="0"/>
                <a:cs typeface="Times New Roman" pitchFamily="18" charset="0"/>
              </a:rPr>
              <a:t>个月内</a:t>
            </a:r>
            <a:r>
              <a:rPr lang="en-US" altLang="zh-CN" sz="2400" dirty="0" smtClean="0">
                <a:latin typeface="Times New Roman" pitchFamily="18" charset="0"/>
                <a:cs typeface="Times New Roman" pitchFamily="18" charset="0"/>
              </a:rPr>
              <a:t>,</a:t>
            </a:r>
            <a:r>
              <a:rPr lang="zh-CN" altLang="zh-CN" sz="2400" dirty="0" smtClean="0">
                <a:latin typeface="Times New Roman" pitchFamily="18" charset="0"/>
                <a:cs typeface="Times New Roman" pitchFamily="18" charset="0"/>
              </a:rPr>
              <a:t>这个婴儿的体重</a:t>
            </a:r>
            <a:r>
              <a:rPr lang="en-US" altLang="zh-CN" sz="2400" i="1" dirty="0" smtClean="0">
                <a:latin typeface="Times New Roman" pitchFamily="18" charset="0"/>
                <a:cs typeface="Times New Roman" pitchFamily="18" charset="0"/>
              </a:rPr>
              <a:t>y</a:t>
            </a:r>
            <a:r>
              <a:rPr lang="zh-CN" altLang="zh-CN" sz="2400" dirty="0" smtClean="0">
                <a:latin typeface="Times New Roman" pitchFamily="18" charset="0"/>
                <a:cs typeface="Times New Roman" pitchFamily="18" charset="0"/>
              </a:rPr>
              <a:t>与</a:t>
            </a:r>
            <a:r>
              <a:rPr lang="en-US" altLang="zh-CN" sz="2400" i="1" dirty="0" smtClean="0">
                <a:latin typeface="Times New Roman" pitchFamily="18" charset="0"/>
                <a:cs typeface="Times New Roman" pitchFamily="18" charset="0"/>
              </a:rPr>
              <a:t>x</a:t>
            </a:r>
            <a:r>
              <a:rPr lang="zh-CN" altLang="zh-CN" sz="2400" dirty="0" smtClean="0">
                <a:latin typeface="Times New Roman" pitchFamily="18" charset="0"/>
                <a:cs typeface="Times New Roman" pitchFamily="18" charset="0"/>
              </a:rPr>
              <a:t>之间的关系</a:t>
            </a:r>
            <a:r>
              <a:rPr lang="en-US" altLang="zh-CN" sz="2400" dirty="0" smtClean="0">
                <a:latin typeface="Times New Roman" pitchFamily="18" charset="0"/>
                <a:cs typeface="Times New Roman" pitchFamily="18" charset="0"/>
              </a:rPr>
              <a:t>:</a:t>
            </a:r>
            <a:endParaRPr lang="zh-CN" altLang="zh-CN" sz="2400" dirty="0" smtClean="0">
              <a:latin typeface="Times New Roman" pitchFamily="18" charset="0"/>
              <a:cs typeface="Times New Roman" pitchFamily="18" charset="0"/>
            </a:endParaRPr>
          </a:p>
        </p:txBody>
      </p:sp>
      <p:sp>
        <p:nvSpPr>
          <p:cNvPr id="6" name="TextBox 5"/>
          <p:cNvSpPr txBox="1"/>
          <p:nvPr/>
        </p:nvSpPr>
        <p:spPr>
          <a:xfrm>
            <a:off x="714348" y="5072074"/>
            <a:ext cx="7034554" cy="1348862"/>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2400" b="1" dirty="0" smtClean="0">
                <a:solidFill>
                  <a:srgbClr val="FF0000"/>
                </a:solidFill>
                <a:latin typeface="Times New Roman" pitchFamily="18" charset="0"/>
                <a:ea typeface="楷体_GB2312" pitchFamily="49" charset="-122"/>
                <a:cs typeface="Times New Roman" pitchFamily="18" charset="0"/>
              </a:rPr>
              <a:t>解析</a:t>
            </a:r>
            <a:r>
              <a:rPr lang="en-US" altLang="zh-CN" sz="2400" b="1" dirty="0" smtClean="0">
                <a:solidFill>
                  <a:srgbClr val="FF0000"/>
                </a:solidFill>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由题意知函数关系式是</a:t>
            </a:r>
            <a:r>
              <a:rPr lang="en-US" altLang="zh-CN" sz="2400" i="1" dirty="0" smtClean="0">
                <a:latin typeface="Times New Roman" pitchFamily="18" charset="0"/>
                <a:ea typeface="楷体_GB2312" pitchFamily="49" charset="-122"/>
                <a:cs typeface="Times New Roman" pitchFamily="18" charset="0"/>
              </a:rPr>
              <a:t>y</a:t>
            </a:r>
            <a:r>
              <a:rPr lang="en-US" altLang="zh-CN" sz="2400" dirty="0" smtClean="0">
                <a:latin typeface="Times New Roman" pitchFamily="18" charset="0"/>
                <a:ea typeface="楷体_GB2312" pitchFamily="49" charset="-122"/>
                <a:cs typeface="Times New Roman" pitchFamily="18" charset="0"/>
              </a:rPr>
              <a:t>=4000+700</a:t>
            </a:r>
            <a:r>
              <a:rPr lang="en-US" altLang="zh-CN" sz="2400" i="1" dirty="0" smtClean="0">
                <a:latin typeface="Times New Roman" pitchFamily="18" charset="0"/>
                <a:ea typeface="楷体_GB2312" pitchFamily="49" charset="-122"/>
                <a:cs typeface="Times New Roman" pitchFamily="18" charset="0"/>
              </a:rPr>
              <a:t>x</a:t>
            </a:r>
            <a:r>
              <a:rPr lang="en-US" altLang="zh-CN" sz="2400" dirty="0" smtClean="0">
                <a:latin typeface="Times New Roman" pitchFamily="18" charset="0"/>
                <a:ea typeface="楷体_GB2312" pitchFamily="49" charset="-122"/>
                <a:cs typeface="Times New Roman" pitchFamily="18" charset="0"/>
              </a:rPr>
              <a:t>,</a:t>
            </a:r>
            <a:r>
              <a:rPr lang="zh-CN" altLang="zh-CN" sz="2400" dirty="0" smtClean="0">
                <a:latin typeface="Times New Roman" pitchFamily="18" charset="0"/>
                <a:ea typeface="楷体_GB2312" pitchFamily="49" charset="-122"/>
                <a:cs typeface="Times New Roman" pitchFamily="18" charset="0"/>
              </a:rPr>
              <a:t>然后把</a:t>
            </a:r>
            <a:r>
              <a:rPr lang="en-US" altLang="zh-CN" sz="2400" i="1" dirty="0" smtClean="0">
                <a:latin typeface="Times New Roman" pitchFamily="18" charset="0"/>
                <a:ea typeface="楷体_GB2312" pitchFamily="49" charset="-122"/>
                <a:cs typeface="Times New Roman" pitchFamily="18" charset="0"/>
              </a:rPr>
              <a:t>x</a:t>
            </a:r>
            <a:r>
              <a:rPr lang="zh-CN" altLang="zh-CN" sz="2400" dirty="0" smtClean="0">
                <a:latin typeface="Times New Roman" pitchFamily="18" charset="0"/>
                <a:ea typeface="楷体_GB2312" pitchFamily="49" charset="-122"/>
                <a:cs typeface="Times New Roman" pitchFamily="18" charset="0"/>
              </a:rPr>
              <a:t>的值分别代入即可求</a:t>
            </a:r>
            <a:r>
              <a:rPr lang="en-US" altLang="zh-CN" sz="2400" i="1" dirty="0" smtClean="0">
                <a:latin typeface="Times New Roman" pitchFamily="18" charset="0"/>
                <a:ea typeface="楷体_GB2312" pitchFamily="49" charset="-122"/>
                <a:cs typeface="Times New Roman" pitchFamily="18" charset="0"/>
              </a:rPr>
              <a:t>y</a:t>
            </a:r>
            <a:r>
              <a:rPr lang="zh-CN" altLang="zh-CN" sz="2400" dirty="0" smtClean="0">
                <a:latin typeface="Times New Roman" pitchFamily="18" charset="0"/>
                <a:ea typeface="楷体_GB2312" pitchFamily="49" charset="-122"/>
                <a:cs typeface="Times New Roman" pitchFamily="18" charset="0"/>
              </a:rPr>
              <a:t>的值</a:t>
            </a:r>
            <a:r>
              <a:rPr lang="en-US" altLang="zh-CN" sz="2400" dirty="0" smtClean="0">
                <a:latin typeface="Times New Roman" pitchFamily="18" charset="0"/>
                <a:ea typeface="楷体_GB2312" pitchFamily="49" charset="-122"/>
                <a:cs typeface="Times New Roman" pitchFamily="18" charset="0"/>
              </a:rPr>
              <a:t>.</a:t>
            </a:r>
            <a:endParaRPr lang="zh-CN" altLang="zh-CN" sz="2400" dirty="0">
              <a:latin typeface="Times New Roman" pitchFamily="18" charset="0"/>
              <a:ea typeface="楷体_GB2312" pitchFamily="49" charset="-122"/>
              <a:cs typeface="Times New Roman" pitchFamily="18" charset="0"/>
            </a:endParaRPr>
          </a:p>
        </p:txBody>
      </p:sp>
      <p:graphicFrame>
        <p:nvGraphicFramePr>
          <p:cNvPr id="8" name="表格 7"/>
          <p:cNvGraphicFramePr>
            <a:graphicFrameLocks noGrp="1"/>
          </p:cNvGraphicFramePr>
          <p:nvPr/>
        </p:nvGraphicFramePr>
        <p:xfrm>
          <a:off x="1475656" y="3068960"/>
          <a:ext cx="5328592" cy="1512168"/>
        </p:xfrm>
        <a:graphic>
          <a:graphicData uri="http://schemas.openxmlformats.org/drawingml/2006/table">
            <a:tbl>
              <a:tblPr>
                <a:tableStyleId>{35758FB7-9AC5-4552-8A53-C91805E547FA}</a:tableStyleId>
              </a:tblPr>
              <a:tblGrid>
                <a:gridCol w="1332148"/>
                <a:gridCol w="666074"/>
                <a:gridCol w="666074"/>
                <a:gridCol w="666074"/>
                <a:gridCol w="666074"/>
                <a:gridCol w="666074"/>
                <a:gridCol w="666074"/>
              </a:tblGrid>
              <a:tr h="756084">
                <a:tc>
                  <a:txBody>
                    <a:bodyPr/>
                    <a:lstStyle/>
                    <a:p>
                      <a:pPr algn="ctr">
                        <a:lnSpc>
                          <a:spcPts val="1200"/>
                        </a:lnSpc>
                        <a:spcAft>
                          <a:spcPts val="0"/>
                        </a:spcAft>
                      </a:pPr>
                      <a:r>
                        <a:rPr lang="zh-CN" sz="2800" b="1" kern="100" dirty="0">
                          <a:latin typeface="Times New Roman" pitchFamily="18" charset="0"/>
                          <a:cs typeface="Times New Roman" pitchFamily="18" charset="0"/>
                        </a:rPr>
                        <a:t>月龄</a:t>
                      </a:r>
                      <a:r>
                        <a:rPr lang="en-US" sz="2800" b="1" kern="100" dirty="0">
                          <a:latin typeface="Times New Roman" pitchFamily="18" charset="0"/>
                          <a:cs typeface="Times New Roman" pitchFamily="18" charset="0"/>
                        </a:rPr>
                        <a:t>/</a:t>
                      </a:r>
                      <a:r>
                        <a:rPr lang="zh-CN" sz="2800" b="1" kern="100" dirty="0">
                          <a:latin typeface="Times New Roman" pitchFamily="18" charset="0"/>
                          <a:cs typeface="Times New Roman" pitchFamily="18" charset="0"/>
                        </a:rPr>
                        <a:t>月</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1</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2</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3</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4</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5</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6</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r>
              <a:tr h="756084">
                <a:tc>
                  <a:txBody>
                    <a:bodyPr/>
                    <a:lstStyle/>
                    <a:p>
                      <a:pPr algn="ctr">
                        <a:lnSpc>
                          <a:spcPts val="1200"/>
                        </a:lnSpc>
                        <a:spcAft>
                          <a:spcPts val="0"/>
                        </a:spcAft>
                      </a:pPr>
                      <a:r>
                        <a:rPr lang="zh-CN" sz="2800" b="1" kern="100">
                          <a:latin typeface="Times New Roman" pitchFamily="18" charset="0"/>
                          <a:cs typeface="Times New Roman" pitchFamily="18" charset="0"/>
                        </a:rPr>
                        <a:t>体重</a:t>
                      </a:r>
                      <a:r>
                        <a:rPr lang="en-US" sz="2800" b="1" kern="100">
                          <a:latin typeface="Times New Roman" pitchFamily="18" charset="0"/>
                          <a:cs typeface="Times New Roman" pitchFamily="18" charset="0"/>
                        </a:rPr>
                        <a:t>/</a:t>
                      </a:r>
                      <a:r>
                        <a:rPr lang="zh-CN" sz="2800" b="1" kern="100">
                          <a:latin typeface="Times New Roman" pitchFamily="18" charset="0"/>
                          <a:cs typeface="Times New Roman" pitchFamily="18" charset="0"/>
                        </a:rPr>
                        <a:t>克</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graphicFrame>
        <p:nvGraphicFramePr>
          <p:cNvPr id="10" name="表格 9"/>
          <p:cNvGraphicFramePr>
            <a:graphicFrameLocks noGrp="1"/>
          </p:cNvGraphicFramePr>
          <p:nvPr/>
        </p:nvGraphicFramePr>
        <p:xfrm>
          <a:off x="1115616" y="2852936"/>
          <a:ext cx="6984776" cy="1944216"/>
        </p:xfrm>
        <a:graphic>
          <a:graphicData uri="http://schemas.openxmlformats.org/drawingml/2006/table">
            <a:tbl>
              <a:tblPr>
                <a:tableStyleId>{35758FB7-9AC5-4552-8A53-C91805E547FA}</a:tableStyleId>
              </a:tblPr>
              <a:tblGrid>
                <a:gridCol w="1602014"/>
                <a:gridCol w="897127"/>
                <a:gridCol w="897127"/>
                <a:gridCol w="897127"/>
                <a:gridCol w="897127"/>
                <a:gridCol w="897127"/>
                <a:gridCol w="897127"/>
              </a:tblGrid>
              <a:tr h="972108">
                <a:tc>
                  <a:txBody>
                    <a:bodyPr/>
                    <a:lstStyle/>
                    <a:p>
                      <a:pPr algn="ctr">
                        <a:lnSpc>
                          <a:spcPts val="1200"/>
                        </a:lnSpc>
                        <a:spcAft>
                          <a:spcPts val="0"/>
                        </a:spcAft>
                      </a:pPr>
                      <a:r>
                        <a:rPr lang="zh-CN" sz="2800" b="1" kern="100" dirty="0">
                          <a:latin typeface="Times New Roman" pitchFamily="18" charset="0"/>
                          <a:cs typeface="Times New Roman" pitchFamily="18" charset="0"/>
                        </a:rPr>
                        <a:t>月龄</a:t>
                      </a:r>
                      <a:r>
                        <a:rPr lang="en-US" sz="2800" b="1" kern="100" dirty="0">
                          <a:latin typeface="Times New Roman" pitchFamily="18" charset="0"/>
                          <a:cs typeface="Times New Roman" pitchFamily="18" charset="0"/>
                        </a:rPr>
                        <a:t>/</a:t>
                      </a:r>
                      <a:r>
                        <a:rPr lang="zh-CN" sz="2800" b="1" kern="100" dirty="0">
                          <a:latin typeface="Times New Roman" pitchFamily="18" charset="0"/>
                          <a:cs typeface="Times New Roman" pitchFamily="18" charset="0"/>
                        </a:rPr>
                        <a:t>月</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1</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2</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3</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4</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5</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b="1" kern="100" dirty="0" smtClean="0">
                        <a:latin typeface="Times New Roman" pitchFamily="18" charset="0"/>
                        <a:cs typeface="Times New Roman" pitchFamily="18" charset="0"/>
                      </a:endParaRPr>
                    </a:p>
                    <a:p>
                      <a:pPr algn="ctr">
                        <a:lnSpc>
                          <a:spcPts val="1200"/>
                        </a:lnSpc>
                        <a:spcAft>
                          <a:spcPts val="0"/>
                        </a:spcAft>
                      </a:pPr>
                      <a:r>
                        <a:rPr lang="en-US" sz="2800" b="1" kern="100" dirty="0" smtClean="0">
                          <a:latin typeface="Times New Roman" pitchFamily="18" charset="0"/>
                          <a:cs typeface="Times New Roman" pitchFamily="18" charset="0"/>
                        </a:rPr>
                        <a:t>6</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r>
              <a:tr h="972108">
                <a:tc>
                  <a:txBody>
                    <a:bodyPr/>
                    <a:lstStyle/>
                    <a:p>
                      <a:pPr algn="ctr">
                        <a:lnSpc>
                          <a:spcPts val="1200"/>
                        </a:lnSpc>
                        <a:spcAft>
                          <a:spcPts val="0"/>
                        </a:spcAft>
                      </a:pPr>
                      <a:r>
                        <a:rPr lang="zh-CN" sz="2800" b="1" kern="100">
                          <a:latin typeface="Times New Roman" pitchFamily="18" charset="0"/>
                          <a:cs typeface="Times New Roman" pitchFamily="18" charset="0"/>
                        </a:rPr>
                        <a:t>体重</a:t>
                      </a:r>
                      <a:r>
                        <a:rPr lang="en-US" sz="2800" b="1" kern="100">
                          <a:latin typeface="Times New Roman" pitchFamily="18" charset="0"/>
                          <a:cs typeface="Times New Roman" pitchFamily="18" charset="0"/>
                        </a:rPr>
                        <a:t>/</a:t>
                      </a:r>
                      <a:r>
                        <a:rPr lang="zh-CN" sz="2800" b="1" kern="100">
                          <a:latin typeface="Times New Roman" pitchFamily="18" charset="0"/>
                          <a:cs typeface="Times New Roman" pitchFamily="18" charset="0"/>
                        </a:rPr>
                        <a:t>克</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a:latin typeface="Times New Roman" pitchFamily="18" charset="0"/>
                          <a:cs typeface="Times New Roman" pitchFamily="18" charset="0"/>
                        </a:rPr>
                        <a:t>4700</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a:latin typeface="Times New Roman" pitchFamily="18" charset="0"/>
                          <a:cs typeface="Times New Roman" pitchFamily="18" charset="0"/>
                        </a:rPr>
                        <a:t>5400</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a:latin typeface="Times New Roman" pitchFamily="18" charset="0"/>
                          <a:cs typeface="Times New Roman" pitchFamily="18" charset="0"/>
                        </a:rPr>
                        <a:t>6100</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a:latin typeface="Times New Roman" pitchFamily="18" charset="0"/>
                          <a:cs typeface="Times New Roman" pitchFamily="18" charset="0"/>
                        </a:rPr>
                        <a:t>6800</a:t>
                      </a:r>
                      <a:endParaRPr lang="zh-CN" sz="2800" b="1"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dirty="0">
                          <a:latin typeface="Times New Roman" pitchFamily="18" charset="0"/>
                          <a:cs typeface="Times New Roman" pitchFamily="18" charset="0"/>
                        </a:rPr>
                        <a:t>7500</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r>
                        <a:rPr lang="en-US" sz="2800" b="1" kern="100" dirty="0">
                          <a:latin typeface="Times New Roman" pitchFamily="18" charset="0"/>
                          <a:cs typeface="Times New Roman" pitchFamily="18" charset="0"/>
                        </a:rPr>
                        <a:t>8200</a:t>
                      </a:r>
                      <a:endParaRPr lang="zh-CN" sz="2800" b="1"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strVal val="#ppt_w*0.70"/>
                                          </p:val>
                                        </p:tav>
                                        <p:tav tm="100000">
                                          <p:val>
                                            <p:strVal val="#ppt_w"/>
                                          </p:val>
                                        </p:tav>
                                      </p:tavLst>
                                    </p:anim>
                                    <p:anim calcmode="lin" valueType="num">
                                      <p:cBhvr>
                                        <p:cTn id="13" dur="1000" fill="hold"/>
                                        <p:tgtEl>
                                          <p:spTgt spid="8"/>
                                        </p:tgtEl>
                                        <p:attrNameLst>
                                          <p:attrName>ppt_h</p:attrName>
                                        </p:attrNameLst>
                                      </p:cBhvr>
                                      <p:tavLst>
                                        <p:tav tm="0">
                                          <p:val>
                                            <p:strVal val="#ppt_h"/>
                                          </p:val>
                                        </p:tav>
                                        <p:tav tm="100000">
                                          <p:val>
                                            <p:strVal val="#ppt_h"/>
                                          </p:val>
                                        </p:tav>
                                      </p:tavLst>
                                    </p:anim>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1" name="type.wav"/>
                                        </p:tgtEl>
                                      </p:cMediaNode>
                                    </p:audio>
                                  </p:sub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par>
                                <p:cTn id="27" presetID="55"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strVal val="#ppt_w*0.70"/>
                                          </p:val>
                                        </p:tav>
                                        <p:tav tm="100000">
                                          <p:val>
                                            <p:strVal val="#ppt_w"/>
                                          </p:val>
                                        </p:tav>
                                      </p:tavLst>
                                    </p:anim>
                                    <p:anim calcmode="lin" valueType="num">
                                      <p:cBhvr>
                                        <p:cTn id="30" dur="1000" fill="hold"/>
                                        <p:tgtEl>
                                          <p:spTgt spid="10"/>
                                        </p:tgtEl>
                                        <p:attrNameLst>
                                          <p:attrName>ppt_h</p:attrName>
                                        </p:attrNameLst>
                                      </p:cBhvr>
                                      <p:tavLst>
                                        <p:tav tm="0">
                                          <p:val>
                                            <p:strVal val="#ppt_h"/>
                                          </p:val>
                                        </p:tav>
                                        <p:tav tm="100000">
                                          <p:val>
                                            <p:strVal val="#ppt_h"/>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836712"/>
            <a:ext cx="8568952" cy="1532334"/>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已知矩形的周长是</a:t>
            </a:r>
            <a:r>
              <a:rPr lang="en-US" altLang="zh-CN" sz="2800" dirty="0" smtClean="0">
                <a:latin typeface="Times New Roman" pitchFamily="18" charset="0"/>
                <a:cs typeface="Times New Roman" pitchFamily="18" charset="0"/>
              </a:rPr>
              <a:t>8 cm,</a:t>
            </a:r>
            <a:r>
              <a:rPr lang="zh-CN" altLang="zh-CN" sz="2800" dirty="0" smtClean="0">
                <a:latin typeface="Times New Roman" pitchFamily="18" charset="0"/>
                <a:cs typeface="Times New Roman" pitchFamily="18" charset="0"/>
              </a:rPr>
              <a:t>设一边长为</a:t>
            </a:r>
            <a:r>
              <a:rPr lang="en-US" altLang="zh-CN" sz="2800" i="1" dirty="0" smtClean="0">
                <a:latin typeface="Times New Roman" pitchFamily="18" charset="0"/>
                <a:cs typeface="Times New Roman" pitchFamily="18" charset="0"/>
              </a:rPr>
              <a:t>x </a:t>
            </a:r>
            <a:r>
              <a:rPr lang="en-US" altLang="zh-CN" sz="2800" dirty="0" smtClean="0">
                <a:latin typeface="Times New Roman" pitchFamily="18" charset="0"/>
                <a:cs typeface="Times New Roman" pitchFamily="18" charset="0"/>
              </a:rPr>
              <a:t>cm,</a:t>
            </a:r>
            <a:r>
              <a:rPr lang="zh-CN" altLang="zh-CN" sz="2800" dirty="0" smtClean="0">
                <a:latin typeface="Times New Roman" pitchFamily="18" charset="0"/>
                <a:cs typeface="Times New Roman" pitchFamily="18" charset="0"/>
              </a:rPr>
              <a:t>与其相邻的一边长为</a:t>
            </a:r>
            <a:r>
              <a:rPr lang="en-US" altLang="zh-CN" sz="2800" i="1" dirty="0" smtClean="0">
                <a:latin typeface="Times New Roman" pitchFamily="18" charset="0"/>
                <a:cs typeface="Times New Roman" pitchFamily="18" charset="0"/>
              </a:rPr>
              <a:t>y </a:t>
            </a:r>
            <a:r>
              <a:rPr lang="en-US" altLang="zh-CN" sz="2800" dirty="0" smtClean="0">
                <a:latin typeface="Times New Roman" pitchFamily="18" charset="0"/>
                <a:cs typeface="Times New Roman" pitchFamily="18" charset="0"/>
              </a:rPr>
              <a:t>cm.(1)</a:t>
            </a:r>
            <a:r>
              <a:rPr lang="zh-CN" altLang="zh-CN" sz="2800" dirty="0" smtClean="0">
                <a:latin typeface="Times New Roman" pitchFamily="18" charset="0"/>
                <a:cs typeface="Times New Roman" pitchFamily="18" charset="0"/>
              </a:rPr>
              <a:t>求</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关于</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的函数关系式</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并写出自变量</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的取值范围</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6" name="TextBox 5"/>
          <p:cNvSpPr txBox="1"/>
          <p:nvPr/>
        </p:nvSpPr>
        <p:spPr>
          <a:xfrm>
            <a:off x="755576" y="2618909"/>
            <a:ext cx="7776864" cy="954107"/>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2800" b="1" dirty="0" smtClean="0">
                <a:solidFill>
                  <a:srgbClr val="FF0000"/>
                </a:solidFill>
                <a:latin typeface="Times New Roman" pitchFamily="18" charset="0"/>
                <a:cs typeface="Times New Roman" pitchFamily="18" charset="0"/>
              </a:rPr>
              <a:t>解</a:t>
            </a:r>
            <a:r>
              <a:rPr lang="en-US" altLang="zh-CN" sz="2800" b="1"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∵矩形的周长是</a:t>
            </a:r>
            <a:r>
              <a:rPr lang="en-US" altLang="zh-CN" sz="2800" dirty="0" smtClean="0">
                <a:solidFill>
                  <a:srgbClr val="FF0000"/>
                </a:solidFill>
                <a:latin typeface="Times New Roman" pitchFamily="18" charset="0"/>
                <a:cs typeface="Times New Roman" pitchFamily="18" charset="0"/>
              </a:rPr>
              <a:t>8 cm,</a:t>
            </a:r>
            <a:r>
              <a:rPr lang="zh-CN" altLang="zh-CN" sz="2800" dirty="0" smtClean="0">
                <a:solidFill>
                  <a:srgbClr val="FF0000"/>
                </a:solidFill>
                <a:latin typeface="Times New Roman" pitchFamily="18" charset="0"/>
                <a:cs typeface="Times New Roman" pitchFamily="18" charset="0"/>
              </a:rPr>
              <a:t>∴</a:t>
            </a:r>
            <a:r>
              <a:rPr lang="en-US" altLang="zh-CN" sz="2800" dirty="0" smtClean="0">
                <a:solidFill>
                  <a:srgbClr val="FF0000"/>
                </a:solidFill>
                <a:latin typeface="Times New Roman" pitchFamily="18" charset="0"/>
                <a:cs typeface="Times New Roman" pitchFamily="18" charset="0"/>
              </a:rPr>
              <a:t>2</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+2</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=8,</a:t>
            </a:r>
            <a:endParaRPr lang="en-US" altLang="zh-CN" sz="2800" dirty="0" smtClean="0">
              <a:solidFill>
                <a:srgbClr val="FF0000"/>
              </a:solidFill>
              <a:latin typeface="Times New Roman" pitchFamily="18" charset="0"/>
              <a:cs typeface="Times New Roman" pitchFamily="18" charset="0"/>
            </a:endParaRPr>
          </a:p>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=4-</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自变量</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的取值范围是</a:t>
            </a:r>
            <a:r>
              <a:rPr lang="en-US" altLang="zh-CN" sz="2800" dirty="0" smtClean="0">
                <a:solidFill>
                  <a:srgbClr val="FF0000"/>
                </a:solidFill>
                <a:latin typeface="Times New Roman" pitchFamily="18" charset="0"/>
                <a:cs typeface="Times New Roman" pitchFamily="18" charset="0"/>
              </a:rPr>
              <a:t>0&lt;</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&lt;4.</a:t>
            </a:r>
            <a:endParaRPr lang="zh-CN" altLang="zh-CN" sz="2800" dirty="0">
              <a:solidFill>
                <a:srgbClr val="FF0000"/>
              </a:solidFill>
              <a:latin typeface="Times New Roman" pitchFamily="18" charset="0"/>
              <a:cs typeface="Times New Roman" pitchFamily="18" charset="0"/>
            </a:endParaRPr>
          </a:p>
        </p:txBody>
      </p:sp>
      <p:sp>
        <p:nvSpPr>
          <p:cNvPr id="7" name="圆角矩形 6"/>
          <p:cNvSpPr/>
          <p:nvPr/>
        </p:nvSpPr>
        <p:spPr>
          <a:xfrm>
            <a:off x="251520" y="4290278"/>
            <a:ext cx="4320480" cy="578882"/>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在图中作出函数的图象</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pic>
        <p:nvPicPr>
          <p:cNvPr id="9" name="图片 8"/>
          <p:cNvPicPr/>
          <p:nvPr/>
        </p:nvPicPr>
        <p:blipFill>
          <a:blip r:embed="rId1" cstate="print">
            <a:duotone>
              <a:prstClr val="black"/>
              <a:schemeClr val="accent2">
                <a:tint val="45000"/>
                <a:satMod val="400000"/>
              </a:schemeClr>
            </a:duotone>
          </a:blip>
          <a:srcRect/>
          <a:stretch>
            <a:fillRect/>
          </a:stretch>
        </p:blipFill>
        <p:spPr bwMode="auto">
          <a:xfrm>
            <a:off x="5220072" y="3961184"/>
            <a:ext cx="2686025" cy="2204120"/>
          </a:xfrm>
          <a:prstGeom prst="rect">
            <a:avLst/>
          </a:prstGeom>
          <a:noFill/>
          <a:ln w="9525">
            <a:noFill/>
            <a:miter lim="800000"/>
            <a:headEnd/>
            <a:tailEnd/>
          </a:ln>
        </p:spPr>
      </p:pic>
      <p:pic>
        <p:nvPicPr>
          <p:cNvPr id="11" name="图片 10"/>
          <p:cNvPicPr/>
          <p:nvPr/>
        </p:nvPicPr>
        <p:blipFill>
          <a:blip r:embed="rId2" cstate="print">
            <a:duotone>
              <a:prstClr val="black"/>
              <a:schemeClr val="accent6">
                <a:tint val="45000"/>
                <a:satMod val="400000"/>
              </a:schemeClr>
            </a:duotone>
          </a:blip>
          <a:srcRect/>
          <a:stretch>
            <a:fillRect/>
          </a:stretch>
        </p:blipFill>
        <p:spPr bwMode="auto">
          <a:xfrm>
            <a:off x="4929190" y="3786190"/>
            <a:ext cx="3672408" cy="2232248"/>
          </a:xfrm>
          <a:prstGeom prst="rect">
            <a:avLst/>
          </a:prstGeom>
          <a:noFill/>
          <a:ln w="9525">
            <a:noFill/>
            <a:miter lim="800000"/>
            <a:headEnd/>
            <a:tailEnd/>
          </a:ln>
        </p:spPr>
      </p:pic>
      <p:sp>
        <p:nvSpPr>
          <p:cNvPr id="8" name="矩形 7"/>
          <p:cNvSpPr/>
          <p:nvPr/>
        </p:nvSpPr>
        <p:spPr>
          <a:xfrm>
            <a:off x="285720" y="5286388"/>
            <a:ext cx="4572000" cy="523220"/>
          </a:xfrm>
          <a:prstGeom prst="rect">
            <a:avLst/>
          </a:prstGeom>
        </p:spPr>
        <p:txBody>
          <a:bodyPr>
            <a:spAutoFit/>
          </a:bodyPr>
          <a:lstStyle/>
          <a:p>
            <a:r>
              <a:rPr lang="zh-CN" altLang="zh-CN" sz="2800" dirty="0" smtClean="0">
                <a:solidFill>
                  <a:srgbClr val="FF0000"/>
                </a:solidFill>
                <a:latin typeface="Times New Roman" pitchFamily="18" charset="0"/>
                <a:cs typeface="Times New Roman" pitchFamily="18" charset="0"/>
              </a:rPr>
              <a:t>解</a:t>
            </a:r>
            <a:r>
              <a:rPr lang="en-US" altLang="zh-CN" sz="2800" dirty="0" smtClean="0">
                <a:solidFill>
                  <a:srgbClr val="FF0000"/>
                </a:solidFill>
                <a:latin typeface="Times New Roman" pitchFamily="18" charset="0"/>
                <a:cs typeface="Times New Roman" pitchFamily="18" charset="0"/>
              </a:rPr>
              <a:t>:</a:t>
            </a:r>
            <a:r>
              <a:rPr lang="zh-CN" altLang="en-US" sz="2800" dirty="0" smtClean="0">
                <a:solidFill>
                  <a:srgbClr val="FF0000"/>
                </a:solidFill>
                <a:latin typeface="Times New Roman" pitchFamily="18" charset="0"/>
                <a:cs typeface="Times New Roman" pitchFamily="18" charset="0"/>
              </a:rPr>
              <a:t>所作函数图象如图所示</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3" name="type.wav"/>
                                        </p:tgtEl>
                                      </p:cMediaNode>
                                    </p:audio>
                                  </p:subTnLst>
                                </p:cTn>
                              </p:par>
                            </p:childTnLst>
                          </p:cTn>
                        </p:par>
                      </p:childTnLst>
                    </p:cTn>
                  </p:par>
                  <p:par>
                    <p:cTn id="18" fill="hold">
                      <p:stCondLst>
                        <p:cond delay="indefinite"/>
                      </p:stCondLst>
                      <p:childTnLst>
                        <p:par>
                          <p:cTn id="19" fill="hold">
                            <p:stCondLst>
                              <p:cond delay="0"/>
                            </p:stCondLst>
                            <p:childTnLst>
                              <p:par>
                                <p:cTn id="20" presetID="55"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strVal val="#ppt_w*0.70"/>
                                          </p:val>
                                        </p:tav>
                                        <p:tav tm="100000">
                                          <p:val>
                                            <p:strVal val="#ppt_w"/>
                                          </p:val>
                                        </p:tav>
                                      </p:tavLst>
                                    </p:anim>
                                    <p:anim calcmode="lin" valueType="num">
                                      <p:cBhvr>
                                        <p:cTn id="23" dur="1000" fill="hold"/>
                                        <p:tgtEl>
                                          <p:spTgt spid="7"/>
                                        </p:tgtEl>
                                        <p:attrNameLst>
                                          <p:attrName>ppt_h</p:attrName>
                                        </p:attrNameLst>
                                      </p:cBhvr>
                                      <p:tavLst>
                                        <p:tav tm="0">
                                          <p:val>
                                            <p:strVal val="#ppt_h"/>
                                          </p:val>
                                        </p:tav>
                                        <p:tav tm="100000">
                                          <p:val>
                                            <p:strVal val="#ppt_h"/>
                                          </p:val>
                                        </p:tav>
                                      </p:tavLst>
                                    </p:anim>
                                    <p:animEffect transition="in" filter="fade">
                                      <p:cBhvr>
                                        <p:cTn id="24" dur="1000"/>
                                        <p:tgtEl>
                                          <p:spTgt spid="7"/>
                                        </p:tgtEl>
                                      </p:cBhvr>
                                    </p:animEffect>
                                  </p:childTnLst>
                                </p:cTn>
                              </p:par>
                              <p:par>
                                <p:cTn id="25" presetID="55"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strVal val="#ppt_w*0.70"/>
                                          </p:val>
                                        </p:tav>
                                        <p:tav tm="100000">
                                          <p:val>
                                            <p:strVal val="#ppt_w"/>
                                          </p:val>
                                        </p:tav>
                                      </p:tavLst>
                                    </p:anim>
                                    <p:anim calcmode="lin" valueType="num">
                                      <p:cBhvr>
                                        <p:cTn id="28" dur="1000" fill="hold"/>
                                        <p:tgtEl>
                                          <p:spTgt spid="9"/>
                                        </p:tgtEl>
                                        <p:attrNameLst>
                                          <p:attrName>ppt_h</p:attrName>
                                        </p:attrNameLst>
                                      </p:cBhvr>
                                      <p:tavLst>
                                        <p:tav tm="0">
                                          <p:val>
                                            <p:strVal val="#ppt_h"/>
                                          </p:val>
                                        </p:tav>
                                        <p:tav tm="100000">
                                          <p:val>
                                            <p:strVal val="#ppt_h"/>
                                          </p:val>
                                        </p:tav>
                                      </p:tavLst>
                                    </p:anim>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blinds(horizontal)">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9"/>
                                        </p:tgtEl>
                                        <p:attrNameLst>
                                          <p:attrName>style.visibility</p:attrName>
                                        </p:attrNameLst>
                                      </p:cBhvr>
                                      <p:to>
                                        <p:strVal val="hidden"/>
                                      </p:to>
                                    </p:set>
                                  </p:childTnLst>
                                </p:cTn>
                              </p:par>
                              <p:par>
                                <p:cTn id="39" presetID="55"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0.70"/>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00100" y="214290"/>
            <a:ext cx="7820372" cy="1464231"/>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en-US" altLang="zh-CN" sz="2000" dirty="0" smtClean="0">
                <a:latin typeface="Times New Roman" pitchFamily="18" charset="0"/>
                <a:cs typeface="Times New Roman" pitchFamily="18" charset="0"/>
              </a:rPr>
              <a:t>5.</a:t>
            </a:r>
            <a:r>
              <a:rPr lang="zh-CN" altLang="zh-CN" sz="2000" dirty="0" smtClean="0">
                <a:latin typeface="Times New Roman" pitchFamily="18" charset="0"/>
                <a:cs typeface="Times New Roman" pitchFamily="18" charset="0"/>
              </a:rPr>
              <a:t>小明从家里出发</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外出散步</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到一个公共阅报栏前看了一会报后</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继续散步了一段时间</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然后回家</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下面的图描述了小明在散步过程中离家的距离</a:t>
            </a:r>
            <a:r>
              <a:rPr lang="en-US" altLang="zh-CN" sz="2000" i="1" dirty="0" smtClean="0">
                <a:latin typeface="Times New Roman" pitchFamily="18" charset="0"/>
                <a:cs typeface="Times New Roman" pitchFamily="18" charset="0"/>
              </a:rPr>
              <a:t>s</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米</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与散步所用时间</a:t>
            </a:r>
            <a:r>
              <a:rPr lang="en-US" altLang="zh-CN" sz="2000" i="1" dirty="0" smtClean="0">
                <a:latin typeface="Times New Roman" pitchFamily="18" charset="0"/>
                <a:cs typeface="Times New Roman" pitchFamily="18" charset="0"/>
              </a:rPr>
              <a:t>t</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分</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之间的函数关系</a:t>
            </a:r>
            <a:r>
              <a:rPr lang="en-US" altLang="zh-CN" sz="2000" dirty="0" smtClean="0">
                <a:latin typeface="Times New Roman" pitchFamily="18" charset="0"/>
                <a:cs typeface="Times New Roman" pitchFamily="18" charset="0"/>
              </a:rPr>
              <a:t>.</a:t>
            </a:r>
            <a:r>
              <a:rPr lang="zh-CN" altLang="zh-CN" sz="2000" dirty="0" smtClean="0">
                <a:latin typeface="Times New Roman" pitchFamily="18" charset="0"/>
                <a:cs typeface="Times New Roman" pitchFamily="18" charset="0"/>
              </a:rPr>
              <a:t>请你由图具体说明小明散步的情况</a:t>
            </a:r>
            <a:r>
              <a:rPr lang="en-US" altLang="zh-CN" sz="2000" dirty="0" smtClean="0">
                <a:latin typeface="Times New Roman" pitchFamily="18" charset="0"/>
                <a:cs typeface="Times New Roman" pitchFamily="18" charset="0"/>
              </a:rPr>
              <a:t>.</a:t>
            </a:r>
            <a:endParaRPr lang="zh-CN" altLang="zh-CN" sz="2000" dirty="0">
              <a:latin typeface="Times New Roman" pitchFamily="18" charset="0"/>
              <a:cs typeface="Times New Roman" pitchFamily="18" charset="0"/>
            </a:endParaRPr>
          </a:p>
        </p:txBody>
      </p:sp>
      <p:sp>
        <p:nvSpPr>
          <p:cNvPr id="11" name="TextBox 10"/>
          <p:cNvSpPr txBox="1"/>
          <p:nvPr/>
        </p:nvSpPr>
        <p:spPr>
          <a:xfrm>
            <a:off x="142844" y="1714488"/>
            <a:ext cx="6786610" cy="3930194"/>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zh-CN" altLang="zh-CN" sz="1600" b="1" dirty="0" smtClean="0">
                <a:solidFill>
                  <a:srgbClr val="FF0000"/>
                </a:solidFill>
                <a:latin typeface="Times New Roman" pitchFamily="18" charset="0"/>
                <a:ea typeface="楷体_GB2312" pitchFamily="49" charset="-122"/>
                <a:cs typeface="Times New Roman" pitchFamily="18" charset="0"/>
              </a:rPr>
              <a:t>解析</a:t>
            </a:r>
            <a:r>
              <a:rPr lang="en-US" altLang="zh-CN" sz="1600" b="1" dirty="0" smtClean="0">
                <a:solidFill>
                  <a:srgbClr val="FF0000"/>
                </a:solidFill>
                <a:latin typeface="Times New Roman" pitchFamily="18" charset="0"/>
                <a:ea typeface="楷体_GB2312" pitchFamily="49" charset="-122"/>
                <a:cs typeface="Times New Roman" pitchFamily="18" charset="0"/>
              </a:rPr>
              <a:t>:</a:t>
            </a:r>
            <a:r>
              <a:rPr lang="zh-CN" altLang="en-US" sz="1600" dirty="0" smtClean="0">
                <a:solidFill>
                  <a:schemeClr val="tx1"/>
                </a:solidFill>
                <a:latin typeface="Times New Roman" pitchFamily="18" charset="0"/>
                <a:ea typeface="楷体_GB2312" pitchFamily="49" charset="-122"/>
                <a:cs typeface="Times New Roman" pitchFamily="18" charset="0"/>
              </a:rPr>
              <a:t>从图中可以发现函数图象分成四段，因此说明小明散步的情况应分为四个阶段。线段</a:t>
            </a:r>
            <a:r>
              <a:rPr lang="en-US" altLang="zh-CN" sz="1600" i="1" dirty="0" smtClean="0">
                <a:solidFill>
                  <a:schemeClr val="tx1"/>
                </a:solidFill>
                <a:latin typeface="Times New Roman" pitchFamily="18" charset="0"/>
                <a:ea typeface="楷体_GB2312" pitchFamily="49" charset="-122"/>
                <a:cs typeface="Times New Roman" pitchFamily="18" charset="0"/>
              </a:rPr>
              <a:t>OA</a:t>
            </a:r>
            <a:r>
              <a:rPr lang="en-US" altLang="zh-CN" sz="1600" dirty="0" smtClean="0">
                <a:solidFill>
                  <a:schemeClr val="tx1"/>
                </a:solidFill>
                <a:latin typeface="Times New Roman" pitchFamily="18" charset="0"/>
                <a:ea typeface="楷体_GB2312" pitchFamily="49" charset="-122"/>
                <a:cs typeface="Times New Roman" pitchFamily="18" charset="0"/>
              </a:rPr>
              <a:t>;</a:t>
            </a:r>
            <a:r>
              <a:rPr lang="en-US" altLang="zh-CN" sz="1600" i="1" dirty="0" smtClean="0">
                <a:solidFill>
                  <a:schemeClr val="tx1"/>
                </a:solidFill>
                <a:latin typeface="Times New Roman" pitchFamily="18" charset="0"/>
                <a:ea typeface="楷体_GB2312" pitchFamily="49" charset="-122"/>
                <a:cs typeface="Times New Roman" pitchFamily="18" charset="0"/>
              </a:rPr>
              <a:t>O</a:t>
            </a:r>
            <a:r>
              <a:rPr lang="zh-CN" altLang="zh-CN" sz="1600" dirty="0" smtClean="0">
                <a:latin typeface="Times New Roman" pitchFamily="18" charset="0"/>
                <a:ea typeface="楷体_GB2312" pitchFamily="49" charset="-122"/>
                <a:cs typeface="Times New Roman" pitchFamily="18" charset="0"/>
              </a:rPr>
              <a:t>点</a:t>
            </a:r>
            <a:r>
              <a:rPr lang="zh-CN" altLang="en-US" sz="1600" dirty="0" smtClean="0">
                <a:latin typeface="Times New Roman" pitchFamily="18" charset="0"/>
                <a:ea typeface="楷体_GB2312" pitchFamily="49" charset="-122"/>
                <a:cs typeface="Times New Roman" pitchFamily="18" charset="0"/>
              </a:rPr>
              <a:t>的坐标是（</a:t>
            </a:r>
            <a:r>
              <a:rPr lang="en-US" altLang="zh-CN" sz="1600" dirty="0" smtClean="0">
                <a:latin typeface="Times New Roman" pitchFamily="18" charset="0"/>
                <a:ea typeface="楷体_GB2312" pitchFamily="49" charset="-122"/>
                <a:cs typeface="Times New Roman" pitchFamily="18" charset="0"/>
              </a:rPr>
              <a:t>0,0</a:t>
            </a:r>
            <a:r>
              <a:rPr lang="zh-CN" altLang="en-US" sz="1600" dirty="0" smtClean="0">
                <a:latin typeface="Times New Roman" pitchFamily="18" charset="0"/>
                <a:ea typeface="楷体_GB2312" pitchFamily="49" charset="-122"/>
                <a:cs typeface="Times New Roman" pitchFamily="18" charset="0"/>
              </a:rPr>
              <a:t>），因此</a:t>
            </a:r>
            <a:r>
              <a:rPr lang="en-US" altLang="zh-CN" sz="1600" i="1" dirty="0" smtClean="0">
                <a:latin typeface="Times New Roman" pitchFamily="18" charset="0"/>
                <a:ea typeface="楷体_GB2312" pitchFamily="49" charset="-122"/>
                <a:cs typeface="Times New Roman" pitchFamily="18" charset="0"/>
              </a:rPr>
              <a:t>O</a:t>
            </a:r>
            <a:r>
              <a:rPr lang="zh-CN" altLang="en-US" sz="1600" dirty="0" smtClean="0">
                <a:latin typeface="Times New Roman" pitchFamily="18" charset="0"/>
                <a:ea typeface="楷体_GB2312" pitchFamily="49" charset="-122"/>
                <a:cs typeface="Times New Roman" pitchFamily="18" charset="0"/>
              </a:rPr>
              <a:t>点</a:t>
            </a:r>
            <a:r>
              <a:rPr lang="zh-CN" altLang="zh-CN" sz="1600" dirty="0" smtClean="0">
                <a:latin typeface="Times New Roman" pitchFamily="18" charset="0"/>
                <a:ea typeface="楷体_GB2312" pitchFamily="49" charset="-122"/>
                <a:cs typeface="Times New Roman" pitchFamily="18" charset="0"/>
              </a:rPr>
              <a:t>表示小明这时从家里出发</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然后随着</a:t>
            </a:r>
            <a:r>
              <a:rPr lang="en-US" altLang="zh-CN" sz="1600" i="1" dirty="0" smtClean="0">
                <a:latin typeface="Times New Roman" pitchFamily="18" charset="0"/>
                <a:ea typeface="楷体_GB2312" pitchFamily="49" charset="-122"/>
                <a:cs typeface="Times New Roman" pitchFamily="18" charset="0"/>
              </a:rPr>
              <a:t>t</a:t>
            </a:r>
            <a:r>
              <a:rPr lang="zh-CN" altLang="zh-CN" sz="1600" dirty="0" smtClean="0">
                <a:latin typeface="Times New Roman" pitchFamily="18" charset="0"/>
                <a:ea typeface="楷体_GB2312" pitchFamily="49" charset="-122"/>
                <a:cs typeface="Times New Roman" pitchFamily="18" charset="0"/>
              </a:rPr>
              <a:t>值的增大</a:t>
            </a:r>
            <a:r>
              <a:rPr lang="en-US" altLang="zh-CN" sz="1600" dirty="0" smtClean="0">
                <a:latin typeface="Times New Roman" pitchFamily="18" charset="0"/>
                <a:ea typeface="楷体_GB2312" pitchFamily="49" charset="-122"/>
                <a:cs typeface="Times New Roman" pitchFamily="18" charset="0"/>
              </a:rPr>
              <a:t>,</a:t>
            </a:r>
            <a:r>
              <a:rPr lang="en-US" altLang="zh-CN" sz="1600" i="1" dirty="0" smtClean="0">
                <a:latin typeface="Times New Roman" pitchFamily="18" charset="0"/>
                <a:ea typeface="楷体_GB2312" pitchFamily="49" charset="-122"/>
                <a:cs typeface="Times New Roman" pitchFamily="18" charset="0"/>
              </a:rPr>
              <a:t>s</a:t>
            </a:r>
            <a:r>
              <a:rPr lang="zh-CN" altLang="en-US" sz="1600" dirty="0" smtClean="0">
                <a:latin typeface="Times New Roman" pitchFamily="18" charset="0"/>
                <a:ea typeface="楷体_GB2312" pitchFamily="49" charset="-122"/>
                <a:cs typeface="Times New Roman" pitchFamily="18" charset="0"/>
              </a:rPr>
              <a:t>值也逐渐增大（散步所用时间越长，</a:t>
            </a:r>
            <a:r>
              <a:rPr lang="zh-CN" altLang="zh-CN" sz="1600" dirty="0" smtClean="0">
                <a:latin typeface="Times New Roman" pitchFamily="18" charset="0"/>
                <a:ea typeface="楷体_GB2312" pitchFamily="49" charset="-122"/>
                <a:cs typeface="Times New Roman" pitchFamily="18" charset="0"/>
              </a:rPr>
              <a:t>离家的距离越大</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最后到达</a:t>
            </a:r>
            <a:r>
              <a:rPr lang="en-US" altLang="zh-CN" sz="1600" i="1" dirty="0" smtClean="0">
                <a:latin typeface="Times New Roman" pitchFamily="18" charset="0"/>
                <a:ea typeface="楷体_GB2312" pitchFamily="49" charset="-122"/>
                <a:cs typeface="Times New Roman" pitchFamily="18" charset="0"/>
              </a:rPr>
              <a:t>A</a:t>
            </a:r>
            <a:r>
              <a:rPr lang="zh-CN" altLang="zh-CN" sz="1600" dirty="0" smtClean="0">
                <a:latin typeface="Times New Roman" pitchFamily="18" charset="0"/>
                <a:ea typeface="楷体_GB2312" pitchFamily="49" charset="-122"/>
                <a:cs typeface="Times New Roman" pitchFamily="18" charset="0"/>
              </a:rPr>
              <a:t>点</a:t>
            </a:r>
            <a:r>
              <a:rPr lang="zh-CN" altLang="en-US" sz="1600" i="1" dirty="0" smtClean="0">
                <a:latin typeface="Times New Roman" pitchFamily="18" charset="0"/>
                <a:ea typeface="楷体_GB2312" pitchFamily="49" charset="-122"/>
                <a:cs typeface="Times New Roman" pitchFamily="18" charset="0"/>
              </a:rPr>
              <a:t>，</a:t>
            </a:r>
            <a:r>
              <a:rPr lang="en-US" altLang="zh-CN" sz="1600" i="1" dirty="0" smtClean="0">
                <a:latin typeface="Times New Roman" pitchFamily="18" charset="0"/>
                <a:ea typeface="楷体_GB2312" pitchFamily="49" charset="-122"/>
                <a:cs typeface="Times New Roman" pitchFamily="18" charset="0"/>
              </a:rPr>
              <a:t>A</a:t>
            </a:r>
            <a:r>
              <a:rPr lang="zh-CN" altLang="en-US" sz="1600" dirty="0" smtClean="0">
                <a:latin typeface="Times New Roman" pitchFamily="18" charset="0"/>
                <a:ea typeface="楷体_GB2312" pitchFamily="49" charset="-122"/>
                <a:cs typeface="Times New Roman" pitchFamily="18" charset="0"/>
              </a:rPr>
              <a:t>点的坐标是</a:t>
            </a:r>
            <a:r>
              <a:rPr lang="en-US" altLang="zh-CN" sz="1600" dirty="0" smtClean="0">
                <a:latin typeface="Times New Roman" pitchFamily="18" charset="0"/>
                <a:ea typeface="楷体_GB2312" pitchFamily="49" charset="-122"/>
                <a:cs typeface="Times New Roman" pitchFamily="18" charset="0"/>
              </a:rPr>
              <a:t>(3,250),</a:t>
            </a:r>
            <a:r>
              <a:rPr lang="zh-CN" altLang="zh-CN" sz="1600" dirty="0" smtClean="0">
                <a:latin typeface="Times New Roman" pitchFamily="18" charset="0"/>
                <a:ea typeface="楷体_GB2312" pitchFamily="49" charset="-122"/>
                <a:cs typeface="Times New Roman" pitchFamily="18" charset="0"/>
              </a:rPr>
              <a:t>说明小明走了约</a:t>
            </a:r>
            <a:r>
              <a:rPr lang="en-US" altLang="zh-CN" sz="1600" dirty="0" smtClean="0">
                <a:latin typeface="Times New Roman" pitchFamily="18" charset="0"/>
                <a:ea typeface="楷体_GB2312" pitchFamily="49" charset="-122"/>
                <a:cs typeface="Times New Roman" pitchFamily="18" charset="0"/>
              </a:rPr>
              <a:t>3</a:t>
            </a:r>
            <a:r>
              <a:rPr lang="zh-CN" altLang="zh-CN" sz="1600" dirty="0" smtClean="0">
                <a:latin typeface="Times New Roman" pitchFamily="18" charset="0"/>
                <a:ea typeface="楷体_GB2312" pitchFamily="49" charset="-122"/>
                <a:cs typeface="Times New Roman" pitchFamily="18" charset="0"/>
              </a:rPr>
              <a:t>分钟到达离家</a:t>
            </a:r>
            <a:r>
              <a:rPr lang="en-US" altLang="zh-CN" sz="1600" dirty="0" smtClean="0">
                <a:latin typeface="Times New Roman" pitchFamily="18" charset="0"/>
                <a:ea typeface="楷体_GB2312" pitchFamily="49" charset="-122"/>
                <a:cs typeface="Times New Roman" pitchFamily="18" charset="0"/>
              </a:rPr>
              <a:t>250</a:t>
            </a:r>
            <a:r>
              <a:rPr lang="zh-CN" altLang="zh-CN" sz="1600" dirty="0" smtClean="0">
                <a:latin typeface="Times New Roman" pitchFamily="18" charset="0"/>
                <a:ea typeface="楷体_GB2312" pitchFamily="49" charset="-122"/>
                <a:cs typeface="Times New Roman" pitchFamily="18" charset="0"/>
              </a:rPr>
              <a:t>米处的一个阅报栏</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线段</a:t>
            </a:r>
            <a:r>
              <a:rPr lang="en-US" altLang="zh-CN" sz="1600" i="1" dirty="0" smtClean="0">
                <a:latin typeface="Times New Roman" pitchFamily="18" charset="0"/>
                <a:ea typeface="楷体_GB2312" pitchFamily="49" charset="-122"/>
                <a:cs typeface="Times New Roman" pitchFamily="18" charset="0"/>
              </a:rPr>
              <a:t>AB</a:t>
            </a:r>
            <a:r>
              <a:rPr lang="en-US" altLang="zh-CN" sz="1600" dirty="0" smtClean="0">
                <a:latin typeface="Times New Roman" pitchFamily="18" charset="0"/>
                <a:ea typeface="楷体_GB2312" pitchFamily="49" charset="-122"/>
                <a:cs typeface="Times New Roman" pitchFamily="18" charset="0"/>
              </a:rPr>
              <a:t>:</a:t>
            </a:r>
            <a:r>
              <a:rPr lang="zh-CN" altLang="en-US" sz="1600" dirty="0" smtClean="0">
                <a:latin typeface="Times New Roman" pitchFamily="18" charset="0"/>
                <a:ea typeface="楷体_GB2312" pitchFamily="49" charset="-122"/>
                <a:cs typeface="Times New Roman" pitchFamily="18" charset="0"/>
              </a:rPr>
              <a:t>观察这一段图象可发现</a:t>
            </a:r>
            <a:r>
              <a:rPr lang="en-US" altLang="zh-CN" sz="1600" i="1" dirty="0" smtClean="0">
                <a:latin typeface="Times New Roman" pitchFamily="18" charset="0"/>
                <a:ea typeface="楷体_GB2312" pitchFamily="49" charset="-122"/>
                <a:cs typeface="Times New Roman" pitchFamily="18" charset="0"/>
              </a:rPr>
              <a:t>t</a:t>
            </a:r>
            <a:r>
              <a:rPr lang="zh-CN" altLang="zh-CN" sz="1600" dirty="0" smtClean="0">
                <a:latin typeface="Times New Roman" pitchFamily="18" charset="0"/>
                <a:ea typeface="楷体_GB2312" pitchFamily="49" charset="-122"/>
                <a:cs typeface="Times New Roman" pitchFamily="18" charset="0"/>
              </a:rPr>
              <a:t>值在增大而</a:t>
            </a:r>
            <a:r>
              <a:rPr lang="en-US" altLang="zh-CN" sz="1600" i="1" dirty="0" smtClean="0">
                <a:latin typeface="Times New Roman" pitchFamily="18" charset="0"/>
                <a:ea typeface="楷体_GB2312" pitchFamily="49" charset="-122"/>
                <a:cs typeface="Times New Roman" pitchFamily="18" charset="0"/>
              </a:rPr>
              <a:t>s</a:t>
            </a:r>
            <a:r>
              <a:rPr lang="zh-CN" altLang="zh-CN" sz="1600" dirty="0" smtClean="0">
                <a:latin typeface="Times New Roman" pitchFamily="18" charset="0"/>
                <a:ea typeface="楷体_GB2312" pitchFamily="49" charset="-122"/>
                <a:cs typeface="Times New Roman" pitchFamily="18" charset="0"/>
              </a:rPr>
              <a:t>值保持不变</a:t>
            </a:r>
            <a:r>
              <a:rPr lang="zh-CN" altLang="en-US" sz="1600" dirty="0" smtClean="0">
                <a:latin typeface="Times New Roman" pitchFamily="18" charset="0"/>
                <a:ea typeface="楷体_GB2312" pitchFamily="49" charset="-122"/>
                <a:cs typeface="Times New Roman" pitchFamily="18" charset="0"/>
              </a:rPr>
              <a:t>（小明这段时间离家的距离没有改变），</a:t>
            </a:r>
            <a:r>
              <a:rPr lang="en-US" altLang="zh-CN" sz="1600" i="1" dirty="0" smtClean="0">
                <a:latin typeface="Times New Roman" pitchFamily="18" charset="0"/>
                <a:ea typeface="楷体_GB2312" pitchFamily="49" charset="-122"/>
                <a:cs typeface="Times New Roman" pitchFamily="18" charset="0"/>
              </a:rPr>
              <a:t>B</a:t>
            </a:r>
            <a:r>
              <a:rPr lang="zh-CN" altLang="zh-CN" sz="1600" dirty="0" smtClean="0">
                <a:latin typeface="Times New Roman" pitchFamily="18" charset="0"/>
                <a:ea typeface="楷体_GB2312" pitchFamily="49" charset="-122"/>
                <a:cs typeface="Times New Roman" pitchFamily="18" charset="0"/>
              </a:rPr>
              <a:t>点横坐标是</a:t>
            </a:r>
            <a:r>
              <a:rPr lang="en-US" altLang="zh-CN" sz="1600" dirty="0" smtClean="0">
                <a:latin typeface="Times New Roman" pitchFamily="18" charset="0"/>
                <a:ea typeface="楷体_GB2312" pitchFamily="49" charset="-122"/>
                <a:cs typeface="Times New Roman" pitchFamily="18" charset="0"/>
              </a:rPr>
              <a:t>8,</a:t>
            </a:r>
            <a:r>
              <a:rPr lang="zh-CN" altLang="zh-CN" sz="1600" dirty="0" smtClean="0">
                <a:latin typeface="Times New Roman" pitchFamily="18" charset="0"/>
                <a:ea typeface="楷体_GB2312" pitchFamily="49" charset="-122"/>
                <a:cs typeface="Times New Roman" pitchFamily="18" charset="0"/>
              </a:rPr>
              <a:t>说明小明在阅报栏前看了</a:t>
            </a:r>
            <a:r>
              <a:rPr lang="en-US" altLang="zh-CN" sz="1600" dirty="0" smtClean="0">
                <a:latin typeface="Times New Roman" pitchFamily="18" charset="0"/>
                <a:ea typeface="楷体_GB2312" pitchFamily="49" charset="-122"/>
                <a:cs typeface="Times New Roman" pitchFamily="18" charset="0"/>
              </a:rPr>
              <a:t>5</a:t>
            </a:r>
            <a:r>
              <a:rPr lang="zh-CN" altLang="zh-CN" sz="1600" dirty="0" smtClean="0">
                <a:latin typeface="Times New Roman" pitchFamily="18" charset="0"/>
                <a:ea typeface="楷体_GB2312" pitchFamily="49" charset="-122"/>
                <a:cs typeface="Times New Roman" pitchFamily="18" charset="0"/>
              </a:rPr>
              <a:t>分钟报</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线段</a:t>
            </a:r>
            <a:r>
              <a:rPr lang="en-US" altLang="zh-CN" sz="1600" i="1" dirty="0" smtClean="0">
                <a:latin typeface="Times New Roman" pitchFamily="18" charset="0"/>
                <a:ea typeface="楷体_GB2312" pitchFamily="49" charset="-122"/>
                <a:cs typeface="Times New Roman" pitchFamily="18" charset="0"/>
              </a:rPr>
              <a:t>BC</a:t>
            </a:r>
            <a:r>
              <a:rPr lang="en-US" altLang="zh-CN" sz="1600" dirty="0" smtClean="0">
                <a:latin typeface="Times New Roman" pitchFamily="18" charset="0"/>
                <a:ea typeface="楷体_GB2312" pitchFamily="49" charset="-122"/>
                <a:cs typeface="Times New Roman" pitchFamily="18" charset="0"/>
              </a:rPr>
              <a:t>:</a:t>
            </a:r>
            <a:r>
              <a:rPr lang="zh-CN" altLang="en-US" sz="1600" dirty="0" smtClean="0">
                <a:latin typeface="Times New Roman" pitchFamily="18" charset="0"/>
                <a:ea typeface="楷体_GB2312" pitchFamily="49" charset="-122"/>
                <a:cs typeface="Times New Roman" pitchFamily="18" charset="0"/>
              </a:rPr>
              <a:t>观察这一段图象可发现</a:t>
            </a:r>
            <a:r>
              <a:rPr lang="zh-CN" altLang="zh-CN" sz="1600" dirty="0" smtClean="0">
                <a:latin typeface="Times New Roman" pitchFamily="18" charset="0"/>
                <a:ea typeface="楷体_GB2312" pitchFamily="49" charset="-122"/>
                <a:cs typeface="Times New Roman" pitchFamily="18" charset="0"/>
              </a:rPr>
              <a:t>随着</a:t>
            </a:r>
            <a:r>
              <a:rPr lang="en-US" altLang="zh-CN" sz="1600" i="1" dirty="0" smtClean="0">
                <a:latin typeface="Times New Roman" pitchFamily="18" charset="0"/>
                <a:ea typeface="楷体_GB2312" pitchFamily="49" charset="-122"/>
                <a:cs typeface="Times New Roman" pitchFamily="18" charset="0"/>
              </a:rPr>
              <a:t>t</a:t>
            </a:r>
            <a:r>
              <a:rPr lang="zh-CN" altLang="zh-CN" sz="1600" dirty="0" smtClean="0">
                <a:latin typeface="Times New Roman" pitchFamily="18" charset="0"/>
                <a:ea typeface="楷体_GB2312" pitchFamily="49" charset="-122"/>
                <a:cs typeface="Times New Roman" pitchFamily="18" charset="0"/>
              </a:rPr>
              <a:t>值的增大</a:t>
            </a:r>
            <a:r>
              <a:rPr lang="en-US" altLang="zh-CN" sz="1600" dirty="0" smtClean="0">
                <a:latin typeface="Times New Roman" pitchFamily="18" charset="0"/>
                <a:ea typeface="楷体_GB2312" pitchFamily="49" charset="-122"/>
                <a:cs typeface="Times New Roman" pitchFamily="18" charset="0"/>
              </a:rPr>
              <a:t>,</a:t>
            </a:r>
            <a:r>
              <a:rPr lang="en-US" altLang="zh-CN" sz="1600" i="1" dirty="0" smtClean="0">
                <a:latin typeface="Times New Roman" pitchFamily="18" charset="0"/>
                <a:ea typeface="楷体_GB2312" pitchFamily="49" charset="-122"/>
                <a:cs typeface="Times New Roman" pitchFamily="18" charset="0"/>
              </a:rPr>
              <a:t>s</a:t>
            </a:r>
            <a:r>
              <a:rPr lang="zh-CN" altLang="zh-CN" sz="1600" dirty="0" smtClean="0">
                <a:latin typeface="Times New Roman" pitchFamily="18" charset="0"/>
                <a:ea typeface="楷体_GB2312" pitchFamily="49" charset="-122"/>
                <a:cs typeface="Times New Roman" pitchFamily="18" charset="0"/>
              </a:rPr>
              <a:t>值又逐渐增大</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最后到达</a:t>
            </a:r>
            <a:r>
              <a:rPr lang="en-US" altLang="zh-CN" sz="1600" i="1" dirty="0" smtClean="0">
                <a:latin typeface="Times New Roman" pitchFamily="18" charset="0"/>
                <a:ea typeface="楷体_GB2312" pitchFamily="49" charset="-122"/>
                <a:cs typeface="Times New Roman" pitchFamily="18" charset="0"/>
              </a:rPr>
              <a:t>C</a:t>
            </a:r>
            <a:r>
              <a:rPr lang="zh-CN" altLang="zh-CN" sz="1600" dirty="0" smtClean="0">
                <a:latin typeface="Times New Roman" pitchFamily="18" charset="0"/>
                <a:ea typeface="楷体_GB2312" pitchFamily="49" charset="-122"/>
                <a:cs typeface="Times New Roman" pitchFamily="18" charset="0"/>
              </a:rPr>
              <a:t>点</a:t>
            </a:r>
            <a:r>
              <a:rPr lang="en-US" altLang="zh-CN" sz="1600" dirty="0" smtClean="0">
                <a:latin typeface="Times New Roman" pitchFamily="18" charset="0"/>
                <a:ea typeface="楷体_GB2312" pitchFamily="49" charset="-122"/>
                <a:cs typeface="Times New Roman" pitchFamily="18" charset="0"/>
              </a:rPr>
              <a:t>,C</a:t>
            </a:r>
            <a:r>
              <a:rPr lang="zh-CN" altLang="en-US" sz="1600" dirty="0" smtClean="0">
                <a:latin typeface="Times New Roman" pitchFamily="18" charset="0"/>
                <a:ea typeface="楷体_GB2312" pitchFamily="49" charset="-122"/>
                <a:cs typeface="Times New Roman" pitchFamily="18" charset="0"/>
              </a:rPr>
              <a:t>点坐标是（</a:t>
            </a:r>
            <a:r>
              <a:rPr lang="en-US" altLang="zh-CN" sz="1600" dirty="0" smtClean="0">
                <a:latin typeface="Times New Roman" pitchFamily="18" charset="0"/>
                <a:ea typeface="楷体_GB2312" pitchFamily="49" charset="-122"/>
                <a:cs typeface="Times New Roman" pitchFamily="18" charset="0"/>
              </a:rPr>
              <a:t>10,450</a:t>
            </a:r>
            <a:r>
              <a:rPr lang="zh-CN" altLang="en-US"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说明小明看了</a:t>
            </a:r>
            <a:r>
              <a:rPr lang="en-US" altLang="zh-CN" sz="1600" dirty="0" smtClean="0">
                <a:latin typeface="Times New Roman" pitchFamily="18" charset="0"/>
                <a:ea typeface="楷体_GB2312" pitchFamily="49" charset="-122"/>
                <a:cs typeface="Times New Roman" pitchFamily="18" charset="0"/>
              </a:rPr>
              <a:t>5</a:t>
            </a:r>
            <a:r>
              <a:rPr lang="zh-CN" altLang="zh-CN" sz="1600" dirty="0" smtClean="0">
                <a:latin typeface="Times New Roman" pitchFamily="18" charset="0"/>
                <a:ea typeface="楷体_GB2312" pitchFamily="49" charset="-122"/>
                <a:cs typeface="Times New Roman" pitchFamily="18" charset="0"/>
              </a:rPr>
              <a:t>分钟报后</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又向前走了</a:t>
            </a:r>
            <a:r>
              <a:rPr lang="en-US" altLang="zh-CN" sz="1600" dirty="0" smtClean="0">
                <a:latin typeface="Times New Roman" pitchFamily="18" charset="0"/>
                <a:ea typeface="楷体_GB2312" pitchFamily="49" charset="-122"/>
                <a:cs typeface="Times New Roman" pitchFamily="18" charset="0"/>
              </a:rPr>
              <a:t>2</a:t>
            </a:r>
            <a:r>
              <a:rPr lang="zh-CN" altLang="zh-CN" sz="1600" dirty="0" smtClean="0">
                <a:latin typeface="Times New Roman" pitchFamily="18" charset="0"/>
                <a:ea typeface="楷体_GB2312" pitchFamily="49" charset="-122"/>
                <a:cs typeface="Times New Roman" pitchFamily="18" charset="0"/>
              </a:rPr>
              <a:t>分钟</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到达离家</a:t>
            </a:r>
            <a:r>
              <a:rPr lang="en-US" altLang="zh-CN" sz="1600" dirty="0" smtClean="0">
                <a:latin typeface="Times New Roman" pitchFamily="18" charset="0"/>
                <a:ea typeface="楷体_GB2312" pitchFamily="49" charset="-122"/>
                <a:cs typeface="Times New Roman" pitchFamily="18" charset="0"/>
              </a:rPr>
              <a:t>450</a:t>
            </a:r>
            <a:r>
              <a:rPr lang="zh-CN" altLang="zh-CN" sz="1600" dirty="0" smtClean="0">
                <a:latin typeface="Times New Roman" pitchFamily="18" charset="0"/>
                <a:ea typeface="楷体_GB2312" pitchFamily="49" charset="-122"/>
                <a:cs typeface="Times New Roman" pitchFamily="18" charset="0"/>
              </a:rPr>
              <a:t>米处</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线段</a:t>
            </a:r>
            <a:r>
              <a:rPr lang="en-US" altLang="zh-CN" sz="1600" i="1" dirty="0" smtClean="0">
                <a:latin typeface="Times New Roman" pitchFamily="18" charset="0"/>
                <a:ea typeface="楷体_GB2312" pitchFamily="49" charset="-122"/>
                <a:cs typeface="Times New Roman" pitchFamily="18" charset="0"/>
              </a:rPr>
              <a:t>CD</a:t>
            </a:r>
            <a:r>
              <a:rPr lang="en-US" altLang="zh-CN" sz="1600" dirty="0" smtClean="0">
                <a:latin typeface="Times New Roman" pitchFamily="18" charset="0"/>
                <a:ea typeface="楷体_GB2312" pitchFamily="49" charset="-122"/>
                <a:cs typeface="Times New Roman" pitchFamily="18" charset="0"/>
              </a:rPr>
              <a:t>:</a:t>
            </a:r>
            <a:r>
              <a:rPr lang="zh-CN" altLang="en-US" sz="1600" dirty="0" smtClean="0">
                <a:latin typeface="Times New Roman" pitchFamily="18" charset="0"/>
                <a:ea typeface="楷体_GB2312" pitchFamily="49" charset="-122"/>
                <a:cs typeface="Times New Roman" pitchFamily="18" charset="0"/>
              </a:rPr>
              <a:t>观察这一段图象可发现</a:t>
            </a:r>
            <a:r>
              <a:rPr lang="zh-CN" altLang="zh-CN" sz="1600" dirty="0" smtClean="0">
                <a:latin typeface="Times New Roman" pitchFamily="18" charset="0"/>
                <a:ea typeface="楷体_GB2312" pitchFamily="49" charset="-122"/>
                <a:cs typeface="Times New Roman" pitchFamily="18" charset="0"/>
              </a:rPr>
              <a:t>随着</a:t>
            </a:r>
            <a:r>
              <a:rPr lang="en-US" altLang="zh-CN" sz="1600" i="1" dirty="0" smtClean="0">
                <a:latin typeface="Times New Roman" pitchFamily="18" charset="0"/>
                <a:ea typeface="楷体_GB2312" pitchFamily="49" charset="-122"/>
                <a:cs typeface="Times New Roman" pitchFamily="18" charset="0"/>
              </a:rPr>
              <a:t>t</a:t>
            </a:r>
            <a:r>
              <a:rPr lang="zh-CN" altLang="zh-CN" sz="1600" dirty="0" smtClean="0">
                <a:latin typeface="Times New Roman" pitchFamily="18" charset="0"/>
                <a:ea typeface="楷体_GB2312" pitchFamily="49" charset="-122"/>
                <a:cs typeface="Times New Roman" pitchFamily="18" charset="0"/>
              </a:rPr>
              <a:t>值的增大</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而</a:t>
            </a:r>
            <a:r>
              <a:rPr lang="en-US" altLang="zh-CN" sz="1600" i="1" dirty="0" smtClean="0">
                <a:latin typeface="Times New Roman" pitchFamily="18" charset="0"/>
                <a:ea typeface="楷体_GB2312" pitchFamily="49" charset="-122"/>
                <a:cs typeface="Times New Roman" pitchFamily="18" charset="0"/>
              </a:rPr>
              <a:t>s</a:t>
            </a:r>
            <a:r>
              <a:rPr lang="zh-CN" altLang="zh-CN" sz="1600" dirty="0" smtClean="0">
                <a:latin typeface="Times New Roman" pitchFamily="18" charset="0"/>
                <a:ea typeface="楷体_GB2312" pitchFamily="49" charset="-122"/>
                <a:cs typeface="Times New Roman" pitchFamily="18" charset="0"/>
              </a:rPr>
              <a:t>值逐渐减小</a:t>
            </a:r>
            <a:r>
              <a:rPr lang="en-US" altLang="zh-CN" sz="1600" dirty="0" smtClean="0">
                <a:latin typeface="Times New Roman" pitchFamily="18" charset="0"/>
                <a:ea typeface="楷体_GB2312" pitchFamily="49" charset="-122"/>
                <a:cs typeface="Times New Roman" pitchFamily="18" charset="0"/>
              </a:rPr>
              <a:t>(10</a:t>
            </a:r>
            <a:r>
              <a:rPr lang="zh-CN" altLang="zh-CN" sz="1600" dirty="0" smtClean="0">
                <a:latin typeface="Times New Roman" pitchFamily="18" charset="0"/>
                <a:ea typeface="楷体_GB2312" pitchFamily="49" charset="-122"/>
                <a:cs typeface="Times New Roman" pitchFamily="18" charset="0"/>
              </a:rPr>
              <a:t>分钟后散步</a:t>
            </a:r>
            <a:r>
              <a:rPr lang="zh-CN" altLang="en-US" sz="1600" dirty="0" smtClean="0">
                <a:latin typeface="Times New Roman" pitchFamily="18" charset="0"/>
                <a:ea typeface="楷体_GB2312" pitchFamily="49" charset="-122"/>
                <a:cs typeface="Times New Roman" pitchFamily="18" charset="0"/>
              </a:rPr>
              <a:t>所用时间越长，离家的距离越小）</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说明小明在返回</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最后到达</a:t>
            </a:r>
            <a:r>
              <a:rPr lang="en-US" altLang="zh-CN" sz="1600" i="1" dirty="0" smtClean="0">
                <a:latin typeface="Times New Roman" pitchFamily="18" charset="0"/>
                <a:ea typeface="楷体_GB2312" pitchFamily="49" charset="-122"/>
                <a:cs typeface="Times New Roman" pitchFamily="18" charset="0"/>
              </a:rPr>
              <a:t>D</a:t>
            </a:r>
            <a:r>
              <a:rPr lang="zh-CN" altLang="zh-CN" sz="1600" dirty="0" smtClean="0">
                <a:latin typeface="Times New Roman" pitchFamily="18" charset="0"/>
                <a:ea typeface="楷体_GB2312" pitchFamily="49" charset="-122"/>
                <a:cs typeface="Times New Roman" pitchFamily="18" charset="0"/>
              </a:rPr>
              <a:t>点</a:t>
            </a:r>
            <a:r>
              <a:rPr lang="en-US" altLang="zh-CN" sz="1600" dirty="0" smtClean="0">
                <a:latin typeface="Times New Roman" pitchFamily="18" charset="0"/>
                <a:ea typeface="楷体_GB2312" pitchFamily="49" charset="-122"/>
                <a:cs typeface="Times New Roman" pitchFamily="18" charset="0"/>
              </a:rPr>
              <a:t>,</a:t>
            </a:r>
            <a:r>
              <a:rPr lang="en-US" altLang="zh-CN" sz="1600" i="1" dirty="0" smtClean="0">
                <a:latin typeface="Times New Roman" pitchFamily="18" charset="0"/>
                <a:ea typeface="楷体_GB2312" pitchFamily="49" charset="-122"/>
                <a:cs typeface="Times New Roman" pitchFamily="18" charset="0"/>
              </a:rPr>
              <a:t>D</a:t>
            </a:r>
            <a:r>
              <a:rPr lang="zh-CN" altLang="zh-CN" sz="1600" dirty="0" smtClean="0">
                <a:latin typeface="Times New Roman" pitchFamily="18" charset="0"/>
                <a:ea typeface="楷体_GB2312" pitchFamily="49" charset="-122"/>
                <a:cs typeface="Times New Roman" pitchFamily="18" charset="0"/>
              </a:rPr>
              <a:t>点的纵坐标是</a:t>
            </a:r>
            <a:r>
              <a:rPr lang="en-US" altLang="zh-CN" sz="1600" dirty="0" smtClean="0">
                <a:latin typeface="Times New Roman" pitchFamily="18" charset="0"/>
                <a:ea typeface="楷体_GB2312" pitchFamily="49" charset="-122"/>
                <a:cs typeface="Times New Roman" pitchFamily="18" charset="0"/>
              </a:rPr>
              <a:t>0,</a:t>
            </a:r>
            <a:r>
              <a:rPr lang="zh-CN" altLang="zh-CN" sz="1600" dirty="0" smtClean="0">
                <a:latin typeface="Times New Roman" pitchFamily="18" charset="0"/>
                <a:ea typeface="楷体_GB2312" pitchFamily="49" charset="-122"/>
                <a:cs typeface="Times New Roman" pitchFamily="18" charset="0"/>
              </a:rPr>
              <a:t>表示小明已到家</a:t>
            </a:r>
            <a:r>
              <a:rPr lang="en-US" altLang="zh-CN" sz="1600" dirty="0" smtClean="0">
                <a:latin typeface="Times New Roman" pitchFamily="18" charset="0"/>
                <a:ea typeface="楷体_GB2312" pitchFamily="49" charset="-122"/>
                <a:cs typeface="Times New Roman" pitchFamily="18" charset="0"/>
              </a:rPr>
              <a:t>.</a:t>
            </a:r>
            <a:r>
              <a:rPr lang="zh-CN" altLang="zh-CN" sz="1600" dirty="0" smtClean="0">
                <a:latin typeface="Times New Roman" pitchFamily="18" charset="0"/>
                <a:ea typeface="楷体_GB2312" pitchFamily="49" charset="-122"/>
                <a:cs typeface="Times New Roman" pitchFamily="18" charset="0"/>
              </a:rPr>
              <a:t>这一段图象说明从离家</a:t>
            </a:r>
            <a:r>
              <a:rPr lang="en-US" altLang="zh-CN" sz="1600" dirty="0" smtClean="0">
                <a:latin typeface="Times New Roman" pitchFamily="18" charset="0"/>
                <a:ea typeface="楷体_GB2312" pitchFamily="49" charset="-122"/>
                <a:cs typeface="Times New Roman" pitchFamily="18" charset="0"/>
              </a:rPr>
              <a:t>450</a:t>
            </a:r>
            <a:r>
              <a:rPr lang="zh-CN" altLang="zh-CN" sz="1600" dirty="0" smtClean="0">
                <a:latin typeface="Times New Roman" pitchFamily="18" charset="0"/>
                <a:ea typeface="楷体_GB2312" pitchFamily="49" charset="-122"/>
                <a:cs typeface="Times New Roman" pitchFamily="18" charset="0"/>
              </a:rPr>
              <a:t>米处返回到家小明走了</a:t>
            </a:r>
            <a:r>
              <a:rPr lang="en-US" altLang="zh-CN" sz="1600" dirty="0" smtClean="0">
                <a:latin typeface="Times New Roman" pitchFamily="18" charset="0"/>
                <a:ea typeface="楷体_GB2312" pitchFamily="49" charset="-122"/>
                <a:cs typeface="Times New Roman" pitchFamily="18" charset="0"/>
              </a:rPr>
              <a:t>6</a:t>
            </a:r>
            <a:r>
              <a:rPr lang="zh-CN" altLang="zh-CN" sz="1600" dirty="0" smtClean="0">
                <a:latin typeface="Times New Roman" pitchFamily="18" charset="0"/>
                <a:ea typeface="楷体_GB2312" pitchFamily="49" charset="-122"/>
                <a:cs typeface="Times New Roman" pitchFamily="18" charset="0"/>
              </a:rPr>
              <a:t>分钟</a:t>
            </a:r>
            <a:r>
              <a:rPr lang="en-US" altLang="zh-CN" sz="1600" dirty="0" smtClean="0">
                <a:latin typeface="Times New Roman" pitchFamily="18" charset="0"/>
                <a:ea typeface="楷体_GB2312" pitchFamily="49" charset="-122"/>
                <a:cs typeface="Times New Roman" pitchFamily="18" charset="0"/>
              </a:rPr>
              <a:t>.</a:t>
            </a:r>
            <a:endParaRPr lang="zh-CN" altLang="zh-CN" sz="1600" dirty="0">
              <a:latin typeface="Times New Roman" pitchFamily="18" charset="0"/>
              <a:ea typeface="楷体_GB2312" pitchFamily="49" charset="-122"/>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6786578" y="3071810"/>
            <a:ext cx="2160240" cy="1872208"/>
          </a:xfrm>
          <a:prstGeom prst="rect">
            <a:avLst/>
          </a:prstGeom>
          <a:noFill/>
          <a:ln w="9525">
            <a:noFill/>
            <a:miter lim="800000"/>
            <a:headEnd/>
            <a:tailEnd/>
          </a:ln>
        </p:spPr>
      </p:pic>
      <p:sp>
        <p:nvSpPr>
          <p:cNvPr id="9" name="矩形 8"/>
          <p:cNvSpPr/>
          <p:nvPr/>
        </p:nvSpPr>
        <p:spPr>
          <a:xfrm>
            <a:off x="214282" y="5572140"/>
            <a:ext cx="7715304" cy="707886"/>
          </a:xfrm>
          <a:prstGeom prst="rect">
            <a:avLst/>
          </a:prstGeom>
        </p:spPr>
        <p:txBody>
          <a:bodyPr wrap="square">
            <a:spAutoFit/>
          </a:bodyPr>
          <a:lstStyle/>
          <a:p>
            <a:r>
              <a:rPr lang="zh-CN" altLang="zh-CN" sz="2000" dirty="0" smtClean="0">
                <a:solidFill>
                  <a:srgbClr val="FF0000"/>
                </a:solidFill>
                <a:latin typeface="Times New Roman" pitchFamily="18" charset="0"/>
                <a:cs typeface="Times New Roman" pitchFamily="18" charset="0"/>
              </a:rPr>
              <a:t>解</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小明先走了约</a:t>
            </a:r>
            <a:r>
              <a:rPr lang="en-US" altLang="zh-CN" sz="2000" dirty="0" smtClean="0">
                <a:solidFill>
                  <a:srgbClr val="FF0000"/>
                </a:solidFill>
                <a:latin typeface="Times New Roman" pitchFamily="18" charset="0"/>
                <a:cs typeface="Times New Roman" pitchFamily="18" charset="0"/>
              </a:rPr>
              <a:t>3</a:t>
            </a:r>
            <a:r>
              <a:rPr lang="zh-CN" altLang="zh-CN" sz="2000" dirty="0" smtClean="0">
                <a:solidFill>
                  <a:srgbClr val="FF0000"/>
                </a:solidFill>
                <a:latin typeface="Times New Roman" pitchFamily="18" charset="0"/>
                <a:cs typeface="Times New Roman" pitchFamily="18" charset="0"/>
              </a:rPr>
              <a:t>分钟</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到达离家</a:t>
            </a:r>
            <a:r>
              <a:rPr lang="en-US" altLang="zh-CN" sz="2000" dirty="0" smtClean="0">
                <a:solidFill>
                  <a:srgbClr val="FF0000"/>
                </a:solidFill>
                <a:latin typeface="Times New Roman" pitchFamily="18" charset="0"/>
                <a:cs typeface="Times New Roman" pitchFamily="18" charset="0"/>
              </a:rPr>
              <a:t>250</a:t>
            </a:r>
            <a:r>
              <a:rPr lang="zh-CN" altLang="zh-CN" sz="2000" dirty="0" smtClean="0">
                <a:solidFill>
                  <a:srgbClr val="FF0000"/>
                </a:solidFill>
                <a:latin typeface="Times New Roman" pitchFamily="18" charset="0"/>
                <a:cs typeface="Times New Roman" pitchFamily="18" charset="0"/>
              </a:rPr>
              <a:t>米处的一个阅报栏前看了</a:t>
            </a:r>
            <a:endParaRPr lang="en-US" altLang="zh-CN" sz="2000" dirty="0" smtClean="0">
              <a:solidFill>
                <a:srgbClr val="FF0000"/>
              </a:solidFill>
              <a:latin typeface="Times New Roman" pitchFamily="18" charset="0"/>
              <a:cs typeface="Times New Roman" pitchFamily="18" charset="0"/>
            </a:endParaRPr>
          </a:p>
          <a:p>
            <a:r>
              <a:rPr lang="en-US" altLang="zh-CN" sz="2000" dirty="0" smtClean="0">
                <a:solidFill>
                  <a:srgbClr val="FF0000"/>
                </a:solidFill>
                <a:latin typeface="Times New Roman" pitchFamily="18" charset="0"/>
                <a:cs typeface="Times New Roman" pitchFamily="18" charset="0"/>
              </a:rPr>
              <a:t>     5</a:t>
            </a:r>
            <a:r>
              <a:rPr lang="zh-CN" altLang="zh-CN" sz="2000" dirty="0" smtClean="0">
                <a:solidFill>
                  <a:srgbClr val="FF0000"/>
                </a:solidFill>
                <a:latin typeface="Times New Roman" pitchFamily="18" charset="0"/>
                <a:cs typeface="Times New Roman" pitchFamily="18" charset="0"/>
              </a:rPr>
              <a:t>分钟报</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又向前走了</a:t>
            </a:r>
            <a:r>
              <a:rPr lang="en-US" altLang="zh-CN" sz="2000" dirty="0" smtClean="0">
                <a:solidFill>
                  <a:srgbClr val="FF0000"/>
                </a:solidFill>
                <a:latin typeface="Times New Roman" pitchFamily="18" charset="0"/>
                <a:cs typeface="Times New Roman" pitchFamily="18" charset="0"/>
              </a:rPr>
              <a:t>2</a:t>
            </a:r>
            <a:r>
              <a:rPr lang="zh-CN" altLang="zh-CN" sz="2000" dirty="0" smtClean="0">
                <a:solidFill>
                  <a:srgbClr val="FF0000"/>
                </a:solidFill>
                <a:latin typeface="Times New Roman" pitchFamily="18" charset="0"/>
                <a:cs typeface="Times New Roman" pitchFamily="18" charset="0"/>
              </a:rPr>
              <a:t>分钟</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到达离家</a:t>
            </a:r>
            <a:r>
              <a:rPr lang="en-US" altLang="zh-CN" sz="2000" dirty="0" smtClean="0">
                <a:solidFill>
                  <a:srgbClr val="FF0000"/>
                </a:solidFill>
                <a:latin typeface="Times New Roman" pitchFamily="18" charset="0"/>
                <a:cs typeface="Times New Roman" pitchFamily="18" charset="0"/>
              </a:rPr>
              <a:t>450</a:t>
            </a:r>
            <a:r>
              <a:rPr lang="zh-CN" altLang="zh-CN" sz="2000" dirty="0" smtClean="0">
                <a:solidFill>
                  <a:srgbClr val="FF0000"/>
                </a:solidFill>
                <a:latin typeface="Times New Roman" pitchFamily="18" charset="0"/>
                <a:cs typeface="Times New Roman" pitchFamily="18" charset="0"/>
              </a:rPr>
              <a:t>米处返回</a:t>
            </a:r>
            <a:r>
              <a:rPr lang="en-US" altLang="zh-CN" sz="2000" dirty="0" smtClean="0">
                <a:solidFill>
                  <a:srgbClr val="FF0000"/>
                </a:solidFill>
                <a:latin typeface="Times New Roman" pitchFamily="18" charset="0"/>
                <a:cs typeface="Times New Roman" pitchFamily="18" charset="0"/>
              </a:rPr>
              <a:t>,</a:t>
            </a:r>
            <a:r>
              <a:rPr lang="zh-CN" altLang="zh-CN" sz="2000" dirty="0" smtClean="0">
                <a:solidFill>
                  <a:srgbClr val="FF0000"/>
                </a:solidFill>
                <a:latin typeface="Times New Roman" pitchFamily="18" charset="0"/>
                <a:cs typeface="Times New Roman" pitchFamily="18" charset="0"/>
              </a:rPr>
              <a:t>走了</a:t>
            </a:r>
            <a:r>
              <a:rPr lang="en-US" altLang="zh-CN" sz="2000" dirty="0" smtClean="0">
                <a:solidFill>
                  <a:srgbClr val="FF0000"/>
                </a:solidFill>
                <a:latin typeface="Times New Roman" pitchFamily="18" charset="0"/>
                <a:cs typeface="Times New Roman" pitchFamily="18" charset="0"/>
              </a:rPr>
              <a:t>6</a:t>
            </a:r>
            <a:r>
              <a:rPr lang="zh-CN" altLang="zh-CN" sz="2000" dirty="0" smtClean="0">
                <a:solidFill>
                  <a:srgbClr val="FF0000"/>
                </a:solidFill>
                <a:latin typeface="Times New Roman" pitchFamily="18" charset="0"/>
                <a:cs typeface="Times New Roman" pitchFamily="18" charset="0"/>
              </a:rPr>
              <a:t>分钟到家</a:t>
            </a:r>
            <a:r>
              <a:rPr lang="en-US" altLang="zh-CN" sz="2000" dirty="0" smtClean="0">
                <a:solidFill>
                  <a:srgbClr val="FF0000"/>
                </a:solidFill>
                <a:latin typeface="Times New Roman" pitchFamily="18" charset="0"/>
                <a:cs typeface="Times New Roman" pitchFamily="18" charset="0"/>
              </a:rPr>
              <a:t>.</a:t>
            </a:r>
            <a:endParaRPr lang="zh-CN" altLang="zh-CN" sz="2000" dirty="0">
              <a:solidFill>
                <a:srgbClr val="FF0000"/>
              </a:solidFill>
              <a:latin typeface="Times New Roman" pitchFamily="18" charset="0"/>
              <a:cs typeface="Times New Roman" pitchFamily="18" charset="0"/>
            </a:endParaRPr>
          </a:p>
        </p:txBody>
      </p:sp>
      <p:sp>
        <p:nvSpPr>
          <p:cNvPr id="12" name="动作按钮: 第一张 11">
            <a:hlinkClick r:id="" action="ppaction://hlinkshowjump?jump=firstslide" highlightClick="1"/>
          </p:cNvPr>
          <p:cNvSpPr/>
          <p:nvPr/>
        </p:nvSpPr>
        <p:spPr>
          <a:xfrm>
            <a:off x="7286644" y="6215082"/>
            <a:ext cx="428628" cy="42862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900" decel="100000" fill="hold"/>
                                        <p:tgtEl>
                                          <p:spTgt spid="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11" grpId="0" animBg="1"/>
      <p:bldP spid="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1343670"/>
            <a:ext cx="8568952" cy="1569660"/>
          </a:xfrm>
          <a:prstGeom prst="rect">
            <a:avLst/>
          </a:prstGeom>
        </p:spPr>
        <p:txBody>
          <a:bodyPr wrap="square">
            <a:spAutoFit/>
          </a:bodyPr>
          <a:lstStyle/>
          <a:p>
            <a:pPr>
              <a:lnSpc>
                <a:spcPct val="150000"/>
              </a:lnSpc>
            </a:pPr>
            <a:r>
              <a:rPr lang="zh-CN" altLang="zh-CN"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正方形的边长</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与面积</a:t>
            </a:r>
            <a:r>
              <a:rPr lang="en-US" altLang="zh-CN" sz="3200" i="1" dirty="0" smtClean="0">
                <a:latin typeface="Times New Roman" pitchFamily="18" charset="0"/>
                <a:cs typeface="Times New Roman" pitchFamily="18" charset="0"/>
              </a:rPr>
              <a:t>S</a:t>
            </a:r>
            <a:r>
              <a:rPr lang="zh-CN" altLang="zh-CN" sz="3200" dirty="0" smtClean="0">
                <a:latin typeface="Times New Roman" pitchFamily="18" charset="0"/>
                <a:cs typeface="Times New Roman" pitchFamily="18" charset="0"/>
              </a:rPr>
              <a:t>的函数关系是什么</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其中自变量</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的取值范围是什么</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计算并填写下表</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buFont typeface="Arial" charset="0"/>
                <a:buNone/>
              </a:pPr>
              <a:r>
                <a:rPr lang="zh-CN" altLang="en-US" sz="3200" b="1" dirty="0">
                  <a:solidFill>
                    <a:srgbClr val="CC0000"/>
                  </a:solidFill>
                  <a:latin typeface="Times New Roman" pitchFamily="18" charset="0"/>
                  <a:ea typeface="黑体" pitchFamily="2" charset="-122"/>
                  <a:cs typeface="Times New Roman" pitchFamily="18" charset="0"/>
                </a:rPr>
                <a:t>学 习 新 知</a:t>
              </a:r>
            </a:p>
          </p:txBody>
        </p:sp>
      </p:grpSp>
      <p:graphicFrame>
        <p:nvGraphicFramePr>
          <p:cNvPr id="9" name="表格 8"/>
          <p:cNvGraphicFramePr>
            <a:graphicFrameLocks noGrp="1"/>
          </p:cNvGraphicFramePr>
          <p:nvPr/>
        </p:nvGraphicFramePr>
        <p:xfrm>
          <a:off x="827583" y="3348608"/>
          <a:ext cx="6912769" cy="1664568"/>
        </p:xfrm>
        <a:graphic>
          <a:graphicData uri="http://schemas.openxmlformats.org/drawingml/2006/table">
            <a:tbl>
              <a:tblPr>
                <a:tableStyleId>{35758FB7-9AC5-4552-8A53-C91805E547FA}</a:tableStyleId>
              </a:tblPr>
              <a:tblGrid>
                <a:gridCol w="703067"/>
                <a:gridCol w="703067"/>
                <a:gridCol w="585166"/>
                <a:gridCol w="703067"/>
                <a:gridCol w="703067"/>
                <a:gridCol w="703067"/>
                <a:gridCol w="703067"/>
                <a:gridCol w="703067"/>
                <a:gridCol w="703067"/>
                <a:gridCol w="703067"/>
              </a:tblGrid>
              <a:tr h="832284">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x</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0.5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r h="832284">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S</a:t>
                      </a:r>
                      <a:endParaRPr lang="zh-CN" sz="2800" i="1"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32048" y="332656"/>
            <a:ext cx="8100392" cy="2062103"/>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思考表示</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与</a:t>
            </a:r>
            <a:r>
              <a:rPr lang="en-US" altLang="zh-CN" sz="3200" i="1" dirty="0" smtClean="0">
                <a:latin typeface="Times New Roman" pitchFamily="18" charset="0"/>
                <a:cs typeface="Times New Roman" pitchFamily="18" charset="0"/>
              </a:rPr>
              <a:t>S</a:t>
            </a:r>
            <a:r>
              <a:rPr lang="zh-CN" altLang="zh-CN" sz="3200" dirty="0" smtClean="0">
                <a:latin typeface="Times New Roman" pitchFamily="18" charset="0"/>
                <a:cs typeface="Times New Roman" pitchFamily="18" charset="0"/>
              </a:rPr>
              <a:t>的对应关系的点有多少个</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如果全在坐标纸中描出的话是什么样子</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可以讨论一下</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然后发表你们的看法</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建议大家不妨动手画画看</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6">
                <a:tint val="45000"/>
                <a:satMod val="400000"/>
              </a:schemeClr>
            </a:duotone>
          </a:blip>
          <a:srcRect/>
          <a:stretch>
            <a:fillRect/>
          </a:stretch>
        </p:blipFill>
        <p:spPr bwMode="auto">
          <a:xfrm>
            <a:off x="4644008" y="2060848"/>
            <a:ext cx="3528392" cy="2880320"/>
          </a:xfrm>
          <a:prstGeom prst="rect">
            <a:avLst/>
          </a:prstGeom>
          <a:noFill/>
          <a:ln w="9525">
            <a:noFill/>
            <a:miter lim="800000"/>
            <a:headEnd/>
            <a:tailEnd/>
          </a:ln>
        </p:spPr>
      </p:pic>
      <p:sp>
        <p:nvSpPr>
          <p:cNvPr id="9" name="矩形 8"/>
          <p:cNvSpPr/>
          <p:nvPr/>
        </p:nvSpPr>
        <p:spPr>
          <a:xfrm>
            <a:off x="467544" y="5016078"/>
            <a:ext cx="8100392" cy="1077218"/>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图中每个点都代表</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的值与</a:t>
            </a:r>
            <a:r>
              <a:rPr lang="en-US" altLang="zh-CN" sz="3200" i="1" dirty="0" smtClean="0">
                <a:latin typeface="Times New Roman" pitchFamily="18" charset="0"/>
                <a:cs typeface="Times New Roman" pitchFamily="18" charset="0"/>
              </a:rPr>
              <a:t>S</a:t>
            </a:r>
            <a:r>
              <a:rPr lang="zh-CN" altLang="zh-CN" sz="3200" dirty="0" smtClean="0">
                <a:latin typeface="Times New Roman" pitchFamily="18" charset="0"/>
                <a:cs typeface="Times New Roman" pitchFamily="18" charset="0"/>
              </a:rPr>
              <a:t>的值的一种对应关系</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如点</a:t>
            </a:r>
            <a:r>
              <a:rPr lang="en-US" altLang="zh-CN" sz="3200" dirty="0" smtClean="0">
                <a:latin typeface="Times New Roman" pitchFamily="18" charset="0"/>
                <a:cs typeface="Times New Roman" pitchFamily="18" charset="0"/>
              </a:rPr>
              <a:t>(2,4)</a:t>
            </a:r>
            <a:r>
              <a:rPr lang="zh-CN" altLang="zh-CN" sz="3200" dirty="0" smtClean="0">
                <a:latin typeface="Times New Roman" pitchFamily="18" charset="0"/>
                <a:cs typeface="Times New Roman" pitchFamily="18" charset="0"/>
              </a:rPr>
              <a:t>表示</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时</a:t>
            </a:r>
            <a:r>
              <a:rPr lang="en-US" altLang="zh-CN" sz="3200" i="1" dirty="0" smtClean="0">
                <a:latin typeface="Times New Roman" pitchFamily="18" charset="0"/>
                <a:cs typeface="Times New Roman" pitchFamily="18" charset="0"/>
              </a:rPr>
              <a:t>S</a:t>
            </a:r>
            <a:r>
              <a:rPr lang="en-US" altLang="zh-CN" sz="3200" dirty="0" smtClean="0">
                <a:latin typeface="Times New Roman" pitchFamily="18" charset="0"/>
                <a:cs typeface="Times New Roman" pitchFamily="18" charset="0"/>
              </a:rPr>
              <a:t>=4.</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strVal val="#ppt_w*0.7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爆炸形 1 25"/>
          <p:cNvSpPr/>
          <p:nvPr/>
        </p:nvSpPr>
        <p:spPr>
          <a:xfrm>
            <a:off x="2339752" y="260648"/>
            <a:ext cx="3240360" cy="1642348"/>
          </a:xfrm>
          <a:prstGeom prst="irregularSeal1">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zh-CN" sz="3200" b="1" dirty="0" smtClean="0">
                <a:latin typeface="Times New Roman" pitchFamily="18" charset="0"/>
                <a:cs typeface="Times New Roman" pitchFamily="18" charset="0"/>
              </a:rPr>
              <a:t>　</a:t>
            </a:r>
            <a:r>
              <a:rPr lang="zh-CN" altLang="en-US" sz="3200" b="1" dirty="0" smtClean="0">
                <a:latin typeface="Times New Roman" pitchFamily="18" charset="0"/>
                <a:cs typeface="Times New Roman" pitchFamily="18" charset="0"/>
              </a:rPr>
              <a:t>小结</a:t>
            </a:r>
            <a:endParaRPr lang="zh-CN" altLang="zh-CN" sz="3200" b="1" dirty="0">
              <a:latin typeface="Times New Roman" pitchFamily="18" charset="0"/>
              <a:cs typeface="Times New Roman" pitchFamily="18" charset="0"/>
            </a:endParaRPr>
          </a:p>
        </p:txBody>
      </p:sp>
      <p:sp>
        <p:nvSpPr>
          <p:cNvPr id="4" name="剪去对角的矩形 3"/>
          <p:cNvSpPr/>
          <p:nvPr/>
        </p:nvSpPr>
        <p:spPr>
          <a:xfrm>
            <a:off x="323528" y="2204864"/>
            <a:ext cx="8496944" cy="3048655"/>
          </a:xfrm>
          <a:prstGeom prst="snip2DiagRect">
            <a:avLst/>
          </a:prstGeom>
          <a:ln w="76200"/>
        </p:spPr>
        <p:style>
          <a:lnRef idx="3">
            <a:schemeClr val="lt1"/>
          </a:lnRef>
          <a:fillRef idx="1">
            <a:schemeClr val="accent5"/>
          </a:fillRef>
          <a:effectRef idx="1">
            <a:schemeClr val="accent5"/>
          </a:effectRef>
          <a:fontRef idx="minor">
            <a:schemeClr val="lt1"/>
          </a:fontRef>
        </p:style>
        <p:txBody>
          <a:bodyPr wrap="square">
            <a:spAutoFit/>
          </a:bodyPr>
          <a:lstStyle/>
          <a:p>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一般地</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对于一个函数</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如果把自变量与函数的每对对应值分别作为点的横、纵坐标</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那么坐标平面内由这些点组成的图形</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就是这个函数的图象</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上图中的曲线即为函数</a:t>
            </a:r>
            <a:r>
              <a:rPr lang="en-US" altLang="zh-CN" sz="3200" b="1" i="1" dirty="0" smtClean="0">
                <a:latin typeface="Times New Roman" pitchFamily="18" charset="0"/>
                <a:cs typeface="Times New Roman" pitchFamily="18" charset="0"/>
              </a:rPr>
              <a:t>S</a:t>
            </a:r>
            <a:r>
              <a:rPr lang="en-US" altLang="zh-CN" sz="3200" b="1" dirty="0" smtClean="0">
                <a:latin typeface="Times New Roman" pitchFamily="18" charset="0"/>
                <a:cs typeface="Times New Roman" pitchFamily="18" charset="0"/>
              </a:rPr>
              <a:t>=</a:t>
            </a:r>
            <a:r>
              <a:rPr lang="en-US" altLang="zh-CN" sz="3200" b="1" i="1" dirty="0" smtClean="0">
                <a:latin typeface="Times New Roman" pitchFamily="18" charset="0"/>
                <a:cs typeface="Times New Roman" pitchFamily="18" charset="0"/>
              </a:rPr>
              <a:t>x</a:t>
            </a:r>
            <a:r>
              <a:rPr lang="en-US" altLang="zh-CN" sz="3200" b="1" baseline="30000" dirty="0" smtClean="0">
                <a:latin typeface="Times New Roman" pitchFamily="18" charset="0"/>
                <a:cs typeface="Times New Roman" pitchFamily="18" charset="0"/>
              </a:rPr>
              <a:t>2</a:t>
            </a:r>
            <a:r>
              <a:rPr lang="en-US" altLang="zh-CN" sz="3200" b="1" dirty="0" smtClean="0">
                <a:latin typeface="Times New Roman" pitchFamily="18" charset="0"/>
                <a:cs typeface="Times New Roman" pitchFamily="18" charset="0"/>
              </a:rPr>
              <a:t>(</a:t>
            </a:r>
            <a:r>
              <a:rPr lang="en-US" altLang="zh-CN" sz="3200" b="1" i="1" dirty="0" smtClean="0">
                <a:latin typeface="Times New Roman" pitchFamily="18" charset="0"/>
                <a:cs typeface="Times New Roman" pitchFamily="18" charset="0"/>
              </a:rPr>
              <a:t>x</a:t>
            </a:r>
            <a:r>
              <a:rPr lang="en-US" altLang="zh-CN" sz="3200" b="1" dirty="0" smtClean="0">
                <a:latin typeface="Times New Roman" pitchFamily="18" charset="0"/>
                <a:cs typeface="Times New Roman" pitchFamily="18" charset="0"/>
              </a:rPr>
              <a:t>&gt;0)</a:t>
            </a:r>
            <a:r>
              <a:rPr lang="zh-CN" altLang="zh-CN" sz="3200" b="1" dirty="0" smtClean="0">
                <a:latin typeface="Times New Roman" pitchFamily="18" charset="0"/>
                <a:cs typeface="Times New Roman" pitchFamily="18" charset="0"/>
              </a:rPr>
              <a:t>的图象</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260648"/>
            <a:ext cx="8748464" cy="1815882"/>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想一想：</a:t>
            </a:r>
            <a:r>
              <a:rPr lang="zh-CN" altLang="zh-CN" sz="2800" dirty="0" smtClean="0">
                <a:latin typeface="Times New Roman" pitchFamily="18" charset="0"/>
                <a:cs typeface="Times New Roman" pitchFamily="18" charset="0"/>
              </a:rPr>
              <a:t>要做一个面积为</a:t>
            </a:r>
            <a:r>
              <a:rPr lang="en-US" altLang="zh-CN" sz="2800" dirty="0" smtClean="0">
                <a:latin typeface="Times New Roman" pitchFamily="18" charset="0"/>
                <a:cs typeface="Times New Roman" pitchFamily="18" charset="0"/>
              </a:rPr>
              <a:t>12 m</a:t>
            </a:r>
            <a:r>
              <a:rPr lang="en-US" altLang="zh-CN" sz="2800" baseline="30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的长方形小花坛</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该花坛的一边长为</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x </a:t>
            </a:r>
            <a:r>
              <a:rPr lang="en-US" altLang="zh-CN" sz="2800" dirty="0"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周长为</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y </a:t>
            </a:r>
            <a:r>
              <a:rPr lang="en-US" altLang="zh-CN" sz="2800" dirty="0" smtClean="0">
                <a:latin typeface="Times New Roman" pitchFamily="18" charset="0"/>
                <a:cs typeface="Times New Roman" pitchFamily="18" charset="0"/>
              </a:rPr>
              <a:t>m.</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变量</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y </a:t>
            </a:r>
            <a:r>
              <a:rPr lang="zh-CN" altLang="zh-CN" sz="2800" dirty="0" smtClean="0">
                <a:latin typeface="Times New Roman" pitchFamily="18" charset="0"/>
                <a:cs typeface="Times New Roman" pitchFamily="18" charset="0"/>
              </a:rPr>
              <a:t>是变量</a:t>
            </a:r>
            <a:r>
              <a:rPr lang="en-US" altLang="zh-CN" sz="2800" i="1" dirty="0" smtClean="0">
                <a:latin typeface="Times New Roman" pitchFamily="18" charset="0"/>
                <a:cs typeface="Times New Roman" pitchFamily="18" charset="0"/>
              </a:rPr>
              <a:t> x </a:t>
            </a:r>
            <a:r>
              <a:rPr lang="zh-CN" altLang="zh-CN" sz="2800" dirty="0" smtClean="0">
                <a:latin typeface="Times New Roman" pitchFamily="18" charset="0"/>
                <a:cs typeface="Times New Roman" pitchFamily="18" charset="0"/>
              </a:rPr>
              <a:t>的函数吗</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如果是</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写出自变量的取值范围</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4" name="矩形 3"/>
          <p:cNvSpPr/>
          <p:nvPr/>
        </p:nvSpPr>
        <p:spPr>
          <a:xfrm>
            <a:off x="179512" y="2204864"/>
            <a:ext cx="8640960" cy="1815882"/>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由于面积一定的长方形</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当一条边长为</a:t>
            </a:r>
            <a:r>
              <a:rPr lang="en-US" altLang="zh-CN" sz="2800" i="1" dirty="0" smtClean="0">
                <a:solidFill>
                  <a:srgbClr val="FF0000"/>
                </a:solidFill>
                <a:latin typeface="Times New Roman" pitchFamily="18" charset="0"/>
                <a:cs typeface="Times New Roman" pitchFamily="18" charset="0"/>
              </a:rPr>
              <a:t>x </a:t>
            </a:r>
            <a:r>
              <a:rPr lang="en-US" altLang="zh-CN" sz="2800" dirty="0" smtClean="0">
                <a:solidFill>
                  <a:srgbClr val="FF0000"/>
                </a:solidFill>
                <a:latin typeface="Times New Roman" pitchFamily="18" charset="0"/>
                <a:cs typeface="Times New Roman" pitchFamily="18" charset="0"/>
              </a:rPr>
              <a:t>m</a:t>
            </a:r>
            <a:r>
              <a:rPr lang="zh-CN" altLang="zh-CN" sz="2800" dirty="0" smtClean="0">
                <a:solidFill>
                  <a:srgbClr val="FF0000"/>
                </a:solidFill>
                <a:latin typeface="Times New Roman" pitchFamily="18" charset="0"/>
                <a:cs typeface="Times New Roman" pitchFamily="18" charset="0"/>
              </a:rPr>
              <a:t>时</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另一条边长可以用</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表示出来</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那么长方形的周长</a:t>
            </a:r>
            <a:r>
              <a:rPr lang="en-US" altLang="zh-CN" sz="2800" i="1" dirty="0" smtClean="0">
                <a:solidFill>
                  <a:srgbClr val="FF0000"/>
                </a:solidFill>
                <a:latin typeface="Times New Roman" pitchFamily="18" charset="0"/>
                <a:cs typeface="Times New Roman" pitchFamily="18" charset="0"/>
              </a:rPr>
              <a:t>y</a:t>
            </a:r>
            <a:r>
              <a:rPr lang="zh-CN" altLang="zh-CN" sz="2800" dirty="0" smtClean="0">
                <a:solidFill>
                  <a:srgbClr val="FF0000"/>
                </a:solidFill>
                <a:latin typeface="Times New Roman" pitchFamily="18" charset="0"/>
                <a:cs typeface="Times New Roman" pitchFamily="18" charset="0"/>
              </a:rPr>
              <a:t>随着</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的变化而变化</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由函数的定义可知</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是</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的函数</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自变量</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x </a:t>
            </a:r>
            <a:r>
              <a:rPr lang="zh-CN" altLang="zh-CN" sz="2800" dirty="0" smtClean="0">
                <a:solidFill>
                  <a:srgbClr val="FF0000"/>
                </a:solidFill>
                <a:latin typeface="Times New Roman" pitchFamily="18" charset="0"/>
                <a:cs typeface="Times New Roman" pitchFamily="18" charset="0"/>
              </a:rPr>
              <a:t>的取值范围是</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&gt;0.</a:t>
            </a:r>
            <a:endParaRPr lang="zh-CN" altLang="zh-CN" sz="2800" dirty="0">
              <a:solidFill>
                <a:srgbClr val="FF0000"/>
              </a:solidFill>
              <a:latin typeface="Times New Roman" pitchFamily="18" charset="0"/>
              <a:cs typeface="Times New Roman" pitchFamily="18" charset="0"/>
            </a:endParaRPr>
          </a:p>
        </p:txBody>
      </p:sp>
      <p:sp>
        <p:nvSpPr>
          <p:cNvPr id="6" name="矩形 5"/>
          <p:cNvSpPr/>
          <p:nvPr/>
        </p:nvSpPr>
        <p:spPr>
          <a:xfrm>
            <a:off x="467544" y="3988274"/>
            <a:ext cx="7704856" cy="664862"/>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能求出这个问题的函数解析式吗</a:t>
            </a:r>
            <a:r>
              <a:rPr lang="en-US" altLang="zh-CN" sz="2800" dirty="0" smtClean="0">
                <a:latin typeface="Times New Roman" pitchFamily="18" charset="0"/>
                <a:cs typeface="Times New Roman" pitchFamily="18" charset="0"/>
              </a:rPr>
              <a:t>?</a:t>
            </a:r>
            <a:r>
              <a:rPr lang="zh-CN" altLang="zh-CN" sz="2800" i="1" dirty="0" smtClean="0">
                <a:solidFill>
                  <a:srgbClr val="FF0000"/>
                </a:solidFill>
                <a:latin typeface="Times New Roman" pitchFamily="18" charset="0"/>
                <a:cs typeface="Times New Roman" pitchFamily="18" charset="0"/>
              </a:rPr>
              <a:t>　</a:t>
            </a:r>
            <a:endParaRPr lang="zh-CN" altLang="zh-CN" sz="2800" i="1" dirty="0">
              <a:solidFill>
                <a:srgbClr val="FF0000"/>
              </a:solidFill>
              <a:latin typeface="Times New Roman" pitchFamily="18" charset="0"/>
              <a:cs typeface="Times New Roman" pitchFamily="18" charset="0"/>
            </a:endParaRPr>
          </a:p>
        </p:txBody>
      </p:sp>
      <p:sp>
        <p:nvSpPr>
          <p:cNvPr id="7" name="矩形 6"/>
          <p:cNvSpPr/>
          <p:nvPr/>
        </p:nvSpPr>
        <p:spPr>
          <a:xfrm>
            <a:off x="323528" y="4707141"/>
            <a:ext cx="8424936" cy="1384995"/>
          </a:xfrm>
          <a:prstGeom prst="rect">
            <a:avLst/>
          </a:prstGeom>
        </p:spPr>
        <p:txBody>
          <a:bodyPr wrap="square">
            <a:spAutoFit/>
          </a:bodyPr>
          <a:lstStyle/>
          <a:p>
            <a:pPr>
              <a:lnSpc>
                <a:spcPct val="150000"/>
              </a:lnSpc>
            </a:pPr>
            <a:r>
              <a:rPr lang="zh-CN" altLang="en-US" sz="2800" dirty="0" smtClean="0">
                <a:solidFill>
                  <a:srgbClr val="FF0000"/>
                </a:solidFill>
                <a:latin typeface="Times New Roman" pitchFamily="18" charset="0"/>
                <a:cs typeface="Times New Roman" pitchFamily="18" charset="0"/>
              </a:rPr>
              <a:t>      解：</a:t>
            </a:r>
            <a:r>
              <a:rPr lang="zh-CN" altLang="zh-CN" sz="2800" dirty="0" smtClean="0">
                <a:solidFill>
                  <a:srgbClr val="FF0000"/>
                </a:solidFill>
                <a:latin typeface="Times New Roman" pitchFamily="18" charset="0"/>
                <a:cs typeface="Times New Roman" pitchFamily="18" charset="0"/>
              </a:rPr>
              <a:t>由长方形的面积公式可得</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另一条边长为</a:t>
            </a:r>
            <a:r>
              <a:rPr lang="en-US" altLang="zh-CN" sz="2800" dirty="0" smtClean="0">
                <a:solidFill>
                  <a:srgbClr val="FF0000"/>
                </a:solidFill>
                <a:latin typeface="Times New Roman" pitchFamily="18" charset="0"/>
                <a:cs typeface="Times New Roman" pitchFamily="18" charset="0"/>
              </a:rPr>
              <a:t>      m,</a:t>
            </a:r>
            <a:r>
              <a:rPr lang="zh-CN" altLang="zh-CN" sz="2800" dirty="0" smtClean="0">
                <a:solidFill>
                  <a:srgbClr val="FF0000"/>
                </a:solidFill>
                <a:latin typeface="Times New Roman" pitchFamily="18" charset="0"/>
                <a:cs typeface="Times New Roman" pitchFamily="18" charset="0"/>
              </a:rPr>
              <a:t>周长为</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=2            m.</a:t>
            </a:r>
            <a:endParaRPr lang="zh-CN" altLang="zh-CN" sz="2800" dirty="0">
              <a:solidFill>
                <a:srgbClr val="FF0000"/>
              </a:solidFill>
              <a:latin typeface="Times New Roman" pitchFamily="18" charset="0"/>
              <a:cs typeface="Times New Roman" pitchFamily="18" charset="0"/>
            </a:endParaRPr>
          </a:p>
        </p:txBody>
      </p:sp>
      <p:graphicFrame>
        <p:nvGraphicFramePr>
          <p:cNvPr id="3" name="Object 2"/>
          <p:cNvGraphicFramePr>
            <a:graphicFrameLocks noChangeAspect="1"/>
          </p:cNvGraphicFramePr>
          <p:nvPr/>
        </p:nvGraphicFramePr>
        <p:xfrm>
          <a:off x="7740352" y="4758407"/>
          <a:ext cx="577850" cy="758825"/>
        </p:xfrm>
        <a:graphic>
          <a:graphicData uri="http://schemas.openxmlformats.org/presentationml/2006/ole">
            <mc:AlternateContent xmlns:mc="http://schemas.openxmlformats.org/markup-compatibility/2006">
              <mc:Choice xmlns:v="urn:schemas-microsoft-com:vml" Requires="v">
                <p:oleObj spid="_x0000_s1025" name="Equation" r:id="rId1" imgW="4876800" imgH="9448800" progId="Equation.DSMT4">
                  <p:embed/>
                </p:oleObj>
              </mc:Choice>
              <mc:Fallback>
                <p:oleObj name="Equation" r:id="rId1" imgW="4876800" imgH="9448800" progId="Equation.DSMT4">
                  <p:embed/>
                  <p:pic>
                    <p:nvPicPr>
                      <p:cNvPr id="0" name="图片 1024"/>
                      <p:cNvPicPr>
                        <a:picLocks noChangeAspect="1"/>
                      </p:cNvPicPr>
                      <p:nvPr/>
                    </p:nvPicPr>
                    <p:blipFill>
                      <a:blip r:embed="rId2"/>
                      <a:stretch>
                        <a:fillRect/>
                      </a:stretch>
                    </p:blipFill>
                    <p:spPr>
                      <a:xfrm>
                        <a:off x="7740352" y="4758407"/>
                        <a:ext cx="577850" cy="758825"/>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2051720" y="5333454"/>
          <a:ext cx="1008112" cy="831850"/>
        </p:xfrm>
        <a:graphic>
          <a:graphicData uri="http://schemas.openxmlformats.org/presentationml/2006/ole">
            <mc:AlternateContent xmlns:mc="http://schemas.openxmlformats.org/markup-compatibility/2006">
              <mc:Choice xmlns:v="urn:schemas-microsoft-com:vml" Requires="v">
                <p:oleObj spid="_x0000_s1026" name="Equation" r:id="rId3" imgW="13716000" imgH="10363200" progId="Equation.DSMT4">
                  <p:embed/>
                </p:oleObj>
              </mc:Choice>
              <mc:Fallback>
                <p:oleObj name="Equation" r:id="rId3" imgW="13716000" imgH="10363200" progId="Equation.DSMT4">
                  <p:embed/>
                  <p:pic>
                    <p:nvPicPr>
                      <p:cNvPr id="0" name="图片 1025"/>
                      <p:cNvPicPr>
                        <a:picLocks noChangeAspect="1"/>
                      </p:cNvPicPr>
                      <p:nvPr/>
                    </p:nvPicPr>
                    <p:blipFill>
                      <a:blip r:embed="rId4"/>
                      <a:stretch>
                        <a:fillRect/>
                      </a:stretch>
                    </p:blipFill>
                    <p:spPr>
                      <a:xfrm>
                        <a:off x="2051720" y="5333454"/>
                        <a:ext cx="1008112" cy="831850"/>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strVal val="#ppt_w*0.70"/>
                                          </p:val>
                                        </p:tav>
                                        <p:tav tm="100000">
                                          <p:val>
                                            <p:strVal val="#ppt_w"/>
                                          </p:val>
                                        </p:tav>
                                      </p:tavLst>
                                    </p:anim>
                                    <p:anim calcmode="lin" valueType="num">
                                      <p:cBhvr>
                                        <p:cTn id="12" dur="1000" fill="hold"/>
                                        <p:tgtEl>
                                          <p:spTgt spid="4"/>
                                        </p:tgtEl>
                                        <p:attrNameLst>
                                          <p:attrName>ppt_h</p:attrName>
                                        </p:attrNameLst>
                                      </p:cBhvr>
                                      <p:tavLst>
                                        <p:tav tm="0">
                                          <p:val>
                                            <p:strVal val="#ppt_h"/>
                                          </p:val>
                                        </p:tav>
                                        <p:tav tm="100000">
                                          <p:val>
                                            <p:strVal val="#ppt_h"/>
                                          </p:val>
                                        </p:tav>
                                      </p:tavLst>
                                    </p:anim>
                                    <p:animEffect transition="in" filter="fade">
                                      <p:cBhvr>
                                        <p:cTn id="13" dur="1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strVal val="#ppt_w*0.70"/>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Effect transition="in" filter="fade">
                                      <p:cBhvr>
                                        <p:cTn id="20" dur="1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ppt_w*0.7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Effect transition="in" filter="fade">
                                      <p:cBhvr>
                                        <p:cTn id="27" dur="1000"/>
                                        <p:tgtEl>
                                          <p:spTgt spid="7"/>
                                        </p:tgtEl>
                                      </p:cBhvr>
                                    </p:animEffect>
                                  </p:childTnLst>
                                </p:cTn>
                              </p:par>
                              <p:par>
                                <p:cTn id="28" presetID="55"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strVal val="#ppt_w*0.70"/>
                                          </p:val>
                                        </p:tav>
                                        <p:tav tm="100000">
                                          <p:val>
                                            <p:strVal val="#ppt_w"/>
                                          </p:val>
                                        </p:tav>
                                      </p:tavLst>
                                    </p:anim>
                                    <p:anim calcmode="lin" valueType="num">
                                      <p:cBhvr>
                                        <p:cTn id="31" dur="1000" fill="hold"/>
                                        <p:tgtEl>
                                          <p:spTgt spid="3"/>
                                        </p:tgtEl>
                                        <p:attrNameLst>
                                          <p:attrName>ppt_h</p:attrName>
                                        </p:attrNameLst>
                                      </p:cBhvr>
                                      <p:tavLst>
                                        <p:tav tm="0">
                                          <p:val>
                                            <p:strVal val="#ppt_h"/>
                                          </p:val>
                                        </p:tav>
                                        <p:tav tm="100000">
                                          <p:val>
                                            <p:strVal val="#ppt_h"/>
                                          </p:val>
                                        </p:tav>
                                      </p:tavLst>
                                    </p:anim>
                                    <p:animEffect transition="in" filter="fade">
                                      <p:cBhvr>
                                        <p:cTn id="32" dur="1000"/>
                                        <p:tgtEl>
                                          <p:spTgt spid="3"/>
                                        </p:tgtEl>
                                      </p:cBhvr>
                                    </p:animEffect>
                                  </p:childTnLst>
                                </p:cTn>
                              </p:par>
                              <p:par>
                                <p:cTn id="33" presetID="55"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1000" fill="hold"/>
                                        <p:tgtEl>
                                          <p:spTgt spid="2"/>
                                        </p:tgtEl>
                                        <p:attrNameLst>
                                          <p:attrName>ppt_w</p:attrName>
                                        </p:attrNameLst>
                                      </p:cBhvr>
                                      <p:tavLst>
                                        <p:tav tm="0">
                                          <p:val>
                                            <p:strVal val="#ppt_w*0.70"/>
                                          </p:val>
                                        </p:tav>
                                        <p:tav tm="100000">
                                          <p:val>
                                            <p:strVal val="#ppt_w"/>
                                          </p:val>
                                        </p:tav>
                                      </p:tavLst>
                                    </p:anim>
                                    <p:anim calcmode="lin" valueType="num">
                                      <p:cBhvr>
                                        <p:cTn id="36" dur="1000" fill="hold"/>
                                        <p:tgtEl>
                                          <p:spTgt spid="2"/>
                                        </p:tgtEl>
                                        <p:attrNameLst>
                                          <p:attrName>ppt_h</p:attrName>
                                        </p:attrNameLst>
                                      </p:cBhvr>
                                      <p:tavLst>
                                        <p:tav tm="0">
                                          <p:val>
                                            <p:strVal val="#ppt_h"/>
                                          </p:val>
                                        </p:tav>
                                        <p:tav tm="100000">
                                          <p:val>
                                            <p:strVal val="#ppt_h"/>
                                          </p:val>
                                        </p:tav>
                                      </p:tavLst>
                                    </p:anim>
                                    <p:animEffect transition="in" filter="fade">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P spid="6" grpId="0" autoUpdateAnimBg="0"/>
      <p:bldP spid="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407566"/>
            <a:ext cx="8748464" cy="1077218"/>
          </a:xfrm>
          <a:prstGeom prst="rect">
            <a:avLst/>
          </a:prstGeom>
        </p:spPr>
        <p:txBody>
          <a:bodyPr wrap="square">
            <a:spAutoFit/>
          </a:bodyPr>
          <a:lstStyle/>
          <a:p>
            <a:r>
              <a:rPr lang="en-US" altLang="zh-CN" sz="3200" dirty="0" smtClean="0">
                <a:latin typeface="Times New Roman" pitchFamily="18" charset="0"/>
                <a:cs typeface="Times New Roman" pitchFamily="18" charset="0"/>
              </a:rPr>
              <a:t>          (3)</a:t>
            </a:r>
            <a:r>
              <a:rPr lang="zh-CN" altLang="zh-CN" sz="3200" dirty="0" smtClean="0">
                <a:latin typeface="Times New Roman" pitchFamily="18" charset="0"/>
                <a:cs typeface="Times New Roman" pitchFamily="18" charset="0"/>
              </a:rPr>
              <a:t>当</a:t>
            </a:r>
            <a:r>
              <a:rPr lang="en-US" altLang="zh-CN" sz="3200"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的值分别为</a:t>
            </a:r>
            <a:r>
              <a:rPr lang="en-US" altLang="zh-CN" sz="3200" dirty="0" smtClean="0">
                <a:latin typeface="Times New Roman" pitchFamily="18" charset="0"/>
                <a:cs typeface="Times New Roman" pitchFamily="18" charset="0"/>
              </a:rPr>
              <a:t>1,2,3,4,5,6 </a:t>
            </a:r>
            <a:r>
              <a:rPr lang="zh-CN" altLang="zh-CN" sz="3200" dirty="0" smtClean="0">
                <a:latin typeface="Times New Roman" pitchFamily="18" charset="0"/>
                <a:cs typeface="Times New Roman" pitchFamily="18" charset="0"/>
              </a:rPr>
              <a:t>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请列表表示变量之间的对应关系</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6" name="矩形 5"/>
          <p:cNvSpPr/>
          <p:nvPr/>
        </p:nvSpPr>
        <p:spPr>
          <a:xfrm>
            <a:off x="251520" y="4068361"/>
            <a:ext cx="7704856" cy="584775"/>
          </a:xfrm>
          <a:prstGeom prst="rect">
            <a:avLst/>
          </a:prstGeom>
        </p:spPr>
        <p:txBody>
          <a:bodyPr wrap="square">
            <a:spAutoFit/>
          </a:bodyPr>
          <a:lstStyle/>
          <a:p>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能画出函数的图象吗</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graphicFrame>
        <p:nvGraphicFramePr>
          <p:cNvPr id="8" name="表格 7"/>
          <p:cNvGraphicFramePr>
            <a:graphicFrameLocks noGrp="1"/>
          </p:cNvGraphicFramePr>
          <p:nvPr/>
        </p:nvGraphicFramePr>
        <p:xfrm>
          <a:off x="611560" y="1844824"/>
          <a:ext cx="6048672" cy="1512168"/>
        </p:xfrm>
        <a:graphic>
          <a:graphicData uri="http://schemas.openxmlformats.org/drawingml/2006/table">
            <a:tbl>
              <a:tblPr>
                <a:tableStyleId>{35758FB7-9AC5-4552-8A53-C91805E547FA}</a:tableStyleId>
              </a:tblPr>
              <a:tblGrid>
                <a:gridCol w="864096"/>
                <a:gridCol w="864096"/>
                <a:gridCol w="864096"/>
                <a:gridCol w="864096"/>
                <a:gridCol w="864096"/>
                <a:gridCol w="864096"/>
                <a:gridCol w="864096"/>
              </a:tblGrid>
              <a:tr h="756084">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x/</a:t>
                      </a:r>
                      <a:r>
                        <a:rPr lang="en-US" sz="2800" i="0" kern="100" dirty="0" smtClean="0">
                          <a:latin typeface="Times New Roman" pitchFamily="18" charset="0"/>
                          <a:cs typeface="Times New Roman" pitchFamily="18" charset="0"/>
                        </a:rPr>
                        <a:t>m</a:t>
                      </a:r>
                      <a:endParaRPr lang="zh-CN" sz="2800" i="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3</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5</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r h="756084">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i="1" kern="100" dirty="0" smtClean="0">
                          <a:latin typeface="Times New Roman" pitchFamily="18" charset="0"/>
                          <a:cs typeface="Times New Roman" pitchFamily="18" charset="0"/>
                        </a:rPr>
                        <a:t>y/</a:t>
                      </a:r>
                      <a:r>
                        <a:rPr lang="en-US" sz="2800" i="0" kern="100" dirty="0" smtClean="0">
                          <a:latin typeface="Times New Roman" pitchFamily="18" charset="0"/>
                          <a:cs typeface="Times New Roman" pitchFamily="18" charset="0"/>
                        </a:rPr>
                        <a:t>m</a:t>
                      </a:r>
                      <a:endParaRPr lang="zh-CN" sz="2800" i="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26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14</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14.8</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c>
                  <a:txBody>
                    <a:bodyPr/>
                    <a:lstStyle/>
                    <a:p>
                      <a:pPr algn="ctr">
                        <a:lnSpc>
                          <a:spcPts val="1200"/>
                        </a:lnSpc>
                        <a:spcAft>
                          <a:spcPts val="0"/>
                        </a:spcAft>
                      </a:pPr>
                      <a:endParaRPr lang="en-US" sz="2800" kern="100" dirty="0" smtClean="0">
                        <a:latin typeface="Times New Roman" pitchFamily="18" charset="0"/>
                        <a:cs typeface="Times New Roman" pitchFamily="18" charset="0"/>
                      </a:endParaRPr>
                    </a:p>
                    <a:p>
                      <a:pPr algn="ctr">
                        <a:lnSpc>
                          <a:spcPts val="1200"/>
                        </a:lnSpc>
                        <a:spcAft>
                          <a:spcPts val="0"/>
                        </a:spcAft>
                      </a:pPr>
                      <a:r>
                        <a:rPr lang="en-US" sz="2800" kern="100" dirty="0" smtClean="0">
                          <a:latin typeface="Times New Roman" pitchFamily="18" charset="0"/>
                          <a:cs typeface="Times New Roman" pitchFamily="18" charset="0"/>
                        </a:rPr>
                        <a:t>16</a:t>
                      </a:r>
                      <a:endParaRPr lang="zh-CN" sz="2800" kern="100" dirty="0">
                        <a:solidFill>
                          <a:srgbClr val="000000"/>
                        </a:solidFill>
                        <a:latin typeface="Times New Roman" pitchFamily="18" charset="0"/>
                        <a:ea typeface="方正书宋_GBK"/>
                        <a:cs typeface="Times New Roman" pitchFamily="18" charset="0"/>
                      </a:endParaRPr>
                    </a:p>
                  </a:txBody>
                  <a:tcPr marL="0" marR="0" marT="0" marB="0" anchor="ctr"/>
                </a:tc>
              </a:tr>
            </a:tbl>
          </a:graphicData>
        </a:graphic>
      </p:graphicFrame>
      <p:pic>
        <p:nvPicPr>
          <p:cNvPr id="9" name="图片 8"/>
          <p:cNvPicPr/>
          <p:nvPr/>
        </p:nvPicPr>
        <p:blipFill>
          <a:blip r:embed="rId1" cstate="print">
            <a:duotone>
              <a:prstClr val="black"/>
              <a:schemeClr val="accent6">
                <a:tint val="45000"/>
                <a:satMod val="400000"/>
              </a:schemeClr>
            </a:duotone>
          </a:blip>
          <a:srcRect r="21053" b="-9525"/>
          <a:stretch>
            <a:fillRect/>
          </a:stretch>
        </p:blipFill>
        <p:spPr bwMode="auto">
          <a:xfrm>
            <a:off x="5000628" y="3500438"/>
            <a:ext cx="2448272" cy="299715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5"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strVal val="#ppt_w*0.70"/>
                                          </p:val>
                                        </p:tav>
                                        <p:tav tm="100000">
                                          <p:val>
                                            <p:strVal val="#ppt_w"/>
                                          </p:val>
                                        </p:tav>
                                      </p:tavLst>
                                    </p:anim>
                                    <p:anim calcmode="lin" valueType="num">
                                      <p:cBhvr>
                                        <p:cTn id="12" dur="1000" fill="hold"/>
                                        <p:tgtEl>
                                          <p:spTgt spid="8"/>
                                        </p:tgtEl>
                                        <p:attrNameLst>
                                          <p:attrName>ppt_h</p:attrName>
                                        </p:attrNameLst>
                                      </p:cBhvr>
                                      <p:tavLst>
                                        <p:tav tm="0">
                                          <p:val>
                                            <p:strVal val="#ppt_h"/>
                                          </p:val>
                                        </p:tav>
                                        <p:tav tm="100000">
                                          <p:val>
                                            <p:strVal val="#ppt_h"/>
                                          </p:val>
                                        </p:tav>
                                      </p:tavLst>
                                    </p:anim>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5"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strVal val="#ppt_w*0.70"/>
                                          </p:val>
                                        </p:tav>
                                        <p:tav tm="100000">
                                          <p:val>
                                            <p:strVal val="#ppt_w"/>
                                          </p:val>
                                        </p:tav>
                                      </p:tavLst>
                                    </p:anim>
                                    <p:anim calcmode="lin" valueType="num">
                                      <p:cBhvr>
                                        <p:cTn id="23" dur="1000" fill="hold"/>
                                        <p:tgtEl>
                                          <p:spTgt spid="9"/>
                                        </p:tgtEl>
                                        <p:attrNameLst>
                                          <p:attrName>ppt_h</p:attrName>
                                        </p:attrNameLst>
                                      </p:cBhvr>
                                      <p:tavLst>
                                        <p:tav tm="0">
                                          <p:val>
                                            <p:strVal val="#ppt_h"/>
                                          </p:val>
                                        </p:tav>
                                        <p:tav tm="100000">
                                          <p:val>
                                            <p:strVal val="#ppt_h"/>
                                          </p:val>
                                        </p:tav>
                                      </p:tavLst>
                                    </p:anim>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6"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79512" y="1268760"/>
            <a:ext cx="8712968" cy="584775"/>
          </a:xfrm>
          <a:prstGeom prst="rect">
            <a:avLst/>
          </a:prstGeom>
        </p:spPr>
        <p:txBody>
          <a:bodyPr wrap="square">
            <a:spAutoFit/>
          </a:bodyPr>
          <a:lstStyle/>
          <a:p>
            <a:r>
              <a:rPr lang="zh-CN" altLang="zh-CN" sz="3200" dirty="0" smtClean="0">
                <a:latin typeface="Times New Roman" pitchFamily="18" charset="0"/>
                <a:cs typeface="Times New Roman" pitchFamily="18" charset="0"/>
              </a:rPr>
              <a:t>用描点法画函数图象的一般步骤</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12" name="圆角矩形 11"/>
          <p:cNvSpPr/>
          <p:nvPr/>
        </p:nvSpPr>
        <p:spPr>
          <a:xfrm>
            <a:off x="1403648" y="333742"/>
            <a:ext cx="2088232"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归纳总结</a:t>
            </a:r>
            <a:endParaRPr lang="zh-CN" altLang="zh-CN" sz="3200" b="1" dirty="0">
              <a:latin typeface="Times New Roman" pitchFamily="18" charset="0"/>
              <a:cs typeface="Times New Roman" pitchFamily="18" charset="0"/>
            </a:endParaRPr>
          </a:p>
        </p:txBody>
      </p:sp>
      <p:sp>
        <p:nvSpPr>
          <p:cNvPr id="4" name="矩形 3"/>
          <p:cNvSpPr/>
          <p:nvPr/>
        </p:nvSpPr>
        <p:spPr>
          <a:xfrm>
            <a:off x="179512" y="2135758"/>
            <a:ext cx="8712968" cy="1077218"/>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第一步</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列表</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表中给出一些自变量的值及其对应的函数值</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5" name="矩形 4"/>
          <p:cNvSpPr/>
          <p:nvPr/>
        </p:nvSpPr>
        <p:spPr>
          <a:xfrm>
            <a:off x="179512" y="3515524"/>
            <a:ext cx="8712968" cy="1569660"/>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第二步</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描点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在直角坐标系中</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以自变量的值为横坐标</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相应的函数值为纵坐标</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描出表格中数值对应的各点</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6" name="矩形 5"/>
          <p:cNvSpPr/>
          <p:nvPr/>
        </p:nvSpPr>
        <p:spPr>
          <a:xfrm>
            <a:off x="179512" y="5304110"/>
            <a:ext cx="8712968" cy="1077218"/>
          </a:xfrm>
          <a:prstGeom prst="rect">
            <a:avLst/>
          </a:prstGeom>
        </p:spPr>
        <p:txBody>
          <a:bodyPr wrap="square">
            <a:spAutoFit/>
          </a:bodyPr>
          <a:lstStyle/>
          <a:p>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第三步</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连线</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按照横坐标由小到大的顺序</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把所描出的各点用平滑曲线连接起来</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4" grpId="0" autoUpdateAnimBg="0"/>
      <p:bldP spid="5" grpId="0" autoUpdateAnimBg="0"/>
      <p:bldP spid="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28662" y="714356"/>
            <a:ext cx="2016224" cy="523220"/>
          </a:xfrm>
          <a:prstGeom prst="rect">
            <a:avLst/>
          </a:prstGeom>
          <a:effectLst>
            <a:glow rad="228600">
              <a:schemeClr val="accent1">
                <a:satMod val="175000"/>
                <a:alpha val="40000"/>
              </a:schemeClr>
            </a:glow>
            <a:outerShdw blurRad="40000" dist="23000" dir="5400000" rotWithShape="0">
              <a:srgbClr val="000000">
                <a:alpha val="35000"/>
              </a:srgbClr>
            </a:outerShdw>
          </a:effectLst>
          <a:scene3d>
            <a:camera prst="orthographicFront"/>
            <a:lightRig rig="threePt" dir="t"/>
          </a:scene3d>
          <a:sp3d>
            <a:bevelT prst="slope"/>
          </a:sp3d>
        </p:spPr>
        <p:style>
          <a:lnRef idx="1">
            <a:schemeClr val="accent1"/>
          </a:lnRef>
          <a:fillRef idx="3">
            <a:schemeClr val="accent1"/>
          </a:fillRef>
          <a:effectRef idx="2">
            <a:schemeClr val="accent1"/>
          </a:effectRef>
          <a:fontRef idx="minor">
            <a:schemeClr val="lt1"/>
          </a:fontRef>
        </p:style>
        <p:txBody>
          <a:bodyPr wrap="square">
            <a:spAutoFit/>
          </a:bodyPr>
          <a:lstStyle/>
          <a:p>
            <a:r>
              <a:rPr lang="zh-CN" altLang="en-US" sz="2800" b="1" dirty="0" smtClean="0">
                <a:latin typeface="Times New Roman" pitchFamily="18" charset="0"/>
                <a:cs typeface="Times New Roman" pitchFamily="18" charset="0"/>
              </a:rPr>
              <a:t>知识拓展</a:t>
            </a:r>
            <a:endParaRPr lang="zh-CN" altLang="zh-CN" sz="2800" b="1" dirty="0">
              <a:latin typeface="Times New Roman" pitchFamily="18" charset="0"/>
              <a:cs typeface="Times New Roman" pitchFamily="18" charset="0"/>
            </a:endParaRPr>
          </a:p>
        </p:txBody>
      </p:sp>
      <p:sp>
        <p:nvSpPr>
          <p:cNvPr id="5" name="剪去对角的矩形 4"/>
          <p:cNvSpPr/>
          <p:nvPr/>
        </p:nvSpPr>
        <p:spPr>
          <a:xfrm>
            <a:off x="323528" y="1704422"/>
            <a:ext cx="8568952" cy="3524778"/>
          </a:xfrm>
          <a:prstGeom prst="snip2DiagRect">
            <a:avLst/>
          </a:prstGeom>
          <a:ln w="76200"/>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50000"/>
              </a:lnSpc>
            </a:pP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画实际问题的图象时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必须先考虑函数自变量的取值范围</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有时为了表达的方便</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建立直角坐标系时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横轴和纵轴上的单位长度可以取得不一致</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4618</Words>
  <Application>Kingsoft Office WPP</Application>
  <PresentationFormat>全屏显示(4:3)</PresentationFormat>
  <Paragraphs>406</Paragraphs>
  <Slides>22</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