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3"/>
    <p:sldId id="283" r:id="rId4"/>
    <p:sldId id="382" r:id="rId5"/>
    <p:sldId id="383" r:id="rId6"/>
    <p:sldId id="278" r:id="rId7"/>
    <p:sldId id="373" r:id="rId8"/>
    <p:sldId id="384" r:id="rId9"/>
    <p:sldId id="385" r:id="rId10"/>
    <p:sldId id="361" r:id="rId11"/>
    <p:sldId id="386" r:id="rId12"/>
    <p:sldId id="387" r:id="rId13"/>
    <p:sldId id="352" r:id="rId14"/>
    <p:sldId id="388" r:id="rId15"/>
    <p:sldId id="389" r:id="rId16"/>
    <p:sldId id="390" r:id="rId17"/>
    <p:sldId id="339" r:id="rId18"/>
    <p:sldId id="270" r:id="rId19"/>
    <p:sldId id="296" r:id="rId20"/>
    <p:sldId id="350" r:id="rId21"/>
    <p:sldId id="371"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D04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1598" autoAdjust="0"/>
    <p:restoredTop sz="94614" autoAdjust="0"/>
  </p:normalViewPr>
  <p:slideViewPr>
    <p:cSldViewPr>
      <p:cViewPr varScale="1">
        <p:scale>
          <a:sx n="66" d="100"/>
          <a:sy n="66" d="100"/>
        </p:scale>
        <p:origin x="-106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8.wmf"/><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5.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A0DA02-8245-483F-B186-669594630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26FEB5E-BC6D-41BE-BB09-784541D8D48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17.xml"/><Relationship Id="rId1" Type="http://schemas.openxmlformats.org/officeDocument/2006/relationships/slide" Target="slide5.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8.wmf"/><Relationship Id="rId7" Type="http://schemas.openxmlformats.org/officeDocument/2006/relationships/oleObject" Target="../embeddings/oleObject4.bin"/><Relationship Id="rId6" Type="http://schemas.openxmlformats.org/officeDocument/2006/relationships/image" Target="../media/image7.wmf"/><Relationship Id="rId5" Type="http://schemas.openxmlformats.org/officeDocument/2006/relationships/oleObject" Target="../embeddings/oleObject3.bin"/><Relationship Id="rId4" Type="http://schemas.openxmlformats.org/officeDocument/2006/relationships/image" Target="../media/image6.wmf"/><Relationship Id="rId3" Type="http://schemas.openxmlformats.org/officeDocument/2006/relationships/oleObject" Target="../embeddings/oleObject2.bin"/><Relationship Id="rId2" Type="http://schemas.openxmlformats.org/officeDocument/2006/relationships/image" Target="../media/image5.wmf"/><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10.wmf"/><Relationship Id="rId3" Type="http://schemas.openxmlformats.org/officeDocument/2006/relationships/oleObject" Target="../embeddings/oleObject6.bin"/><Relationship Id="rId2" Type="http://schemas.openxmlformats.org/officeDocument/2006/relationships/image" Target="../media/image9.wmf"/><Relationship Id="rId1"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1.wmf"/><Relationship Id="rId1" Type="http://schemas.openxmlformats.org/officeDocument/2006/relationships/oleObject" Target="../embeddings/oleObject7.bin"/></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12.wmf"/><Relationship Id="rId3" Type="http://schemas.openxmlformats.org/officeDocument/2006/relationships/oleObject" Target="../embeddings/oleObject9.bin"/><Relationship Id="rId2" Type="http://schemas.openxmlformats.org/officeDocument/2006/relationships/image" Target="../media/image11.wmf"/><Relationship Id="rId1" Type="http://schemas.openxmlformats.org/officeDocument/2006/relationships/oleObject" Target="../embeddings/oleObject8.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1.wav"/><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audio" Target="../media/audio1.wav"/><Relationship Id="rId7" Type="http://schemas.openxmlformats.org/officeDocument/2006/relationships/image" Target="../media/image17.wmf"/><Relationship Id="rId6" Type="http://schemas.openxmlformats.org/officeDocument/2006/relationships/oleObject" Target="../embeddings/oleObject12.bin"/><Relationship Id="rId5" Type="http://schemas.openxmlformats.org/officeDocument/2006/relationships/image" Target="../media/image16.png"/><Relationship Id="rId4" Type="http://schemas.openxmlformats.org/officeDocument/2006/relationships/image" Target="../media/image15.wmf"/><Relationship Id="rId3" Type="http://schemas.openxmlformats.org/officeDocument/2006/relationships/oleObject" Target="../embeddings/oleObject11.bin"/><Relationship Id="rId2" Type="http://schemas.openxmlformats.org/officeDocument/2006/relationships/image" Target="../media/image14.wmf"/><Relationship Id="rId10" Type="http://schemas.openxmlformats.org/officeDocument/2006/relationships/vmlDrawing" Target="../drawings/vmlDrawing5.vml"/><Relationship Id="rId1" Type="http://schemas.openxmlformats.org/officeDocument/2006/relationships/oleObject" Target="../embeddings/oleObject10.bin"/></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wmf"/><Relationship Id="rId3" Type="http://schemas.openxmlformats.org/officeDocument/2006/relationships/oleObject" Target="../embeddings/oleObject14.bin"/><Relationship Id="rId2" Type="http://schemas.openxmlformats.org/officeDocument/2006/relationships/image" Target="../media/image18.wmf"/><Relationship Id="rId1"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468313" y="266682"/>
            <a:ext cx="5256212" cy="519112"/>
          </a:xfrm>
          <a:prstGeom prst="rect">
            <a:avLst/>
          </a:prstGeom>
          <a:noFill/>
          <a:ln w="9525">
            <a:noFill/>
            <a:miter lim="800000"/>
          </a:ln>
        </p:spPr>
        <p:txBody>
          <a:bodyPr>
            <a:spAutoFit/>
          </a:bodyPr>
          <a:lstStyle/>
          <a:p>
            <a:pPr algn="ctr">
              <a:spcBef>
                <a:spcPct val="50000"/>
              </a:spcBef>
            </a:pPr>
            <a:r>
              <a:rPr lang="zh-CN" altLang="en-US" sz="2800" b="1" dirty="0" smtClean="0">
                <a:solidFill>
                  <a:srgbClr val="CC0000"/>
                </a:solidFill>
                <a:latin typeface="Calibri" pitchFamily="34" charset="0"/>
                <a:ea typeface="楷体_GB2312" pitchFamily="49" charset="-122"/>
              </a:rPr>
              <a:t>八年级数学</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下    新课标</a:t>
            </a:r>
            <a:r>
              <a:rPr lang="en-US" altLang="zh-CN" sz="2800" b="1" dirty="0" smtClean="0">
                <a:solidFill>
                  <a:srgbClr val="CC0000"/>
                </a:solidFill>
                <a:latin typeface="Calibri" pitchFamily="34" charset="0"/>
                <a:ea typeface="楷体_GB2312" pitchFamily="49" charset="-122"/>
              </a:rPr>
              <a:t>[</a:t>
            </a:r>
            <a:r>
              <a:rPr lang="zh-CN" altLang="en-US" sz="2800" b="1" dirty="0" smtClean="0">
                <a:solidFill>
                  <a:srgbClr val="CC0000"/>
                </a:solidFill>
                <a:latin typeface="Calibri" pitchFamily="34" charset="0"/>
                <a:ea typeface="楷体_GB2312" pitchFamily="49" charset="-122"/>
              </a:rPr>
              <a:t>人</a:t>
            </a:r>
            <a:r>
              <a:rPr lang="en-US" altLang="zh-CN" sz="2800" b="1" dirty="0" smtClean="0">
                <a:solidFill>
                  <a:srgbClr val="CC0000"/>
                </a:solidFill>
                <a:latin typeface="Calibri" pitchFamily="34" charset="0"/>
                <a:ea typeface="楷体_GB2312" pitchFamily="49" charset="-122"/>
              </a:rPr>
              <a:t>]</a:t>
            </a:r>
            <a:endParaRPr lang="zh-CN" altLang="en-US" b="1" dirty="0">
              <a:solidFill>
                <a:srgbClr val="CC0000"/>
              </a:solidFill>
              <a:latin typeface="Calibri" pitchFamily="34" charset="0"/>
              <a:ea typeface="楷体_GB2312" pitchFamily="49" charset="-122"/>
            </a:endParaRPr>
          </a:p>
        </p:txBody>
      </p:sp>
      <p:sp>
        <p:nvSpPr>
          <p:cNvPr id="3" name="TextBox 16"/>
          <p:cNvSpPr txBox="1">
            <a:spLocks noChangeArrowheads="1"/>
          </p:cNvSpPr>
          <p:nvPr/>
        </p:nvSpPr>
        <p:spPr bwMode="auto">
          <a:xfrm>
            <a:off x="1403648" y="1484784"/>
            <a:ext cx="6084168" cy="646331"/>
          </a:xfrm>
          <a:prstGeom prst="rect">
            <a:avLst/>
          </a:prstGeom>
          <a:noFill/>
          <a:ln w="9525">
            <a:noFill/>
            <a:miter lim="800000"/>
          </a:ln>
        </p:spPr>
        <p:txBody>
          <a:bodyPr wrap="square">
            <a:spAutoFit/>
          </a:bodyPr>
          <a:lstStyle/>
          <a:p>
            <a:r>
              <a:rPr lang="zh-CN" altLang="zh-CN" sz="3600" b="1" dirty="0" smtClean="0">
                <a:solidFill>
                  <a:srgbClr val="C00000"/>
                </a:solidFill>
                <a:latin typeface="+mj-ea"/>
                <a:ea typeface="+mj-ea"/>
              </a:rPr>
              <a:t>第十九章　一次函数</a:t>
            </a:r>
            <a:endParaRPr lang="zh-CN" altLang="zh-CN" sz="3600" b="1" dirty="0">
              <a:solidFill>
                <a:srgbClr val="C00000"/>
              </a:solidFill>
              <a:latin typeface="+mj-ea"/>
              <a:ea typeface="+mj-ea"/>
            </a:endParaRPr>
          </a:p>
        </p:txBody>
      </p:sp>
      <p:grpSp>
        <p:nvGrpSpPr>
          <p:cNvPr id="4" name="Group 4"/>
          <p:cNvGrpSpPr/>
          <p:nvPr/>
        </p:nvGrpSpPr>
        <p:grpSpPr bwMode="auto">
          <a:xfrm>
            <a:off x="1714480" y="5000636"/>
            <a:ext cx="2016125" cy="1009650"/>
            <a:chOff x="340" y="3022"/>
            <a:chExt cx="1270" cy="636"/>
          </a:xfrm>
        </p:grpSpPr>
        <p:sp>
          <p:nvSpPr>
            <p:cNvPr id="5" name="Oval 5">
              <a:hlinkClick r:id="rId1" action="ppaction://hlinksldjump"/>
            </p:cNvPr>
            <p:cNvSpPr>
              <a:spLocks noChangeArrowheads="1"/>
            </p:cNvSpPr>
            <p:nvPr/>
          </p:nvSpPr>
          <p:spPr bwMode="auto">
            <a:xfrm>
              <a:off x="340" y="3022"/>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6" name="Rectangle 6">
              <a:hlinkClick r:id="rId1" action="ppaction://hlinksldjump"/>
            </p:cNvPr>
            <p:cNvSpPr>
              <a:spLocks noChangeArrowheads="1"/>
            </p:cNvSpPr>
            <p:nvPr/>
          </p:nvSpPr>
          <p:spPr bwMode="auto">
            <a:xfrm>
              <a:off x="340" y="3149"/>
              <a:ext cx="1270" cy="327"/>
            </a:xfrm>
            <a:prstGeom prst="rect">
              <a:avLst/>
            </a:prstGeom>
            <a:noFill/>
            <a:ln w="9525">
              <a:noFill/>
              <a:miter lim="800000"/>
            </a:ln>
          </p:spPr>
          <p:txBody>
            <a:bodyPr>
              <a:spAutoFit/>
            </a:bodyPr>
            <a:lstStyle/>
            <a:p>
              <a:r>
                <a:rPr lang="zh-CN" altLang="en-US" sz="2800" dirty="0">
                  <a:latin typeface="宋体" charset="-122"/>
                </a:rPr>
                <a:t> </a:t>
              </a:r>
              <a:r>
                <a:rPr lang="zh-CN" altLang="en-US" sz="2800" b="1" dirty="0">
                  <a:solidFill>
                    <a:srgbClr val="CC0000"/>
                  </a:solidFill>
                  <a:latin typeface="宋体" charset="-122"/>
                </a:rPr>
                <a:t>学习新知</a:t>
              </a:r>
            </a:p>
          </p:txBody>
        </p:sp>
      </p:grpSp>
      <p:grpSp>
        <p:nvGrpSpPr>
          <p:cNvPr id="7" name="Group 7"/>
          <p:cNvGrpSpPr/>
          <p:nvPr/>
        </p:nvGrpSpPr>
        <p:grpSpPr bwMode="auto">
          <a:xfrm>
            <a:off x="5143504" y="5000636"/>
            <a:ext cx="2160587" cy="1009650"/>
            <a:chOff x="2018" y="2976"/>
            <a:chExt cx="1361" cy="636"/>
          </a:xfrm>
        </p:grpSpPr>
        <p:sp>
          <p:nvSpPr>
            <p:cNvPr id="8" name="Oval 8">
              <a:hlinkClick r:id="rId2" action="ppaction://hlinksldjump"/>
            </p:cNvPr>
            <p:cNvSpPr>
              <a:spLocks noChangeArrowheads="1"/>
            </p:cNvSpPr>
            <p:nvPr/>
          </p:nvSpPr>
          <p:spPr bwMode="auto">
            <a:xfrm>
              <a:off x="2018" y="2976"/>
              <a:ext cx="1224" cy="636"/>
            </a:xfrm>
            <a:prstGeom prst="ellipse">
              <a:avLst/>
            </a:prstGeom>
            <a:gradFill rotWithShape="1">
              <a:gsLst>
                <a:gs pos="0">
                  <a:srgbClr val="D3E11F"/>
                </a:gs>
                <a:gs pos="100000">
                  <a:srgbClr val="DEEC22"/>
                </a:gs>
              </a:gsLst>
              <a:path path="rect">
                <a:fillToRect r="100000" b="100000"/>
              </a:path>
            </a:gradFill>
            <a:ln w="9525" algn="ctr">
              <a:solidFill>
                <a:schemeClr val="hlink"/>
              </a:solidFill>
              <a:round/>
            </a:ln>
          </p:spPr>
          <p:txBody>
            <a:bodyPr wrap="none" anchor="ctr"/>
            <a:lstStyle/>
            <a:p>
              <a:endParaRPr lang="zh-CN" altLang="en-US" sz="1800"/>
            </a:p>
          </p:txBody>
        </p:sp>
        <p:sp>
          <p:nvSpPr>
            <p:cNvPr id="9" name="Rectangle 9">
              <a:hlinkClick r:id="rId2" action="ppaction://hlinksldjump"/>
            </p:cNvPr>
            <p:cNvSpPr>
              <a:spLocks noChangeArrowheads="1"/>
            </p:cNvSpPr>
            <p:nvPr/>
          </p:nvSpPr>
          <p:spPr bwMode="auto">
            <a:xfrm>
              <a:off x="2109" y="3113"/>
              <a:ext cx="1270" cy="327"/>
            </a:xfrm>
            <a:prstGeom prst="rect">
              <a:avLst/>
            </a:prstGeom>
            <a:noFill/>
            <a:ln w="9525">
              <a:noFill/>
              <a:miter lim="800000"/>
            </a:ln>
          </p:spPr>
          <p:txBody>
            <a:bodyPr>
              <a:spAutoFit/>
            </a:bodyPr>
            <a:lstStyle/>
            <a:p>
              <a:r>
                <a:rPr lang="zh-CN" altLang="en-US" sz="2800" b="1" dirty="0">
                  <a:solidFill>
                    <a:srgbClr val="CC0000"/>
                  </a:solidFill>
                  <a:latin typeface="宋体" charset="-122"/>
                </a:rPr>
                <a:t>检测反馈</a:t>
              </a:r>
            </a:p>
          </p:txBody>
        </p:sp>
      </p:grpSp>
      <p:sp>
        <p:nvSpPr>
          <p:cNvPr id="10" name="矩形 9"/>
          <p:cNvSpPr/>
          <p:nvPr/>
        </p:nvSpPr>
        <p:spPr>
          <a:xfrm>
            <a:off x="179512" y="2577108"/>
            <a:ext cx="8820472" cy="830997"/>
          </a:xfrm>
          <a:prstGeom prst="rect">
            <a:avLst/>
          </a:prstGeom>
          <a:noFill/>
          <a:effectLst/>
        </p:spPr>
        <p:txBody>
          <a:bodyPr wrap="square" lIns="91440" tIns="45720" rIns="91440" bIns="45720">
            <a:spAutoFit/>
          </a:bodyPr>
          <a:lstStyle/>
          <a:p>
            <a:r>
              <a:rPr lang="en-US" altLang="zh-CN" sz="4800" b="1" dirty="0" smtClean="0">
                <a:solidFill>
                  <a:srgbClr val="7030A0"/>
                </a:solidFill>
                <a:latin typeface="+mj-lt"/>
              </a:rPr>
              <a:t>19.2.3  </a:t>
            </a:r>
            <a:r>
              <a:rPr lang="zh-CN" altLang="zh-CN" sz="4800" b="1" dirty="0" smtClean="0">
                <a:solidFill>
                  <a:srgbClr val="7030A0"/>
                </a:solidFill>
                <a:latin typeface="+mj-lt"/>
              </a:rPr>
              <a:t>一次函数与方程、不等式</a:t>
            </a:r>
            <a:endParaRPr lang="zh-CN" altLang="zh-CN" sz="4800" b="1" dirty="0">
              <a:solidFill>
                <a:srgbClr val="7030A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214290"/>
            <a:ext cx="8568952" cy="1015663"/>
          </a:xfrm>
          <a:prstGeom prst="rect">
            <a:avLst/>
          </a:prstGeom>
        </p:spPr>
        <p:txBody>
          <a:bodyPr wrap="square">
            <a:spAutoFit/>
          </a:bodyPr>
          <a:lstStyle/>
          <a:p>
            <a:r>
              <a:rPr lang="zh-CN" altLang="zh-CN" sz="3200" b="1" dirty="0" smtClean="0">
                <a:latin typeface="Times New Roman" pitchFamily="18" charset="0"/>
                <a:cs typeface="Times New Roman" pitchFamily="18" charset="0"/>
              </a:rPr>
              <a:t>　</a:t>
            </a:r>
            <a:r>
              <a:rPr lang="en-US" altLang="zh-CN" sz="3200" b="1"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　</a:t>
            </a:r>
            <a:r>
              <a:rPr lang="en-US" altLang="zh-CN" sz="2800" dirty="0" smtClean="0"/>
              <a:t> </a:t>
            </a:r>
            <a:r>
              <a:rPr lang="en-US" altLang="zh-CN" sz="2800" dirty="0" smtClean="0">
                <a:latin typeface="Times New Roman" pitchFamily="18" charset="0"/>
                <a:cs typeface="Times New Roman" pitchFamily="18" charset="0"/>
              </a:rPr>
              <a:t>(2)</a:t>
            </a:r>
            <a:r>
              <a:rPr lang="zh-CN" altLang="zh-CN" sz="2800" dirty="0" smtClean="0"/>
              <a:t>在某个时刻两个气球能否位于同一高度</a:t>
            </a:r>
            <a:r>
              <a:rPr lang="en-US" altLang="zh-CN" sz="2800" dirty="0" smtClean="0"/>
              <a:t>?</a:t>
            </a:r>
            <a:r>
              <a:rPr lang="zh-CN" altLang="zh-CN" sz="2800" dirty="0" smtClean="0"/>
              <a:t>如果能</a:t>
            </a:r>
            <a:r>
              <a:rPr lang="en-US" altLang="zh-CN" sz="2800" dirty="0" smtClean="0"/>
              <a:t>,</a:t>
            </a:r>
            <a:r>
              <a:rPr lang="zh-CN" altLang="zh-CN" sz="2800" dirty="0" smtClean="0"/>
              <a:t>这时气球上升了多长时间</a:t>
            </a:r>
            <a:r>
              <a:rPr lang="en-US" altLang="zh-CN" sz="2800" dirty="0" smtClean="0"/>
              <a:t>?</a:t>
            </a:r>
            <a:r>
              <a:rPr lang="zh-CN" altLang="zh-CN" sz="2800" dirty="0" smtClean="0"/>
              <a:t>位于什么高度</a:t>
            </a:r>
            <a:r>
              <a:rPr lang="en-US" altLang="zh-CN" sz="2800" dirty="0" smtClean="0"/>
              <a:t>?</a:t>
            </a:r>
            <a:endParaRPr lang="zh-CN" altLang="zh-CN" sz="2800" dirty="0"/>
          </a:p>
        </p:txBody>
      </p:sp>
      <p:sp>
        <p:nvSpPr>
          <p:cNvPr id="12" name="矩形 11"/>
          <p:cNvSpPr/>
          <p:nvPr/>
        </p:nvSpPr>
        <p:spPr>
          <a:xfrm>
            <a:off x="359024" y="1142984"/>
            <a:ext cx="8784976" cy="1395510"/>
          </a:xfrm>
          <a:prstGeom prst="rect">
            <a:avLst/>
          </a:prstGeom>
        </p:spPr>
        <p:txBody>
          <a:bodyPr wrap="square">
            <a:spAutoFit/>
          </a:bodyPr>
          <a:lstStyle/>
          <a:p>
            <a:pPr>
              <a:lnSpc>
                <a:spcPct val="150000"/>
              </a:lnSpc>
            </a:pPr>
            <a:r>
              <a:rPr lang="zh-CN" altLang="zh-CN" sz="32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解</a:t>
            </a:r>
            <a:r>
              <a:rPr lang="en-US" altLang="zh-CN" sz="2800" dirty="0" smtClean="0">
                <a:solidFill>
                  <a:srgbClr val="FF0000"/>
                </a:solidFill>
                <a:latin typeface="Times New Roman" pitchFamily="18" charset="0"/>
                <a:cs typeface="Times New Roman" pitchFamily="18" charset="0"/>
              </a:rPr>
              <a:t>:(2)</a:t>
            </a:r>
            <a:r>
              <a:rPr lang="zh-CN" altLang="zh-CN" sz="2800" dirty="0" smtClean="0">
                <a:solidFill>
                  <a:srgbClr val="FF0000"/>
                </a:solidFill>
                <a:latin typeface="Times New Roman" pitchFamily="18" charset="0"/>
                <a:cs typeface="Times New Roman" pitchFamily="18" charset="0"/>
              </a:rPr>
              <a:t>由题意得</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解得</a:t>
            </a:r>
            <a:endParaRPr lang="zh-CN" altLang="zh-CN" sz="2800" dirty="0" smtClean="0">
              <a:solidFill>
                <a:srgbClr val="FF0000"/>
              </a:solidFill>
              <a:latin typeface="Times New Roman" pitchFamily="18" charset="0"/>
              <a:cs typeface="Times New Roman" pitchFamily="18" charset="0"/>
            </a:endParaRPr>
          </a:p>
          <a:p>
            <a:pPr>
              <a:lnSpc>
                <a:spcPct val="150000"/>
              </a:lnSpc>
            </a:pPr>
            <a:r>
              <a:rPr lang="zh-CN" altLang="zh-CN" sz="2800" dirty="0" smtClean="0">
                <a:solidFill>
                  <a:srgbClr val="FF0000"/>
                </a:solidFill>
                <a:latin typeface="Times New Roman" pitchFamily="18" charset="0"/>
                <a:cs typeface="Times New Roman" pitchFamily="18" charset="0"/>
              </a:rPr>
              <a:t>当上升</a:t>
            </a:r>
            <a:r>
              <a:rPr lang="en-US" altLang="zh-CN" sz="2800" dirty="0" smtClean="0">
                <a:solidFill>
                  <a:srgbClr val="FF0000"/>
                </a:solidFill>
                <a:latin typeface="Times New Roman" pitchFamily="18" charset="0"/>
                <a:cs typeface="Times New Roman" pitchFamily="18" charset="0"/>
              </a:rPr>
              <a:t>20 min</a:t>
            </a:r>
            <a:r>
              <a:rPr lang="zh-CN" altLang="zh-CN" sz="2800" dirty="0" smtClean="0">
                <a:solidFill>
                  <a:srgbClr val="FF0000"/>
                </a:solidFill>
                <a:latin typeface="Times New Roman" pitchFamily="18" charset="0"/>
                <a:cs typeface="Times New Roman" pitchFamily="18" charset="0"/>
              </a:rPr>
              <a:t>时</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两个气球都位于海拔</a:t>
            </a:r>
            <a:r>
              <a:rPr lang="en-US" altLang="zh-CN" sz="2800" dirty="0" smtClean="0">
                <a:solidFill>
                  <a:srgbClr val="FF0000"/>
                </a:solidFill>
                <a:latin typeface="Times New Roman" pitchFamily="18" charset="0"/>
                <a:cs typeface="Times New Roman" pitchFamily="18" charset="0"/>
              </a:rPr>
              <a:t>25 m</a:t>
            </a:r>
            <a:r>
              <a:rPr lang="zh-CN" altLang="zh-CN" sz="2800" dirty="0" smtClean="0">
                <a:solidFill>
                  <a:srgbClr val="FF0000"/>
                </a:solidFill>
                <a:latin typeface="Times New Roman" pitchFamily="18" charset="0"/>
                <a:cs typeface="Times New Roman" pitchFamily="18" charset="0"/>
              </a:rPr>
              <a:t>的高度</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graphicFrame>
        <p:nvGraphicFramePr>
          <p:cNvPr id="3" name="Object 2"/>
          <p:cNvGraphicFramePr>
            <a:graphicFrameLocks noChangeAspect="1"/>
          </p:cNvGraphicFramePr>
          <p:nvPr/>
        </p:nvGraphicFramePr>
        <p:xfrm>
          <a:off x="3214678" y="1071546"/>
          <a:ext cx="1943100" cy="1008062"/>
        </p:xfrm>
        <a:graphic>
          <a:graphicData uri="http://schemas.openxmlformats.org/presentationml/2006/ole">
            <mc:AlternateContent xmlns:mc="http://schemas.openxmlformats.org/markup-compatibility/2006">
              <mc:Choice xmlns:v="urn:schemas-microsoft-com:vml" Requires="v">
                <p:oleObj spid="_x0000_s1025" name="Equation" r:id="rId1" imgW="20116800" imgH="10972800" progId="Equation.DSMT4">
                  <p:embed/>
                </p:oleObj>
              </mc:Choice>
              <mc:Fallback>
                <p:oleObj name="Equation" r:id="rId1" imgW="20116800" imgH="10972800" progId="Equation.DSMT4">
                  <p:embed/>
                  <p:pic>
                    <p:nvPicPr>
                      <p:cNvPr id="0" name="图片 1024"/>
                      <p:cNvPicPr>
                        <a:picLocks noChangeAspect="1"/>
                      </p:cNvPicPr>
                      <p:nvPr/>
                    </p:nvPicPr>
                    <p:blipFill>
                      <a:blip r:embed="rId2"/>
                      <a:stretch>
                        <a:fillRect/>
                      </a:stretch>
                    </p:blipFill>
                    <p:spPr>
                      <a:xfrm>
                        <a:off x="3214678" y="1071546"/>
                        <a:ext cx="1943100" cy="1008062"/>
                      </a:xfrm>
                      <a:prstGeom prst="rect">
                        <a:avLst/>
                      </a:prstGeom>
                      <a:noFill/>
                      <a:ln w="9525">
                        <a:noFill/>
                        <a:miter/>
                      </a:ln>
                    </p:spPr>
                  </p:pic>
                </p:oleObj>
              </mc:Fallback>
            </mc:AlternateContent>
          </a:graphicData>
        </a:graphic>
      </p:graphicFrame>
      <p:graphicFrame>
        <p:nvGraphicFramePr>
          <p:cNvPr id="4" name="Object 3"/>
          <p:cNvGraphicFramePr>
            <a:graphicFrameLocks noChangeAspect="1"/>
          </p:cNvGraphicFramePr>
          <p:nvPr/>
        </p:nvGraphicFramePr>
        <p:xfrm>
          <a:off x="6000760" y="1142984"/>
          <a:ext cx="1149350" cy="1006475"/>
        </p:xfrm>
        <a:graphic>
          <a:graphicData uri="http://schemas.openxmlformats.org/presentationml/2006/ole">
            <mc:AlternateContent xmlns:mc="http://schemas.openxmlformats.org/markup-compatibility/2006">
              <mc:Choice xmlns:v="urn:schemas-microsoft-com:vml" Requires="v">
                <p:oleObj spid="_x0000_s1026" name="Equation" r:id="rId3" imgW="11887200" imgH="10972800" progId="Equation.DSMT4">
                  <p:embed/>
                </p:oleObj>
              </mc:Choice>
              <mc:Fallback>
                <p:oleObj name="Equation" r:id="rId3" imgW="11887200" imgH="10972800" progId="Equation.DSMT4">
                  <p:embed/>
                  <p:pic>
                    <p:nvPicPr>
                      <p:cNvPr id="0" name="图片 1025"/>
                      <p:cNvPicPr>
                        <a:picLocks noChangeAspect="1"/>
                      </p:cNvPicPr>
                      <p:nvPr/>
                    </p:nvPicPr>
                    <p:blipFill>
                      <a:blip r:embed="rId4"/>
                      <a:stretch>
                        <a:fillRect/>
                      </a:stretch>
                    </p:blipFill>
                    <p:spPr>
                      <a:xfrm>
                        <a:off x="6000760" y="1142984"/>
                        <a:ext cx="1149350" cy="1006475"/>
                      </a:xfrm>
                      <a:prstGeom prst="rect">
                        <a:avLst/>
                      </a:prstGeom>
                      <a:noFill/>
                      <a:ln w="9525">
                        <a:noFill/>
                        <a:miter/>
                      </a:ln>
                    </p:spPr>
                  </p:pic>
                </p:oleObj>
              </mc:Fallback>
            </mc:AlternateContent>
          </a:graphicData>
        </a:graphic>
      </p:graphicFrame>
      <p:sp>
        <p:nvSpPr>
          <p:cNvPr id="6" name="矩形 5"/>
          <p:cNvSpPr/>
          <p:nvPr/>
        </p:nvSpPr>
        <p:spPr>
          <a:xfrm>
            <a:off x="214282" y="2428868"/>
            <a:ext cx="8568952" cy="1949508"/>
          </a:xfrm>
          <a:prstGeom prst="rect">
            <a:avLst/>
          </a:prstGeom>
        </p:spPr>
        <p:txBody>
          <a:bodyPr wrap="square">
            <a:spAutoFit/>
          </a:bodyPr>
          <a:lstStyle/>
          <a:p>
            <a:pPr>
              <a:lnSpc>
                <a:spcPct val="150000"/>
              </a:lnSpc>
            </a:pPr>
            <a:r>
              <a:rPr lang="zh-CN" altLang="zh-CN" sz="2800" b="1" dirty="0" smtClean="0">
                <a:latin typeface="Times New Roman" pitchFamily="18" charset="0"/>
                <a:cs typeface="Times New Roman" pitchFamily="18" charset="0"/>
              </a:rPr>
              <a:t>　</a:t>
            </a:r>
            <a:r>
              <a:rPr lang="en-US" altLang="zh-CN" sz="2800" b="1" dirty="0" smtClean="0">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想一想：</a:t>
            </a:r>
            <a:r>
              <a:rPr lang="zh-CN" altLang="zh-CN" sz="2800" dirty="0" smtClean="0">
                <a:latin typeface="Times New Roman" pitchFamily="18" charset="0"/>
                <a:cs typeface="Times New Roman" pitchFamily="18" charset="0"/>
              </a:rPr>
              <a:t>在同一直角坐标系中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画出一次函数</a:t>
            </a:r>
            <a:r>
              <a:rPr lang="en-US" altLang="zh-CN" sz="2800" i="1" dirty="0" smtClean="0">
                <a:latin typeface="Times New Roman" pitchFamily="18" charset="0"/>
                <a:cs typeface="Times New Roman" pitchFamily="18" charset="0"/>
              </a:rPr>
              <a:t>y</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+5</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y</a:t>
            </a:r>
            <a:r>
              <a:rPr lang="en-US" altLang="zh-CN" sz="2800" dirty="0" smtClean="0">
                <a:latin typeface="Times New Roman" pitchFamily="18" charset="0"/>
                <a:cs typeface="Times New Roman" pitchFamily="18" charset="0"/>
              </a:rPr>
              <a:t>=0.5</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+15</a:t>
            </a:r>
            <a:r>
              <a:rPr lang="zh-CN" altLang="zh-CN" sz="2800" dirty="0" smtClean="0">
                <a:latin typeface="Times New Roman" pitchFamily="18" charset="0"/>
                <a:cs typeface="Times New Roman" pitchFamily="18" charset="0"/>
              </a:rPr>
              <a:t>的图象</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观察这两条直线有交点吗</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并思考</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交点坐标是不是</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的解</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为什么</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graphicFrame>
        <p:nvGraphicFramePr>
          <p:cNvPr id="7" name="对象 6"/>
          <p:cNvGraphicFramePr>
            <a:graphicFrameLocks noChangeAspect="1"/>
          </p:cNvGraphicFramePr>
          <p:nvPr/>
        </p:nvGraphicFramePr>
        <p:xfrm>
          <a:off x="2786050" y="3571876"/>
          <a:ext cx="1849437" cy="1081088"/>
        </p:xfrm>
        <a:graphic>
          <a:graphicData uri="http://schemas.openxmlformats.org/presentationml/2006/ole">
            <mc:AlternateContent xmlns:mc="http://schemas.openxmlformats.org/markup-compatibility/2006">
              <mc:Choice xmlns:v="urn:schemas-microsoft-com:vml" Requires="v">
                <p:oleObj spid="_x0000_s1027" name="Equation" r:id="rId5" imgW="23469600" imgH="10972800" progId="Equation.DSMT4">
                  <p:embed/>
                </p:oleObj>
              </mc:Choice>
              <mc:Fallback>
                <p:oleObj name="Equation" r:id="rId5" imgW="23469600" imgH="10972800" progId="Equation.DSMT4">
                  <p:embed/>
                  <p:pic>
                    <p:nvPicPr>
                      <p:cNvPr id="0" name="图片 1026"/>
                      <p:cNvPicPr>
                        <a:picLocks noChangeAspect="1"/>
                      </p:cNvPicPr>
                      <p:nvPr/>
                    </p:nvPicPr>
                    <p:blipFill>
                      <a:blip r:embed="rId6"/>
                      <a:stretch>
                        <a:fillRect/>
                      </a:stretch>
                    </p:blipFill>
                    <p:spPr>
                      <a:xfrm>
                        <a:off x="2786050" y="3571876"/>
                        <a:ext cx="1849437" cy="1081088"/>
                      </a:xfrm>
                      <a:prstGeom prst="rect">
                        <a:avLst/>
                      </a:prstGeom>
                      <a:noFill/>
                      <a:ln w="9525">
                        <a:noFill/>
                        <a:miter/>
                      </a:ln>
                    </p:spPr>
                  </p:pic>
                </p:oleObj>
              </mc:Fallback>
            </mc:AlternateContent>
          </a:graphicData>
        </a:graphic>
      </p:graphicFrame>
      <p:sp>
        <p:nvSpPr>
          <p:cNvPr id="8" name="矩形 7"/>
          <p:cNvSpPr/>
          <p:nvPr/>
        </p:nvSpPr>
        <p:spPr>
          <a:xfrm>
            <a:off x="331912" y="4572008"/>
            <a:ext cx="8812088" cy="1446550"/>
          </a:xfrm>
          <a:prstGeom prst="rect">
            <a:avLst/>
          </a:prstGeom>
        </p:spPr>
        <p:txBody>
          <a:bodyPr wrap="square">
            <a:spAutoFit/>
          </a:bodyPr>
          <a:lstStyle/>
          <a:p>
            <a:r>
              <a:rPr lang="zh-CN" altLang="zh-CN" sz="3200" b="1"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这两条直线的交点为</a:t>
            </a:r>
            <a:r>
              <a:rPr lang="en-US" altLang="zh-CN" sz="2800" dirty="0" smtClean="0">
                <a:solidFill>
                  <a:srgbClr val="FF0000"/>
                </a:solidFill>
                <a:latin typeface="Times New Roman" pitchFamily="18" charset="0"/>
                <a:cs typeface="Times New Roman" pitchFamily="18" charset="0"/>
              </a:rPr>
              <a:t>(20,25),</a:t>
            </a:r>
            <a:r>
              <a:rPr lang="zh-CN" altLang="zh-CN" sz="2800" dirty="0" smtClean="0">
                <a:solidFill>
                  <a:srgbClr val="FF0000"/>
                </a:solidFill>
                <a:latin typeface="Times New Roman" pitchFamily="18" charset="0"/>
                <a:cs typeface="Times New Roman" pitchFamily="18" charset="0"/>
              </a:rPr>
              <a:t>说明当上升</a:t>
            </a:r>
            <a:r>
              <a:rPr lang="en-US" altLang="zh-CN" sz="2800" dirty="0" smtClean="0">
                <a:solidFill>
                  <a:srgbClr val="FF0000"/>
                </a:solidFill>
                <a:latin typeface="Times New Roman" pitchFamily="18" charset="0"/>
                <a:cs typeface="Times New Roman" pitchFamily="18" charset="0"/>
              </a:rPr>
              <a:t>20 min</a:t>
            </a:r>
            <a:r>
              <a:rPr lang="zh-CN" altLang="zh-CN" sz="2800" dirty="0" smtClean="0">
                <a:solidFill>
                  <a:srgbClr val="FF0000"/>
                </a:solidFill>
                <a:latin typeface="Times New Roman" pitchFamily="18" charset="0"/>
                <a:cs typeface="Times New Roman" pitchFamily="18" charset="0"/>
              </a:rPr>
              <a:t>时</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两个气球都位于海拔</a:t>
            </a:r>
            <a:r>
              <a:rPr lang="en-US" altLang="zh-CN" sz="2800" dirty="0" smtClean="0">
                <a:solidFill>
                  <a:srgbClr val="FF0000"/>
                </a:solidFill>
                <a:latin typeface="Times New Roman" pitchFamily="18" charset="0"/>
                <a:cs typeface="Times New Roman" pitchFamily="18" charset="0"/>
              </a:rPr>
              <a:t>25 m</a:t>
            </a:r>
            <a:r>
              <a:rPr lang="zh-CN" altLang="zh-CN" sz="2800" dirty="0" smtClean="0">
                <a:solidFill>
                  <a:srgbClr val="FF0000"/>
                </a:solidFill>
                <a:latin typeface="Times New Roman" pitchFamily="18" charset="0"/>
                <a:cs typeface="Times New Roman" pitchFamily="18" charset="0"/>
              </a:rPr>
              <a:t>的高度</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也就是说交点坐标也就是方程组</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的解</a:t>
            </a:r>
            <a:r>
              <a:rPr lang="en-US" altLang="zh-CN" sz="2800" dirty="0" smtClean="0">
                <a:solidFill>
                  <a:srgbClr val="FF0000"/>
                </a:solidFill>
                <a:latin typeface="Times New Roman" pitchFamily="18" charset="0"/>
                <a:cs typeface="Times New Roman" pitchFamily="18" charset="0"/>
              </a:rPr>
              <a:t>. </a:t>
            </a:r>
            <a:endParaRPr lang="zh-CN" altLang="zh-CN" sz="2800" dirty="0">
              <a:solidFill>
                <a:srgbClr val="FF0000"/>
              </a:solidFill>
              <a:latin typeface="Times New Roman" pitchFamily="18" charset="0"/>
              <a:cs typeface="Times New Roman" pitchFamily="18" charset="0"/>
            </a:endParaRPr>
          </a:p>
        </p:txBody>
      </p:sp>
      <p:graphicFrame>
        <p:nvGraphicFramePr>
          <p:cNvPr id="5" name="Object 5"/>
          <p:cNvGraphicFramePr>
            <a:graphicFrameLocks noChangeAspect="1"/>
          </p:cNvGraphicFramePr>
          <p:nvPr/>
        </p:nvGraphicFramePr>
        <p:xfrm>
          <a:off x="1928794" y="5429264"/>
          <a:ext cx="1827213" cy="1006475"/>
        </p:xfrm>
        <a:graphic>
          <a:graphicData uri="http://schemas.openxmlformats.org/presentationml/2006/ole">
            <mc:AlternateContent xmlns:mc="http://schemas.openxmlformats.org/markup-compatibility/2006">
              <mc:Choice xmlns:v="urn:schemas-microsoft-com:vml" Requires="v">
                <p:oleObj spid="_x0000_s1028" name="Equation" r:id="rId7" imgW="18897600" imgH="10972800" progId="Equation.DSMT4">
                  <p:embed/>
                </p:oleObj>
              </mc:Choice>
              <mc:Fallback>
                <p:oleObj name="Equation" r:id="rId7" imgW="18897600" imgH="10972800" progId="Equation.DSMT4">
                  <p:embed/>
                  <p:pic>
                    <p:nvPicPr>
                      <p:cNvPr id="0" name="图片 1027"/>
                      <p:cNvPicPr>
                        <a:picLocks noChangeAspect="1"/>
                      </p:cNvPicPr>
                      <p:nvPr/>
                    </p:nvPicPr>
                    <p:blipFill>
                      <a:blip r:embed="rId8"/>
                      <a:stretch>
                        <a:fillRect/>
                      </a:stretch>
                    </p:blipFill>
                    <p:spPr>
                      <a:xfrm>
                        <a:off x="1928794" y="5429264"/>
                        <a:ext cx="1827213" cy="1006475"/>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0.70"/>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par>
                                <p:cTn id="17" presetID="55"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par>
                                <p:cTn id="22" presetID="55"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strVal val="#ppt_w*0.70"/>
                                          </p:val>
                                        </p:tav>
                                        <p:tav tm="100000">
                                          <p:val>
                                            <p:strVal val="#ppt_w"/>
                                          </p:val>
                                        </p:tav>
                                      </p:tavLst>
                                    </p:anim>
                                    <p:anim calcmode="lin" valueType="num">
                                      <p:cBhvr>
                                        <p:cTn id="25" dur="1000" fill="hold"/>
                                        <p:tgtEl>
                                          <p:spTgt spid="4"/>
                                        </p:tgtEl>
                                        <p:attrNameLst>
                                          <p:attrName>ppt_h</p:attrName>
                                        </p:attrNameLst>
                                      </p:cBhvr>
                                      <p:tavLst>
                                        <p:tav tm="0">
                                          <p:val>
                                            <p:strVal val="#ppt_h"/>
                                          </p:val>
                                        </p:tav>
                                        <p:tav tm="100000">
                                          <p:val>
                                            <p:strVal val="#ppt_h"/>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strVal val="#ppt_w*0.70"/>
                                          </p:val>
                                        </p:tav>
                                        <p:tav tm="100000">
                                          <p:val>
                                            <p:strVal val="#ppt_w"/>
                                          </p:val>
                                        </p:tav>
                                      </p:tavLst>
                                    </p:anim>
                                    <p:anim calcmode="lin" valueType="num">
                                      <p:cBhvr>
                                        <p:cTn id="32" dur="1000" fill="hold"/>
                                        <p:tgtEl>
                                          <p:spTgt spid="6"/>
                                        </p:tgtEl>
                                        <p:attrNameLst>
                                          <p:attrName>ppt_h</p:attrName>
                                        </p:attrNameLst>
                                      </p:cBhvr>
                                      <p:tavLst>
                                        <p:tav tm="0">
                                          <p:val>
                                            <p:strVal val="#ppt_h"/>
                                          </p:val>
                                        </p:tav>
                                        <p:tav tm="100000">
                                          <p:val>
                                            <p:strVal val="#ppt_h"/>
                                          </p:val>
                                        </p:tav>
                                      </p:tavLst>
                                    </p:anim>
                                    <p:animEffect transition="in" filter="fade">
                                      <p:cBhvr>
                                        <p:cTn id="33" dur="1000"/>
                                        <p:tgtEl>
                                          <p:spTgt spid="6"/>
                                        </p:tgtEl>
                                      </p:cBhvr>
                                    </p:animEffect>
                                  </p:childTnLst>
                                </p:cTn>
                              </p:par>
                              <p:par>
                                <p:cTn id="34" presetID="55"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strVal val="#ppt_w*0.70"/>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Effect transition="in" filter="fade">
                                      <p:cBhvr>
                                        <p:cTn id="38" dur="10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strVal val="#ppt_w*0.70"/>
                                          </p:val>
                                        </p:tav>
                                        <p:tav tm="100000">
                                          <p:val>
                                            <p:strVal val="#ppt_w"/>
                                          </p:val>
                                        </p:tav>
                                      </p:tavLst>
                                    </p:anim>
                                    <p:anim calcmode="lin" valueType="num">
                                      <p:cBhvr>
                                        <p:cTn id="44" dur="1000" fill="hold"/>
                                        <p:tgtEl>
                                          <p:spTgt spid="8"/>
                                        </p:tgtEl>
                                        <p:attrNameLst>
                                          <p:attrName>ppt_h</p:attrName>
                                        </p:attrNameLst>
                                      </p:cBhvr>
                                      <p:tavLst>
                                        <p:tav tm="0">
                                          <p:val>
                                            <p:strVal val="#ppt_h"/>
                                          </p:val>
                                        </p:tav>
                                        <p:tav tm="100000">
                                          <p:val>
                                            <p:strVal val="#ppt_h"/>
                                          </p:val>
                                        </p:tav>
                                      </p:tavLst>
                                    </p:anim>
                                    <p:animEffect transition="in" filter="fade">
                                      <p:cBhvr>
                                        <p:cTn id="45" dur="1000"/>
                                        <p:tgtEl>
                                          <p:spTgt spid="8"/>
                                        </p:tgtEl>
                                      </p:cBhvr>
                                    </p:animEffect>
                                  </p:childTnLst>
                                </p:cTn>
                              </p:par>
                              <p:par>
                                <p:cTn id="46" presetID="55"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p:cTn id="48" dur="1000" fill="hold"/>
                                        <p:tgtEl>
                                          <p:spTgt spid="5"/>
                                        </p:tgtEl>
                                        <p:attrNameLst>
                                          <p:attrName>ppt_w</p:attrName>
                                        </p:attrNameLst>
                                      </p:cBhvr>
                                      <p:tavLst>
                                        <p:tav tm="0">
                                          <p:val>
                                            <p:strVal val="#ppt_w*0.70"/>
                                          </p:val>
                                        </p:tav>
                                        <p:tav tm="100000">
                                          <p:val>
                                            <p:strVal val="#ppt_w"/>
                                          </p:val>
                                        </p:tav>
                                      </p:tavLst>
                                    </p:anim>
                                    <p:anim calcmode="lin" valueType="num">
                                      <p:cBhvr>
                                        <p:cTn id="49" dur="1000" fill="hold"/>
                                        <p:tgtEl>
                                          <p:spTgt spid="5"/>
                                        </p:tgtEl>
                                        <p:attrNameLst>
                                          <p:attrName>ppt_h</p:attrName>
                                        </p:attrNameLst>
                                      </p:cBhvr>
                                      <p:tavLst>
                                        <p:tav tm="0">
                                          <p:val>
                                            <p:strVal val="#ppt_h"/>
                                          </p:val>
                                        </p:tav>
                                        <p:tav tm="100000">
                                          <p:val>
                                            <p:strVal val="#ppt_h"/>
                                          </p:val>
                                        </p:tav>
                                      </p:tavLst>
                                    </p:anim>
                                    <p:animEffect transition="in" filter="fade">
                                      <p:cBhvr>
                                        <p:cTn id="5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142976" y="142852"/>
            <a:ext cx="1224136"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spc="300" dirty="0" smtClean="0">
                <a:latin typeface="Times New Roman" pitchFamily="18" charset="0"/>
                <a:cs typeface="Times New Roman" pitchFamily="18" charset="0"/>
              </a:rPr>
              <a:t>小结</a:t>
            </a:r>
            <a:endParaRPr lang="zh-CN" altLang="zh-CN" sz="3200" b="1" spc="300" dirty="0">
              <a:latin typeface="Times New Roman" pitchFamily="18" charset="0"/>
              <a:cs typeface="Times New Roman" pitchFamily="18" charset="0"/>
            </a:endParaRPr>
          </a:p>
        </p:txBody>
      </p:sp>
      <p:sp>
        <p:nvSpPr>
          <p:cNvPr id="4" name="圆角矩形 3"/>
          <p:cNvSpPr/>
          <p:nvPr/>
        </p:nvSpPr>
        <p:spPr>
          <a:xfrm>
            <a:off x="357158" y="857232"/>
            <a:ext cx="8215370" cy="5346144"/>
          </a:xfrm>
          <a:prstGeom prst="roundRect">
            <a:avLst/>
          </a:prstGeom>
          <a:ln w="76200"/>
        </p:spPr>
        <p:style>
          <a:lnRef idx="1">
            <a:schemeClr val="accent4"/>
          </a:lnRef>
          <a:fillRef idx="2">
            <a:schemeClr val="accent4"/>
          </a:fillRef>
          <a:effectRef idx="1">
            <a:schemeClr val="accent4"/>
          </a:effectRef>
          <a:fontRef idx="minor">
            <a:schemeClr val="dk1"/>
          </a:fontRef>
        </p:style>
        <p:txBody>
          <a:bodyPr wrap="square">
            <a:spAutoFit/>
          </a:bodyPr>
          <a:lstStyle/>
          <a:p>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一般地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因为每个含有未知数</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的二元一次方程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都可以改写成</a:t>
            </a:r>
            <a:r>
              <a:rPr lang="en-US" altLang="zh-CN" sz="2800" i="1" dirty="0" smtClean="0">
                <a:latin typeface="Times New Roman" pitchFamily="18" charset="0"/>
                <a:cs typeface="Times New Roman" pitchFamily="18" charset="0"/>
              </a:rPr>
              <a:t>y=ax+b</a:t>
            </a:r>
            <a:r>
              <a:rPr lang="zh-CN" altLang="zh-CN" sz="2800" dirty="0" smtClean="0">
                <a:latin typeface="Times New Roman" pitchFamily="18" charset="0"/>
                <a:cs typeface="Times New Roman" pitchFamily="18" charset="0"/>
              </a:rPr>
              <a:t>的形式</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所以每个这样的方程都对应一个一次函数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于是也对应一条直线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这条直线上每个点的坐标</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x,y</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都是这个二元一次方程的解</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同样</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任意一个二元一次方程组都对应着两个一次函数和两条直线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这两条直线的交点坐标是该二元一次方程组的解</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从</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的角度看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解二元一次方程组</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相当于求自变量为何值时两个函数的函数值相等</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以及这个函数值是多少</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从</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形</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的角度看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解二元一次方程组</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相当于确定两条相应直线的交点</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144016" y="119534"/>
            <a:ext cx="8748464" cy="2062103"/>
          </a:xfrm>
          <a:prstGeom prst="rect">
            <a:avLst/>
          </a:prstGeom>
        </p:spPr>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r>
              <a:rPr lang="zh-CN" altLang="en-US" sz="3200" dirty="0" smtClean="0">
                <a:latin typeface="Times New Roman" pitchFamily="18" charset="0"/>
                <a:cs typeface="Times New Roman" pitchFamily="18" charset="0"/>
              </a:rPr>
              <a:t>例：</a:t>
            </a:r>
            <a:r>
              <a:rPr lang="en-US" altLang="zh-CN" sz="3200" dirty="0" smtClean="0">
                <a:latin typeface="Times New Roman" pitchFamily="18" charset="0"/>
                <a:cs typeface="Times New Roman" pitchFamily="18" charset="0"/>
              </a:rPr>
              <a:t> </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补充</a:t>
            </a:r>
            <a:r>
              <a:rPr lang="en-US" altLang="zh-CN" sz="3200"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某商店销售</a:t>
            </a:r>
            <a:r>
              <a:rPr lang="en-US" altLang="zh-CN" sz="3200" dirty="0" smtClean="0">
                <a:latin typeface="Times New Roman" pitchFamily="18" charset="0"/>
                <a:cs typeface="Times New Roman" pitchFamily="18" charset="0"/>
              </a:rPr>
              <a:t>10</a:t>
            </a:r>
            <a:r>
              <a:rPr lang="zh-CN" altLang="zh-CN" sz="3200" dirty="0" smtClean="0">
                <a:latin typeface="Times New Roman" pitchFamily="18" charset="0"/>
                <a:cs typeface="Times New Roman" pitchFamily="18" charset="0"/>
              </a:rPr>
              <a:t>台</a:t>
            </a:r>
            <a:r>
              <a:rPr lang="en-US" altLang="zh-CN" sz="3200" i="1" dirty="0" smtClean="0">
                <a:latin typeface="Times New Roman" pitchFamily="18" charset="0"/>
                <a:cs typeface="Times New Roman" pitchFamily="18" charset="0"/>
              </a:rPr>
              <a:t>A</a:t>
            </a:r>
            <a:r>
              <a:rPr lang="zh-CN" altLang="zh-CN" sz="3200" dirty="0" smtClean="0">
                <a:latin typeface="Times New Roman" pitchFamily="18" charset="0"/>
                <a:cs typeface="Times New Roman" pitchFamily="18" charset="0"/>
              </a:rPr>
              <a:t>型和</a:t>
            </a:r>
            <a:r>
              <a:rPr lang="en-US" altLang="zh-CN" sz="3200" dirty="0" smtClean="0">
                <a:latin typeface="Times New Roman" pitchFamily="18" charset="0"/>
                <a:cs typeface="Times New Roman" pitchFamily="18" charset="0"/>
              </a:rPr>
              <a:t>20</a:t>
            </a:r>
            <a:r>
              <a:rPr lang="zh-CN" altLang="zh-CN" sz="3200" dirty="0" smtClean="0">
                <a:latin typeface="Times New Roman" pitchFamily="18" charset="0"/>
                <a:cs typeface="Times New Roman" pitchFamily="18" charset="0"/>
              </a:rPr>
              <a:t>台</a:t>
            </a:r>
            <a:r>
              <a:rPr lang="en-US" altLang="zh-CN" sz="3200" i="1" dirty="0" smtClean="0">
                <a:latin typeface="Times New Roman" pitchFamily="18" charset="0"/>
                <a:cs typeface="Times New Roman" pitchFamily="18" charset="0"/>
              </a:rPr>
              <a:t>B</a:t>
            </a:r>
            <a:r>
              <a:rPr lang="zh-CN" altLang="zh-CN" sz="3200" dirty="0" smtClean="0">
                <a:latin typeface="Times New Roman" pitchFamily="18" charset="0"/>
                <a:cs typeface="Times New Roman" pitchFamily="18" charset="0"/>
              </a:rPr>
              <a:t>型电脑的利润为</a:t>
            </a:r>
            <a:r>
              <a:rPr lang="en-US" altLang="zh-CN" sz="3200" dirty="0" smtClean="0">
                <a:latin typeface="Times New Roman" pitchFamily="18" charset="0"/>
                <a:cs typeface="Times New Roman" pitchFamily="18" charset="0"/>
              </a:rPr>
              <a:t>4000</a:t>
            </a:r>
            <a:r>
              <a:rPr lang="zh-CN" altLang="zh-CN" sz="3200" dirty="0" smtClean="0">
                <a:latin typeface="Times New Roman" pitchFamily="18" charset="0"/>
                <a:cs typeface="Times New Roman" pitchFamily="18" charset="0"/>
              </a:rPr>
              <a:t>元</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销售</a:t>
            </a:r>
            <a:r>
              <a:rPr lang="en-US" altLang="zh-CN" sz="3200" dirty="0" smtClean="0">
                <a:latin typeface="Times New Roman" pitchFamily="18" charset="0"/>
                <a:cs typeface="Times New Roman" pitchFamily="18" charset="0"/>
              </a:rPr>
              <a:t>20</a:t>
            </a:r>
            <a:r>
              <a:rPr lang="zh-CN" altLang="zh-CN" sz="3200" dirty="0" smtClean="0">
                <a:latin typeface="Times New Roman" pitchFamily="18" charset="0"/>
                <a:cs typeface="Times New Roman" pitchFamily="18" charset="0"/>
              </a:rPr>
              <a:t>台</a:t>
            </a:r>
            <a:r>
              <a:rPr lang="en-US" altLang="zh-CN" sz="3200" i="1" dirty="0" smtClean="0">
                <a:latin typeface="Times New Roman" pitchFamily="18" charset="0"/>
                <a:cs typeface="Times New Roman" pitchFamily="18" charset="0"/>
              </a:rPr>
              <a:t>A</a:t>
            </a:r>
            <a:r>
              <a:rPr lang="zh-CN" altLang="zh-CN" sz="3200" dirty="0" smtClean="0">
                <a:latin typeface="Times New Roman" pitchFamily="18" charset="0"/>
                <a:cs typeface="Times New Roman" pitchFamily="18" charset="0"/>
              </a:rPr>
              <a:t>型和</a:t>
            </a:r>
            <a:r>
              <a:rPr lang="en-US" altLang="zh-CN" sz="3200" dirty="0" smtClean="0">
                <a:latin typeface="Times New Roman" pitchFamily="18" charset="0"/>
                <a:cs typeface="Times New Roman" pitchFamily="18" charset="0"/>
              </a:rPr>
              <a:t>10</a:t>
            </a:r>
            <a:r>
              <a:rPr lang="zh-CN" altLang="zh-CN" sz="3200" dirty="0" smtClean="0">
                <a:latin typeface="Times New Roman" pitchFamily="18" charset="0"/>
                <a:cs typeface="Times New Roman" pitchFamily="18" charset="0"/>
              </a:rPr>
              <a:t>台</a:t>
            </a:r>
            <a:r>
              <a:rPr lang="en-US" altLang="zh-CN" sz="3200" i="1" dirty="0" smtClean="0">
                <a:latin typeface="Times New Roman" pitchFamily="18" charset="0"/>
                <a:cs typeface="Times New Roman" pitchFamily="18" charset="0"/>
              </a:rPr>
              <a:t>B</a:t>
            </a:r>
            <a:r>
              <a:rPr lang="zh-CN" altLang="zh-CN" sz="3200" dirty="0" smtClean="0">
                <a:latin typeface="Times New Roman" pitchFamily="18" charset="0"/>
                <a:cs typeface="Times New Roman" pitchFamily="18" charset="0"/>
              </a:rPr>
              <a:t>型电脑的利润为</a:t>
            </a:r>
            <a:r>
              <a:rPr lang="en-US" altLang="zh-CN" sz="3200" dirty="0" smtClean="0">
                <a:latin typeface="Times New Roman" pitchFamily="18" charset="0"/>
                <a:cs typeface="Times New Roman" pitchFamily="18" charset="0"/>
              </a:rPr>
              <a:t>3500</a:t>
            </a:r>
            <a:r>
              <a:rPr lang="zh-CN" altLang="zh-CN" sz="3200" dirty="0" smtClean="0">
                <a:latin typeface="Times New Roman" pitchFamily="18" charset="0"/>
                <a:cs typeface="Times New Roman" pitchFamily="18" charset="0"/>
              </a:rPr>
              <a:t>元</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求每台</a:t>
            </a:r>
            <a:r>
              <a:rPr lang="en-US" altLang="zh-CN" sz="3200" i="1" dirty="0" smtClean="0">
                <a:latin typeface="Times New Roman" pitchFamily="18" charset="0"/>
                <a:cs typeface="Times New Roman" pitchFamily="18" charset="0"/>
              </a:rPr>
              <a:t>A</a:t>
            </a:r>
            <a:r>
              <a:rPr lang="zh-CN" altLang="zh-CN" sz="3200" dirty="0" smtClean="0">
                <a:latin typeface="Times New Roman" pitchFamily="18" charset="0"/>
                <a:cs typeface="Times New Roman" pitchFamily="18" charset="0"/>
              </a:rPr>
              <a:t>型电脑和</a:t>
            </a:r>
            <a:r>
              <a:rPr lang="en-US" altLang="zh-CN" sz="3200" i="1" dirty="0" smtClean="0">
                <a:latin typeface="Times New Roman" pitchFamily="18" charset="0"/>
                <a:cs typeface="Times New Roman" pitchFamily="18" charset="0"/>
              </a:rPr>
              <a:t>B</a:t>
            </a:r>
            <a:r>
              <a:rPr lang="zh-CN" altLang="zh-CN" sz="3200" dirty="0" smtClean="0">
                <a:latin typeface="Times New Roman" pitchFamily="18" charset="0"/>
                <a:cs typeface="Times New Roman" pitchFamily="18" charset="0"/>
              </a:rPr>
              <a:t>型电脑的销售利润</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17" name="矩形 16"/>
          <p:cNvSpPr/>
          <p:nvPr/>
        </p:nvSpPr>
        <p:spPr>
          <a:xfrm>
            <a:off x="251520" y="2492896"/>
            <a:ext cx="8424936" cy="3539430"/>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　解</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设每台</a:t>
            </a:r>
            <a:r>
              <a:rPr lang="en-US" altLang="zh-CN" sz="3200" i="1" dirty="0" smtClean="0">
                <a:solidFill>
                  <a:srgbClr val="FF0000"/>
                </a:solidFill>
                <a:latin typeface="Times New Roman" pitchFamily="18" charset="0"/>
                <a:cs typeface="Times New Roman" pitchFamily="18" charset="0"/>
              </a:rPr>
              <a:t>A</a:t>
            </a:r>
            <a:r>
              <a:rPr lang="zh-CN" altLang="zh-CN" sz="3200" dirty="0" smtClean="0">
                <a:solidFill>
                  <a:srgbClr val="FF0000"/>
                </a:solidFill>
                <a:latin typeface="Times New Roman" pitchFamily="18" charset="0"/>
                <a:cs typeface="Times New Roman" pitchFamily="18" charset="0"/>
              </a:rPr>
              <a:t>型电脑的销售利润为</a:t>
            </a:r>
            <a:r>
              <a:rPr lang="en-US" altLang="zh-CN" sz="3200" i="1" dirty="0" smtClean="0">
                <a:solidFill>
                  <a:srgbClr val="FF0000"/>
                </a:solidFill>
                <a:latin typeface="Times New Roman" pitchFamily="18" charset="0"/>
                <a:cs typeface="Times New Roman" pitchFamily="18" charset="0"/>
              </a:rPr>
              <a:t>a</a:t>
            </a:r>
            <a:r>
              <a:rPr lang="zh-CN" altLang="zh-CN" sz="3200" dirty="0" smtClean="0">
                <a:solidFill>
                  <a:srgbClr val="FF0000"/>
                </a:solidFill>
                <a:latin typeface="Times New Roman" pitchFamily="18" charset="0"/>
                <a:cs typeface="Times New Roman" pitchFamily="18" charset="0"/>
              </a:rPr>
              <a:t>元</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每台</a:t>
            </a:r>
            <a:r>
              <a:rPr lang="en-US" altLang="zh-CN" sz="3200" i="1" dirty="0" smtClean="0">
                <a:solidFill>
                  <a:srgbClr val="FF0000"/>
                </a:solidFill>
                <a:latin typeface="Times New Roman" pitchFamily="18" charset="0"/>
                <a:cs typeface="Times New Roman" pitchFamily="18" charset="0"/>
              </a:rPr>
              <a:t>B</a:t>
            </a:r>
            <a:r>
              <a:rPr lang="zh-CN" altLang="zh-CN" sz="3200" dirty="0" smtClean="0">
                <a:solidFill>
                  <a:srgbClr val="FF0000"/>
                </a:solidFill>
                <a:latin typeface="Times New Roman" pitchFamily="18" charset="0"/>
                <a:cs typeface="Times New Roman" pitchFamily="18" charset="0"/>
              </a:rPr>
              <a:t>型电脑的销售利润为</a:t>
            </a:r>
            <a:r>
              <a:rPr lang="en-US" altLang="zh-CN" sz="3200" i="1" dirty="0" smtClean="0">
                <a:solidFill>
                  <a:srgbClr val="FF0000"/>
                </a:solidFill>
                <a:latin typeface="Times New Roman" pitchFamily="18" charset="0"/>
                <a:cs typeface="Times New Roman" pitchFamily="18" charset="0"/>
              </a:rPr>
              <a:t>b</a:t>
            </a:r>
            <a:r>
              <a:rPr lang="zh-CN" altLang="zh-CN" sz="3200" dirty="0" smtClean="0">
                <a:solidFill>
                  <a:srgbClr val="FF0000"/>
                </a:solidFill>
                <a:latin typeface="Times New Roman" pitchFamily="18" charset="0"/>
                <a:cs typeface="Times New Roman" pitchFamily="18" charset="0"/>
              </a:rPr>
              <a:t>元</a:t>
            </a:r>
            <a:r>
              <a:rPr lang="en-US" altLang="zh-CN" sz="3200" dirty="0" smtClean="0">
                <a:solidFill>
                  <a:srgbClr val="FF0000"/>
                </a:solidFill>
                <a:latin typeface="Times New Roman" pitchFamily="18" charset="0"/>
                <a:cs typeface="Times New Roman" pitchFamily="18" charset="0"/>
              </a:rPr>
              <a:t>,</a:t>
            </a:r>
            <a:endParaRPr lang="en-US" altLang="zh-CN" sz="3200" dirty="0" smtClean="0">
              <a:solidFill>
                <a:srgbClr val="FF0000"/>
              </a:solidFill>
              <a:latin typeface="Times New Roman" pitchFamily="18" charset="0"/>
              <a:cs typeface="Times New Roman" pitchFamily="18" charset="0"/>
            </a:endParaRPr>
          </a:p>
          <a:p>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则有</a:t>
            </a:r>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解得</a:t>
            </a:r>
            <a:r>
              <a:rPr lang="en-US" altLang="zh-CN" sz="3200" dirty="0" smtClean="0">
                <a:solidFill>
                  <a:srgbClr val="FF0000"/>
                </a:solidFill>
                <a:latin typeface="Times New Roman" pitchFamily="18" charset="0"/>
                <a:cs typeface="Times New Roman" pitchFamily="18" charset="0"/>
              </a:rPr>
              <a:t> </a:t>
            </a:r>
            <a:endParaRPr lang="zh-CN"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　</a:t>
            </a:r>
            <a:endParaRPr lang="en-US" altLang="zh-CN" sz="3200" dirty="0" smtClean="0">
              <a:solidFill>
                <a:srgbClr val="FF0000"/>
              </a:solidFill>
              <a:latin typeface="Times New Roman" pitchFamily="18" charset="0"/>
              <a:cs typeface="Times New Roman" pitchFamily="18" charset="0"/>
            </a:endParaRPr>
          </a:p>
          <a:p>
            <a:r>
              <a:rPr lang="zh-CN" altLang="zh-CN" sz="3200" dirty="0" smtClean="0">
                <a:solidFill>
                  <a:srgbClr val="FF0000"/>
                </a:solidFill>
                <a:latin typeface="Times New Roman" pitchFamily="18" charset="0"/>
                <a:cs typeface="Times New Roman" pitchFamily="18" charset="0"/>
              </a:rPr>
              <a:t>即每台</a:t>
            </a:r>
            <a:r>
              <a:rPr lang="en-US" altLang="zh-CN" sz="3200" i="1" dirty="0" smtClean="0">
                <a:solidFill>
                  <a:srgbClr val="FF0000"/>
                </a:solidFill>
                <a:latin typeface="Times New Roman" pitchFamily="18" charset="0"/>
                <a:cs typeface="Times New Roman" pitchFamily="18" charset="0"/>
              </a:rPr>
              <a:t>A</a:t>
            </a:r>
            <a:r>
              <a:rPr lang="zh-CN" altLang="zh-CN" sz="3200" dirty="0" smtClean="0">
                <a:solidFill>
                  <a:srgbClr val="FF0000"/>
                </a:solidFill>
                <a:latin typeface="Times New Roman" pitchFamily="18" charset="0"/>
                <a:cs typeface="Times New Roman" pitchFamily="18" charset="0"/>
              </a:rPr>
              <a:t>型电脑的销售利润为</a:t>
            </a:r>
            <a:r>
              <a:rPr lang="en-US" altLang="zh-CN" sz="3200" dirty="0" smtClean="0">
                <a:solidFill>
                  <a:srgbClr val="FF0000"/>
                </a:solidFill>
                <a:latin typeface="Times New Roman" pitchFamily="18" charset="0"/>
                <a:cs typeface="Times New Roman" pitchFamily="18" charset="0"/>
              </a:rPr>
              <a:t>100</a:t>
            </a:r>
            <a:r>
              <a:rPr lang="zh-CN" altLang="zh-CN" sz="3200" dirty="0" smtClean="0">
                <a:solidFill>
                  <a:srgbClr val="FF0000"/>
                </a:solidFill>
                <a:latin typeface="Times New Roman" pitchFamily="18" charset="0"/>
                <a:cs typeface="Times New Roman" pitchFamily="18" charset="0"/>
              </a:rPr>
              <a:t>元</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每台</a:t>
            </a:r>
            <a:r>
              <a:rPr lang="en-US" altLang="zh-CN" sz="3200" i="1" dirty="0" smtClean="0">
                <a:solidFill>
                  <a:srgbClr val="FF0000"/>
                </a:solidFill>
                <a:latin typeface="Times New Roman" pitchFamily="18" charset="0"/>
                <a:cs typeface="Times New Roman" pitchFamily="18" charset="0"/>
              </a:rPr>
              <a:t>B</a:t>
            </a:r>
            <a:r>
              <a:rPr lang="zh-CN" altLang="zh-CN" sz="3200" dirty="0" smtClean="0">
                <a:solidFill>
                  <a:srgbClr val="FF0000"/>
                </a:solidFill>
                <a:latin typeface="Times New Roman" pitchFamily="18" charset="0"/>
                <a:cs typeface="Times New Roman" pitchFamily="18" charset="0"/>
              </a:rPr>
              <a:t>型电脑的销售利润为</a:t>
            </a:r>
            <a:r>
              <a:rPr lang="en-US" altLang="zh-CN" sz="3200" dirty="0" smtClean="0">
                <a:solidFill>
                  <a:srgbClr val="FF0000"/>
                </a:solidFill>
                <a:latin typeface="Times New Roman" pitchFamily="18" charset="0"/>
                <a:cs typeface="Times New Roman" pitchFamily="18" charset="0"/>
              </a:rPr>
              <a:t>150</a:t>
            </a:r>
            <a:r>
              <a:rPr lang="zh-CN" altLang="zh-CN" sz="3200" dirty="0" smtClean="0">
                <a:solidFill>
                  <a:srgbClr val="FF0000"/>
                </a:solidFill>
                <a:latin typeface="Times New Roman" pitchFamily="18" charset="0"/>
                <a:cs typeface="Times New Roman" pitchFamily="18" charset="0"/>
              </a:rPr>
              <a:t>元</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1412875" y="3644900"/>
          <a:ext cx="2941638" cy="1223963"/>
        </p:xfrm>
        <a:graphic>
          <a:graphicData uri="http://schemas.openxmlformats.org/presentationml/2006/ole">
            <mc:AlternateContent xmlns:mc="http://schemas.openxmlformats.org/markup-compatibility/2006">
              <mc:Choice xmlns:v="urn:schemas-microsoft-com:vml" Requires="v">
                <p:oleObj spid="_x0000_s2049" name="Equation" r:id="rId1" imgW="27736800" imgH="10972800" progId="Equation.DSMT4">
                  <p:embed/>
                </p:oleObj>
              </mc:Choice>
              <mc:Fallback>
                <p:oleObj name="Equation" r:id="rId1" imgW="27736800" imgH="10972800" progId="Equation.DSMT4">
                  <p:embed/>
                  <p:pic>
                    <p:nvPicPr>
                      <p:cNvPr id="0" name="图片 2048"/>
                      <p:cNvPicPr>
                        <a:picLocks noChangeAspect="1"/>
                      </p:cNvPicPr>
                      <p:nvPr/>
                    </p:nvPicPr>
                    <p:blipFill>
                      <a:blip r:embed="rId2"/>
                      <a:stretch>
                        <a:fillRect/>
                      </a:stretch>
                    </p:blipFill>
                    <p:spPr>
                      <a:xfrm>
                        <a:off x="1412875" y="3644900"/>
                        <a:ext cx="2941638" cy="1223963"/>
                      </a:xfrm>
                      <a:prstGeom prst="rect">
                        <a:avLst/>
                      </a:prstGeom>
                      <a:noFill/>
                      <a:ln w="9525">
                        <a:noFill/>
                        <a:miter/>
                      </a:ln>
                    </p:spPr>
                  </p:pic>
                </p:oleObj>
              </mc:Fallback>
            </mc:AlternateContent>
          </a:graphicData>
        </a:graphic>
      </p:graphicFrame>
      <p:graphicFrame>
        <p:nvGraphicFramePr>
          <p:cNvPr id="2" name="Object 2"/>
          <p:cNvGraphicFramePr>
            <a:graphicFrameLocks noChangeAspect="1"/>
          </p:cNvGraphicFramePr>
          <p:nvPr/>
        </p:nvGraphicFramePr>
        <p:xfrm>
          <a:off x="5643570" y="3643314"/>
          <a:ext cx="1816100" cy="1152525"/>
        </p:xfrm>
        <a:graphic>
          <a:graphicData uri="http://schemas.openxmlformats.org/presentationml/2006/ole">
            <mc:AlternateContent xmlns:mc="http://schemas.openxmlformats.org/markup-compatibility/2006">
              <mc:Choice xmlns:v="urn:schemas-microsoft-com:vml" Requires="v">
                <p:oleObj spid="_x0000_s2050" name="Equation" r:id="rId3" imgW="13716000" imgH="10972800" progId="Equation.DSMT4">
                  <p:embed/>
                </p:oleObj>
              </mc:Choice>
              <mc:Fallback>
                <p:oleObj name="Equation" r:id="rId3" imgW="13716000" imgH="10972800" progId="Equation.DSMT4">
                  <p:embed/>
                  <p:pic>
                    <p:nvPicPr>
                      <p:cNvPr id="0" name="图片 2049"/>
                      <p:cNvPicPr>
                        <a:picLocks noChangeAspect="1"/>
                      </p:cNvPicPr>
                      <p:nvPr/>
                    </p:nvPicPr>
                    <p:blipFill>
                      <a:blip r:embed="rId4"/>
                      <a:stretch>
                        <a:fillRect/>
                      </a:stretch>
                    </p:blipFill>
                    <p:spPr>
                      <a:xfrm>
                        <a:off x="5643570" y="3643314"/>
                        <a:ext cx="1816100" cy="1152525"/>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900" decel="100000" fill="hold"/>
                                        <p:tgtEl>
                                          <p:spTgt spid="1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900" decel="100000" fill="hold"/>
                                        <p:tgtEl>
                                          <p:spTgt spid="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1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4016" y="3717032"/>
            <a:ext cx="8892480" cy="2677656"/>
          </a:xfrm>
          <a:prstGeom prst="rect">
            <a:avLst/>
          </a:prstGeom>
        </p:spPr>
        <p:txBody>
          <a:bodyPr wrap="square">
            <a:spAutoFit/>
          </a:bodyPr>
          <a:lstStyle/>
          <a:p>
            <a:pPr>
              <a:lnSpc>
                <a:spcPct val="150000"/>
              </a:lnSpc>
            </a:pPr>
            <a:r>
              <a:rPr lang="zh-CN" altLang="zh-CN" sz="2800" dirty="0" smtClean="0">
                <a:solidFill>
                  <a:srgbClr val="FF0000"/>
                </a:solidFill>
                <a:latin typeface="Times New Roman" pitchFamily="18" charset="0"/>
                <a:cs typeface="Times New Roman" pitchFamily="18" charset="0"/>
              </a:rPr>
              <a:t>②根据题意</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得</a:t>
            </a:r>
            <a:r>
              <a:rPr lang="en-US" altLang="zh-CN" sz="2800" dirty="0" smtClean="0">
                <a:solidFill>
                  <a:srgbClr val="FF0000"/>
                </a:solidFill>
                <a:latin typeface="Times New Roman" pitchFamily="18" charset="0"/>
                <a:cs typeface="Times New Roman" pitchFamily="18" charset="0"/>
              </a:rPr>
              <a:t>100-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≤2</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解得</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=-50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+15000</a:t>
            </a:r>
            <a:r>
              <a:rPr lang="zh-CN" altLang="zh-CN" sz="2800" dirty="0" smtClean="0">
                <a:solidFill>
                  <a:srgbClr val="FF0000"/>
                </a:solidFill>
                <a:latin typeface="Times New Roman" pitchFamily="18" charset="0"/>
                <a:cs typeface="Times New Roman" pitchFamily="18" charset="0"/>
              </a:rPr>
              <a:t>中</a:t>
            </a:r>
            <a:r>
              <a:rPr lang="en-US" altLang="zh-CN" sz="2800" dirty="0" smtClean="0">
                <a:solidFill>
                  <a:srgbClr val="FF0000"/>
                </a:solidFill>
                <a:latin typeface="Times New Roman" pitchFamily="18" charset="0"/>
                <a:cs typeface="Times New Roman" pitchFamily="18" charset="0"/>
              </a:rPr>
              <a:t>,</a:t>
            </a:r>
            <a:endParaRPr lang="en-US" altLang="zh-CN" sz="2800" dirty="0" smtClean="0">
              <a:solidFill>
                <a:srgbClr val="FF0000"/>
              </a:solidFill>
              <a:latin typeface="Times New Roman" pitchFamily="18" charset="0"/>
              <a:cs typeface="Times New Roman" pitchFamily="18" charset="0"/>
            </a:endParaRPr>
          </a:p>
          <a:p>
            <a:pPr>
              <a:lnSpc>
                <a:spcPct val="150000"/>
              </a:lnSpc>
            </a:pPr>
            <a:r>
              <a:rPr lang="en-US" altLang="zh-CN" sz="2800" dirty="0" smtClean="0">
                <a:solidFill>
                  <a:srgbClr val="FF0000"/>
                </a:solidFill>
                <a:latin typeface="Times New Roman" pitchFamily="18" charset="0"/>
                <a:cs typeface="Times New Roman" pitchFamily="18" charset="0"/>
              </a:rPr>
              <a:t>-50&lt;0,</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zh-CN" altLang="zh-CN" sz="2800" dirty="0" smtClean="0">
                <a:solidFill>
                  <a:srgbClr val="FF0000"/>
                </a:solidFill>
                <a:latin typeface="Times New Roman" pitchFamily="18" charset="0"/>
                <a:cs typeface="Times New Roman" pitchFamily="18" charset="0"/>
              </a:rPr>
              <a:t>随</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的增大而减小</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为正整数</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∴当</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=34</a:t>
            </a:r>
            <a:r>
              <a:rPr lang="zh-CN" altLang="zh-CN" sz="2800" dirty="0" smtClean="0">
                <a:solidFill>
                  <a:srgbClr val="FF0000"/>
                </a:solidFill>
                <a:latin typeface="Times New Roman" pitchFamily="18" charset="0"/>
                <a:cs typeface="Times New Roman" pitchFamily="18" charset="0"/>
              </a:rPr>
              <a:t>时</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zh-CN" altLang="zh-CN" sz="2800" dirty="0" smtClean="0">
                <a:solidFill>
                  <a:srgbClr val="FF0000"/>
                </a:solidFill>
                <a:latin typeface="Times New Roman" pitchFamily="18" charset="0"/>
                <a:cs typeface="Times New Roman" pitchFamily="18" charset="0"/>
              </a:rPr>
              <a:t>取得最大值</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此时</a:t>
            </a:r>
            <a:r>
              <a:rPr lang="en-US" altLang="zh-CN" sz="2800" dirty="0" smtClean="0">
                <a:solidFill>
                  <a:srgbClr val="FF0000"/>
                </a:solidFill>
                <a:latin typeface="Times New Roman" pitchFamily="18" charset="0"/>
                <a:cs typeface="Times New Roman" pitchFamily="18" charset="0"/>
              </a:rPr>
              <a:t>100-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=66.</a:t>
            </a:r>
            <a:r>
              <a:rPr lang="zh-CN" altLang="zh-CN" sz="2800" dirty="0" smtClean="0">
                <a:solidFill>
                  <a:srgbClr val="FF0000"/>
                </a:solidFill>
                <a:latin typeface="Times New Roman" pitchFamily="18" charset="0"/>
                <a:cs typeface="Times New Roman" pitchFamily="18" charset="0"/>
              </a:rPr>
              <a:t>即商店购进</a:t>
            </a:r>
            <a:r>
              <a:rPr lang="en-US" altLang="zh-CN" sz="2800" i="1" dirty="0" smtClean="0">
                <a:solidFill>
                  <a:srgbClr val="FF0000"/>
                </a:solidFill>
                <a:latin typeface="Times New Roman" pitchFamily="18" charset="0"/>
                <a:cs typeface="Times New Roman" pitchFamily="18" charset="0"/>
              </a:rPr>
              <a:t>A</a:t>
            </a:r>
            <a:r>
              <a:rPr lang="zh-CN" altLang="zh-CN" sz="2800" dirty="0" smtClean="0">
                <a:solidFill>
                  <a:srgbClr val="FF0000"/>
                </a:solidFill>
                <a:latin typeface="Times New Roman" pitchFamily="18" charset="0"/>
                <a:cs typeface="Times New Roman" pitchFamily="18" charset="0"/>
              </a:rPr>
              <a:t>型电脑</a:t>
            </a:r>
            <a:r>
              <a:rPr lang="en-US" altLang="zh-CN" sz="2800" dirty="0" smtClean="0">
                <a:solidFill>
                  <a:srgbClr val="FF0000"/>
                </a:solidFill>
                <a:latin typeface="Times New Roman" pitchFamily="18" charset="0"/>
                <a:cs typeface="Times New Roman" pitchFamily="18" charset="0"/>
              </a:rPr>
              <a:t>34</a:t>
            </a:r>
            <a:r>
              <a:rPr lang="zh-CN" altLang="zh-CN" sz="2800" dirty="0" smtClean="0">
                <a:solidFill>
                  <a:srgbClr val="FF0000"/>
                </a:solidFill>
                <a:latin typeface="Times New Roman" pitchFamily="18" charset="0"/>
                <a:cs typeface="Times New Roman" pitchFamily="18" charset="0"/>
              </a:rPr>
              <a:t>台</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B</a:t>
            </a:r>
            <a:r>
              <a:rPr lang="zh-CN" altLang="zh-CN" sz="2800" dirty="0" smtClean="0">
                <a:solidFill>
                  <a:srgbClr val="FF0000"/>
                </a:solidFill>
                <a:latin typeface="Times New Roman" pitchFamily="18" charset="0"/>
                <a:cs typeface="Times New Roman" pitchFamily="18" charset="0"/>
              </a:rPr>
              <a:t>型电脑</a:t>
            </a:r>
            <a:r>
              <a:rPr lang="en-US" altLang="zh-CN" sz="2800" dirty="0" smtClean="0">
                <a:solidFill>
                  <a:srgbClr val="FF0000"/>
                </a:solidFill>
                <a:latin typeface="Times New Roman" pitchFamily="18" charset="0"/>
                <a:cs typeface="Times New Roman" pitchFamily="18" charset="0"/>
              </a:rPr>
              <a:t>66</a:t>
            </a:r>
            <a:r>
              <a:rPr lang="zh-CN" altLang="zh-CN" sz="2800" dirty="0" smtClean="0">
                <a:solidFill>
                  <a:srgbClr val="FF0000"/>
                </a:solidFill>
                <a:latin typeface="Times New Roman" pitchFamily="18" charset="0"/>
                <a:cs typeface="Times New Roman" pitchFamily="18" charset="0"/>
              </a:rPr>
              <a:t>台</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才能使销售总利润最大</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sp>
        <p:nvSpPr>
          <p:cNvPr id="26" name="矩形 25"/>
          <p:cNvSpPr/>
          <p:nvPr/>
        </p:nvSpPr>
        <p:spPr>
          <a:xfrm>
            <a:off x="144016" y="119534"/>
            <a:ext cx="8748464" cy="2677656"/>
          </a:xfrm>
          <a:prstGeom prst="rect">
            <a:avLst/>
          </a:prstGeom>
        </p:spPr>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(2)</a:t>
            </a:r>
            <a:r>
              <a:rPr lang="zh-CN" altLang="zh-CN" sz="2800" dirty="0" smtClean="0">
                <a:latin typeface="Times New Roman" pitchFamily="18" charset="0"/>
                <a:cs typeface="Times New Roman" pitchFamily="18" charset="0"/>
              </a:rPr>
              <a:t>该商店计划一次购进两种型号的电脑共</a:t>
            </a:r>
            <a:r>
              <a:rPr lang="en-US" altLang="zh-CN" sz="2800" dirty="0" smtClean="0">
                <a:latin typeface="Times New Roman" pitchFamily="18" charset="0"/>
                <a:cs typeface="Times New Roman" pitchFamily="18" charset="0"/>
              </a:rPr>
              <a:t>100</a:t>
            </a:r>
            <a:r>
              <a:rPr lang="zh-CN" altLang="zh-CN" sz="2800" dirty="0" smtClean="0">
                <a:latin typeface="Times New Roman" pitchFamily="18" charset="0"/>
                <a:cs typeface="Times New Roman" pitchFamily="18" charset="0"/>
              </a:rPr>
              <a:t>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其中</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型电脑的进货量不超过</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型电脑的</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倍</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设购进</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型电脑</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这</a:t>
            </a:r>
            <a:r>
              <a:rPr lang="en-US" altLang="zh-CN" sz="2800" dirty="0" smtClean="0">
                <a:latin typeface="Times New Roman" pitchFamily="18" charset="0"/>
                <a:cs typeface="Times New Roman" pitchFamily="18" charset="0"/>
              </a:rPr>
              <a:t>100</a:t>
            </a:r>
            <a:r>
              <a:rPr lang="zh-CN" altLang="zh-CN" sz="2800" dirty="0" smtClean="0">
                <a:latin typeface="Times New Roman" pitchFamily="18" charset="0"/>
                <a:cs typeface="Times New Roman" pitchFamily="18" charset="0"/>
              </a:rPr>
              <a:t>台电脑的销售总利润为</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元</a:t>
            </a:r>
            <a:r>
              <a:rPr lang="en-US"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①求</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关于</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的函数关系式</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②该商店购进</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型、</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型电脑各多少台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才能使销售总利润最大</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17" name="矩形 16"/>
          <p:cNvSpPr/>
          <p:nvPr/>
        </p:nvSpPr>
        <p:spPr>
          <a:xfrm>
            <a:off x="107504" y="2977788"/>
            <a:ext cx="8892480" cy="523220"/>
          </a:xfrm>
          <a:prstGeom prst="rect">
            <a:avLst/>
          </a:prstGeom>
        </p:spPr>
        <p:txBody>
          <a:bodyPr wrap="square">
            <a:spAutoFit/>
          </a:bodyPr>
          <a:lstStyle/>
          <a:p>
            <a:r>
              <a:rPr lang="zh-CN" altLang="en-US" sz="2800" dirty="0" smtClean="0">
                <a:solidFill>
                  <a:srgbClr val="FF0000"/>
                </a:solidFill>
                <a:latin typeface="Times New Roman" pitchFamily="18" charset="0"/>
                <a:cs typeface="Times New Roman" pitchFamily="18" charset="0"/>
              </a:rPr>
              <a:t>解：</a:t>
            </a:r>
            <a:r>
              <a:rPr lang="zh-CN" altLang="zh-CN" sz="2800" dirty="0" smtClean="0">
                <a:solidFill>
                  <a:srgbClr val="FF0000"/>
                </a:solidFill>
                <a:latin typeface="Times New Roman" pitchFamily="18" charset="0"/>
                <a:cs typeface="Times New Roman" pitchFamily="18" charset="0"/>
              </a:rPr>
              <a:t>①根据题意</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得</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=100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+150(100-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即</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=-50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+15000.</a:t>
            </a:r>
            <a:endParaRPr lang="zh-CN" altLang="zh-CN" sz="28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4932040" y="3789040"/>
          <a:ext cx="792088" cy="720080"/>
        </p:xfrm>
        <a:graphic>
          <a:graphicData uri="http://schemas.openxmlformats.org/presentationml/2006/ole">
            <mc:AlternateContent xmlns:mc="http://schemas.openxmlformats.org/markup-compatibility/2006">
              <mc:Choice xmlns:v="urn:schemas-microsoft-com:vml" Requires="v">
                <p:oleObj spid="_x0000_s3073" name="Equation" r:id="rId1" imgW="7315200" imgH="9448800" progId="Equation.DSMT4">
                  <p:embed/>
                </p:oleObj>
              </mc:Choice>
              <mc:Fallback>
                <p:oleObj name="Equation" r:id="rId1" imgW="7315200" imgH="9448800" progId="Equation.DSMT4">
                  <p:embed/>
                  <p:pic>
                    <p:nvPicPr>
                      <p:cNvPr id="0" name="图片 3072"/>
                      <p:cNvPicPr>
                        <a:picLocks noChangeAspect="1"/>
                      </p:cNvPicPr>
                      <p:nvPr/>
                    </p:nvPicPr>
                    <p:blipFill>
                      <a:blip r:embed="rId2"/>
                      <a:stretch>
                        <a:fillRect/>
                      </a:stretch>
                    </p:blipFill>
                    <p:spPr>
                      <a:xfrm>
                        <a:off x="4932040" y="3789040"/>
                        <a:ext cx="792088" cy="720080"/>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900" decel="100000" fill="hold"/>
                                        <p:tgtEl>
                                          <p:spTgt spid="1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900" decel="100000" fill="hold"/>
                                        <p:tgtEl>
                                          <p:spTgt spid="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26" grpId="0" autoUpdateAnimBg="0"/>
      <p:bldP spid="1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16024" y="325680"/>
            <a:ext cx="8748464" cy="1815882"/>
          </a:xfrm>
          <a:prstGeom prst="rect">
            <a:avLst/>
          </a:prstGeom>
        </p:spPr>
        <p:txBody>
          <a:bodyPr wrap="square">
            <a:spAutoFit/>
          </a:bodyPr>
          <a:lstStyle/>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   (3)</a:t>
            </a:r>
            <a:r>
              <a:rPr lang="zh-CN" altLang="zh-CN" sz="2800" dirty="0" smtClean="0">
                <a:latin typeface="Times New Roman" pitchFamily="18" charset="0"/>
                <a:cs typeface="Times New Roman" pitchFamily="18" charset="0"/>
              </a:rPr>
              <a:t>实际进货时</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厂家对</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型电脑出厂价下调</a:t>
            </a:r>
            <a:r>
              <a:rPr lang="en-US" altLang="zh-CN" sz="2800" i="1" dirty="0" smtClean="0">
                <a:latin typeface="Times New Roman" pitchFamily="18" charset="0"/>
                <a:cs typeface="Times New Roman" pitchFamily="18" charset="0"/>
              </a:rPr>
              <a:t>m</a:t>
            </a:r>
            <a:r>
              <a:rPr lang="en-US" altLang="zh-CN" sz="2800" dirty="0" smtClean="0">
                <a:latin typeface="Times New Roman" pitchFamily="18" charset="0"/>
                <a:cs typeface="Times New Roman" pitchFamily="18" charset="0"/>
              </a:rPr>
              <a:t>(0</a:t>
            </a:r>
            <a:r>
              <a:rPr lang="en-US" altLang="zh-CN" sz="2800" i="1" dirty="0" smtClean="0">
                <a:latin typeface="Times New Roman" pitchFamily="18" charset="0"/>
                <a:cs typeface="Times New Roman" pitchFamily="18" charset="0"/>
              </a:rPr>
              <a:t>&lt;m&lt;</a:t>
            </a:r>
            <a:r>
              <a:rPr lang="en-US" altLang="zh-CN" sz="2800" dirty="0" smtClean="0">
                <a:latin typeface="Times New Roman" pitchFamily="18" charset="0"/>
                <a:cs typeface="Times New Roman" pitchFamily="18" charset="0"/>
              </a:rPr>
              <a:t>100)</a:t>
            </a:r>
            <a:r>
              <a:rPr lang="zh-CN" altLang="zh-CN" sz="2800" dirty="0" smtClean="0">
                <a:latin typeface="Times New Roman" pitchFamily="18" charset="0"/>
                <a:cs typeface="Times New Roman" pitchFamily="18" charset="0"/>
              </a:rPr>
              <a:t>元</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且限定商店最多购进</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型电脑</a:t>
            </a:r>
            <a:r>
              <a:rPr lang="en-US" altLang="zh-CN" sz="2800" dirty="0" smtClean="0">
                <a:latin typeface="Times New Roman" pitchFamily="18" charset="0"/>
                <a:cs typeface="Times New Roman" pitchFamily="18" charset="0"/>
              </a:rPr>
              <a:t>70</a:t>
            </a:r>
            <a:r>
              <a:rPr lang="zh-CN" altLang="zh-CN" sz="2800" dirty="0" smtClean="0">
                <a:latin typeface="Times New Roman" pitchFamily="18" charset="0"/>
                <a:cs typeface="Times New Roman" pitchFamily="18" charset="0"/>
              </a:rPr>
              <a:t>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若商店保持两种电脑的售价不变</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请你根据以上信息及</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中条件</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设计出使这</a:t>
            </a:r>
            <a:r>
              <a:rPr lang="en-US" altLang="zh-CN" sz="2800" dirty="0" smtClean="0">
                <a:latin typeface="Times New Roman" pitchFamily="18" charset="0"/>
                <a:cs typeface="Times New Roman" pitchFamily="18" charset="0"/>
              </a:rPr>
              <a:t>100</a:t>
            </a:r>
            <a:r>
              <a:rPr lang="zh-CN" altLang="zh-CN" sz="2800" dirty="0" smtClean="0">
                <a:latin typeface="Times New Roman" pitchFamily="18" charset="0"/>
                <a:cs typeface="Times New Roman" pitchFamily="18" charset="0"/>
              </a:rPr>
              <a:t>台电脑销售总利润最大的进货方案</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17" name="矩形 16"/>
          <p:cNvSpPr/>
          <p:nvPr/>
        </p:nvSpPr>
        <p:spPr>
          <a:xfrm>
            <a:off x="285720" y="2285992"/>
            <a:ext cx="7786140" cy="4154984"/>
          </a:xfrm>
          <a:prstGeom prst="rect">
            <a:avLst/>
          </a:prstGeom>
        </p:spPr>
        <p:txBody>
          <a:bodyPr wrap="square">
            <a:spAutoFit/>
          </a:bodyPr>
          <a:lstStyle/>
          <a:p>
            <a:r>
              <a:rPr lang="en-US" altLang="zh-CN" sz="2400" dirty="0" smtClean="0">
                <a:solidFill>
                  <a:srgbClr val="FF0000"/>
                </a:solidFill>
                <a:latin typeface="Times New Roman" pitchFamily="18" charset="0"/>
                <a:cs typeface="Times New Roman" pitchFamily="18" charset="0"/>
              </a:rPr>
              <a:t>(3)</a:t>
            </a:r>
            <a:r>
              <a:rPr lang="zh-CN" altLang="zh-CN" sz="2400" dirty="0" smtClean="0">
                <a:solidFill>
                  <a:srgbClr val="FF0000"/>
                </a:solidFill>
                <a:latin typeface="Times New Roman" pitchFamily="18" charset="0"/>
                <a:cs typeface="Times New Roman" pitchFamily="18" charset="0"/>
              </a:rPr>
              <a:t>根据题意</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得</a:t>
            </a:r>
            <a:r>
              <a:rPr lang="en-US" altLang="zh-CN" sz="2400" i="1" dirty="0" smtClean="0">
                <a:solidFill>
                  <a:srgbClr val="FF0000"/>
                </a:solidFill>
                <a:latin typeface="Times New Roman" pitchFamily="18" charset="0"/>
                <a:cs typeface="Times New Roman" pitchFamily="18" charset="0"/>
              </a:rPr>
              <a:t>y</a:t>
            </a:r>
            <a:r>
              <a:rPr lang="en-US" altLang="zh-CN" sz="2400" dirty="0" smtClean="0">
                <a:solidFill>
                  <a:srgbClr val="FF0000"/>
                </a:solidFill>
                <a:latin typeface="Times New Roman" pitchFamily="18" charset="0"/>
                <a:cs typeface="Times New Roman" pitchFamily="18" charset="0"/>
              </a:rPr>
              <a:t>=(100+</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+150(100-</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即</a:t>
            </a:r>
            <a:r>
              <a:rPr lang="en-US" altLang="zh-CN" sz="2400" i="1" dirty="0" smtClean="0">
                <a:solidFill>
                  <a:srgbClr val="FF0000"/>
                </a:solidFill>
                <a:latin typeface="Times New Roman" pitchFamily="18" charset="0"/>
                <a:cs typeface="Times New Roman" pitchFamily="18" charset="0"/>
              </a:rPr>
              <a:t>y</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-50)</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+15000.</a:t>
            </a:r>
            <a:endParaRPr lang="zh-CN" altLang="zh-CN" sz="2400" dirty="0" smtClean="0">
              <a:solidFill>
                <a:srgbClr val="FF0000"/>
              </a:solidFill>
              <a:latin typeface="Times New Roman" pitchFamily="18" charset="0"/>
              <a:cs typeface="Times New Roman" pitchFamily="18" charset="0"/>
            </a:endParaRPr>
          </a:p>
          <a:p>
            <a:r>
              <a:rPr lang="zh-CN" altLang="zh-CN" sz="2400" dirty="0" smtClean="0">
                <a:solidFill>
                  <a:srgbClr val="FF0000"/>
                </a:solidFill>
                <a:latin typeface="Times New Roman" pitchFamily="18" charset="0"/>
                <a:cs typeface="Times New Roman" pitchFamily="18" charset="0"/>
              </a:rPr>
              <a:t>　由题意得</a:t>
            </a:r>
            <a:r>
              <a:rPr lang="en-US" altLang="zh-CN" sz="2400" dirty="0" smtClean="0">
                <a:solidFill>
                  <a:srgbClr val="FF0000"/>
                </a:solidFill>
                <a:latin typeface="Times New Roman" pitchFamily="18" charset="0"/>
                <a:cs typeface="Times New Roman" pitchFamily="18" charset="0"/>
              </a:rPr>
              <a:t>             ≤</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≤70.</a:t>
            </a:r>
            <a:endParaRPr lang="zh-CN" altLang="zh-CN" sz="2400" dirty="0" smtClean="0">
              <a:solidFill>
                <a:srgbClr val="FF0000"/>
              </a:solidFill>
              <a:latin typeface="Times New Roman" pitchFamily="18" charset="0"/>
              <a:cs typeface="Times New Roman" pitchFamily="18" charset="0"/>
            </a:endParaRPr>
          </a:p>
          <a:p>
            <a:endParaRPr lang="en-US" altLang="zh-CN" sz="2400" dirty="0" smtClean="0">
              <a:solidFill>
                <a:srgbClr val="FF0000"/>
              </a:solidFill>
              <a:latin typeface="Times New Roman" pitchFamily="18" charset="0"/>
              <a:cs typeface="Times New Roman" pitchFamily="18" charset="0"/>
            </a:endParaRPr>
          </a:p>
          <a:p>
            <a:r>
              <a:rPr lang="zh-CN" altLang="zh-CN" sz="2400" dirty="0" smtClean="0">
                <a:solidFill>
                  <a:srgbClr val="FF0000"/>
                </a:solidFill>
                <a:latin typeface="Times New Roman" pitchFamily="18" charset="0"/>
                <a:cs typeface="Times New Roman" pitchFamily="18" charset="0"/>
              </a:rPr>
              <a:t>①当</a:t>
            </a:r>
            <a:r>
              <a:rPr lang="en-US" altLang="zh-CN" sz="2400" dirty="0" smtClean="0">
                <a:solidFill>
                  <a:srgbClr val="FF0000"/>
                </a:solidFill>
                <a:latin typeface="Times New Roman" pitchFamily="18" charset="0"/>
                <a:cs typeface="Times New Roman" pitchFamily="18" charset="0"/>
              </a:rPr>
              <a:t>0&lt;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&lt;50</a:t>
            </a:r>
            <a:r>
              <a:rPr lang="zh-CN" altLang="zh-CN" sz="2400" dirty="0" smtClean="0">
                <a:solidFill>
                  <a:srgbClr val="FF0000"/>
                </a:solidFill>
                <a:latin typeface="Times New Roman" pitchFamily="18" charset="0"/>
                <a:cs typeface="Times New Roman" pitchFamily="18" charset="0"/>
              </a:rPr>
              <a:t>时</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-50&lt;0,</a:t>
            </a:r>
            <a:r>
              <a:rPr lang="en-US" altLang="zh-CN" sz="2400" i="1" dirty="0" smtClean="0">
                <a:solidFill>
                  <a:srgbClr val="FF0000"/>
                </a:solidFill>
                <a:latin typeface="Times New Roman" pitchFamily="18" charset="0"/>
                <a:cs typeface="Times New Roman" pitchFamily="18" charset="0"/>
              </a:rPr>
              <a:t>y</a:t>
            </a:r>
            <a:r>
              <a:rPr lang="zh-CN" altLang="zh-CN" sz="2400" dirty="0" smtClean="0">
                <a:solidFill>
                  <a:srgbClr val="FF0000"/>
                </a:solidFill>
                <a:latin typeface="Times New Roman" pitchFamily="18" charset="0"/>
                <a:cs typeface="Times New Roman" pitchFamily="18" charset="0"/>
              </a:rPr>
              <a:t>随</a:t>
            </a:r>
            <a:r>
              <a:rPr lang="en-US" altLang="zh-CN" sz="2400" i="1" dirty="0" smtClean="0">
                <a:solidFill>
                  <a:srgbClr val="FF0000"/>
                </a:solidFill>
                <a:latin typeface="Times New Roman" pitchFamily="18" charset="0"/>
                <a:cs typeface="Times New Roman" pitchFamily="18" charset="0"/>
              </a:rPr>
              <a:t>x</a:t>
            </a:r>
            <a:r>
              <a:rPr lang="zh-CN" altLang="zh-CN" sz="2400" dirty="0" smtClean="0">
                <a:solidFill>
                  <a:srgbClr val="FF0000"/>
                </a:solidFill>
                <a:latin typeface="Times New Roman" pitchFamily="18" charset="0"/>
                <a:cs typeface="Times New Roman" pitchFamily="18" charset="0"/>
              </a:rPr>
              <a:t>的增大而减小</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∴当</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=34</a:t>
            </a:r>
            <a:r>
              <a:rPr lang="zh-CN" altLang="zh-CN" sz="2400" dirty="0" smtClean="0">
                <a:solidFill>
                  <a:srgbClr val="FF0000"/>
                </a:solidFill>
                <a:latin typeface="Times New Roman" pitchFamily="18" charset="0"/>
                <a:cs typeface="Times New Roman" pitchFamily="18" charset="0"/>
              </a:rPr>
              <a:t>时</a:t>
            </a:r>
            <a:r>
              <a:rPr lang="en-US" altLang="zh-CN" sz="2400" i="1" dirty="0" smtClean="0">
                <a:solidFill>
                  <a:srgbClr val="FF0000"/>
                </a:solidFill>
                <a:latin typeface="Times New Roman" pitchFamily="18" charset="0"/>
                <a:cs typeface="Times New Roman" pitchFamily="18" charset="0"/>
              </a:rPr>
              <a:t>,y</a:t>
            </a:r>
            <a:r>
              <a:rPr lang="zh-CN" altLang="zh-CN" sz="2400" dirty="0" smtClean="0">
                <a:solidFill>
                  <a:srgbClr val="FF0000"/>
                </a:solidFill>
                <a:latin typeface="Times New Roman" pitchFamily="18" charset="0"/>
                <a:cs typeface="Times New Roman" pitchFamily="18" charset="0"/>
              </a:rPr>
              <a:t>取得最大值</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即商店购进</a:t>
            </a:r>
            <a:r>
              <a:rPr lang="en-US" altLang="zh-CN" sz="2400" dirty="0" smtClean="0">
                <a:solidFill>
                  <a:srgbClr val="FF0000"/>
                </a:solidFill>
                <a:latin typeface="Times New Roman" pitchFamily="18" charset="0"/>
                <a:cs typeface="Times New Roman" pitchFamily="18" charset="0"/>
              </a:rPr>
              <a:t>34</a:t>
            </a:r>
            <a:r>
              <a:rPr lang="zh-CN" altLang="zh-CN" sz="2400" dirty="0" smtClean="0">
                <a:solidFill>
                  <a:srgbClr val="FF0000"/>
                </a:solidFill>
                <a:latin typeface="Times New Roman" pitchFamily="18" charset="0"/>
                <a:cs typeface="Times New Roman" pitchFamily="18" charset="0"/>
              </a:rPr>
              <a:t>台</a:t>
            </a:r>
            <a:r>
              <a:rPr lang="en-US" altLang="zh-CN" sz="2400" i="1" dirty="0" smtClean="0">
                <a:solidFill>
                  <a:srgbClr val="FF0000"/>
                </a:solidFill>
                <a:latin typeface="Times New Roman" pitchFamily="18" charset="0"/>
                <a:cs typeface="Times New Roman" pitchFamily="18" charset="0"/>
              </a:rPr>
              <a:t>A</a:t>
            </a:r>
            <a:r>
              <a:rPr lang="zh-CN" altLang="zh-CN" sz="2400" dirty="0" smtClean="0">
                <a:solidFill>
                  <a:srgbClr val="FF0000"/>
                </a:solidFill>
                <a:latin typeface="Times New Roman" pitchFamily="18" charset="0"/>
                <a:cs typeface="Times New Roman" pitchFamily="18" charset="0"/>
              </a:rPr>
              <a:t>型电脑和</a:t>
            </a:r>
            <a:r>
              <a:rPr lang="en-US" altLang="zh-CN" sz="2400" dirty="0" smtClean="0">
                <a:solidFill>
                  <a:srgbClr val="FF0000"/>
                </a:solidFill>
                <a:latin typeface="Times New Roman" pitchFamily="18" charset="0"/>
                <a:cs typeface="Times New Roman" pitchFamily="18" charset="0"/>
              </a:rPr>
              <a:t>66</a:t>
            </a:r>
            <a:r>
              <a:rPr lang="zh-CN" altLang="zh-CN" sz="2400" dirty="0" smtClean="0">
                <a:solidFill>
                  <a:srgbClr val="FF0000"/>
                </a:solidFill>
                <a:latin typeface="Times New Roman" pitchFamily="18" charset="0"/>
                <a:cs typeface="Times New Roman" pitchFamily="18" charset="0"/>
              </a:rPr>
              <a:t>台</a:t>
            </a:r>
            <a:r>
              <a:rPr lang="en-US" altLang="zh-CN" sz="2400" i="1" dirty="0" smtClean="0">
                <a:solidFill>
                  <a:srgbClr val="FF0000"/>
                </a:solidFill>
                <a:latin typeface="Times New Roman" pitchFamily="18" charset="0"/>
                <a:cs typeface="Times New Roman" pitchFamily="18" charset="0"/>
              </a:rPr>
              <a:t>B</a:t>
            </a:r>
            <a:r>
              <a:rPr lang="zh-CN" altLang="zh-CN" sz="2400" dirty="0" smtClean="0">
                <a:solidFill>
                  <a:srgbClr val="FF0000"/>
                </a:solidFill>
                <a:latin typeface="Times New Roman" pitchFamily="18" charset="0"/>
                <a:cs typeface="Times New Roman" pitchFamily="18" charset="0"/>
              </a:rPr>
              <a:t>型电脑才能获得最大利润</a:t>
            </a:r>
            <a:r>
              <a:rPr lang="en-US" altLang="zh-CN" sz="2400" dirty="0" smtClean="0">
                <a:solidFill>
                  <a:srgbClr val="FF0000"/>
                </a:solidFill>
                <a:latin typeface="Times New Roman" pitchFamily="18" charset="0"/>
                <a:cs typeface="Times New Roman" pitchFamily="18" charset="0"/>
              </a:rPr>
              <a:t>;</a:t>
            </a:r>
            <a:endParaRPr lang="en-US" altLang="zh-CN" sz="2400" dirty="0" smtClean="0">
              <a:solidFill>
                <a:srgbClr val="FF0000"/>
              </a:solidFill>
              <a:latin typeface="Times New Roman" pitchFamily="18" charset="0"/>
              <a:cs typeface="Times New Roman" pitchFamily="18" charset="0"/>
            </a:endParaRPr>
          </a:p>
          <a:p>
            <a:r>
              <a:rPr lang="zh-CN" altLang="zh-CN" sz="2400" dirty="0" smtClean="0">
                <a:solidFill>
                  <a:srgbClr val="FF0000"/>
                </a:solidFill>
                <a:latin typeface="Times New Roman" pitchFamily="18" charset="0"/>
                <a:cs typeface="Times New Roman" pitchFamily="18" charset="0"/>
              </a:rPr>
              <a:t>②当</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=50</a:t>
            </a:r>
            <a:r>
              <a:rPr lang="zh-CN" altLang="zh-CN" sz="2400" dirty="0" smtClean="0">
                <a:solidFill>
                  <a:srgbClr val="FF0000"/>
                </a:solidFill>
                <a:latin typeface="Times New Roman" pitchFamily="18" charset="0"/>
                <a:cs typeface="Times New Roman" pitchFamily="18" charset="0"/>
              </a:rPr>
              <a:t>时</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-50=0,</a:t>
            </a:r>
            <a:r>
              <a:rPr lang="en-US" altLang="zh-CN" sz="2400" i="1" dirty="0" smtClean="0">
                <a:solidFill>
                  <a:srgbClr val="FF0000"/>
                </a:solidFill>
                <a:latin typeface="Times New Roman" pitchFamily="18" charset="0"/>
                <a:cs typeface="Times New Roman" pitchFamily="18" charset="0"/>
              </a:rPr>
              <a:t>y</a:t>
            </a:r>
            <a:r>
              <a:rPr lang="en-US" altLang="zh-CN" sz="2400" dirty="0" smtClean="0">
                <a:solidFill>
                  <a:srgbClr val="FF0000"/>
                </a:solidFill>
                <a:latin typeface="Times New Roman" pitchFamily="18" charset="0"/>
                <a:cs typeface="Times New Roman" pitchFamily="18" charset="0"/>
              </a:rPr>
              <a:t>=15000.</a:t>
            </a:r>
            <a:r>
              <a:rPr lang="zh-CN" altLang="zh-CN" sz="2400" dirty="0" smtClean="0">
                <a:solidFill>
                  <a:srgbClr val="FF0000"/>
                </a:solidFill>
                <a:latin typeface="Times New Roman" pitchFamily="18" charset="0"/>
                <a:cs typeface="Times New Roman" pitchFamily="18" charset="0"/>
              </a:rPr>
              <a:t>即商店购进</a:t>
            </a:r>
            <a:r>
              <a:rPr lang="en-US" altLang="zh-CN" sz="2400" dirty="0" smtClean="0">
                <a:solidFill>
                  <a:srgbClr val="FF0000"/>
                </a:solidFill>
                <a:latin typeface="Times New Roman" pitchFamily="18" charset="0"/>
                <a:cs typeface="Times New Roman" pitchFamily="18" charset="0"/>
              </a:rPr>
              <a:t>A</a:t>
            </a:r>
            <a:r>
              <a:rPr lang="zh-CN" altLang="zh-CN" sz="2400" dirty="0" smtClean="0">
                <a:solidFill>
                  <a:srgbClr val="FF0000"/>
                </a:solidFill>
                <a:latin typeface="Times New Roman" pitchFamily="18" charset="0"/>
                <a:cs typeface="Times New Roman" pitchFamily="18" charset="0"/>
              </a:rPr>
              <a:t>型电脑数量满足</a:t>
            </a:r>
            <a:r>
              <a:rPr lang="en-US" altLang="zh-CN" sz="2400" dirty="0" smtClean="0">
                <a:solidFill>
                  <a:srgbClr val="FF0000"/>
                </a:solidFill>
                <a:latin typeface="Times New Roman" pitchFamily="18" charset="0"/>
                <a:cs typeface="Times New Roman" pitchFamily="18" charset="0"/>
              </a:rPr>
              <a:t>33     ≤</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≤70</a:t>
            </a:r>
            <a:r>
              <a:rPr lang="zh-CN" altLang="zh-CN" sz="2400" dirty="0" smtClean="0">
                <a:solidFill>
                  <a:srgbClr val="FF0000"/>
                </a:solidFill>
                <a:latin typeface="Times New Roman" pitchFamily="18" charset="0"/>
                <a:cs typeface="Times New Roman" pitchFamily="18" charset="0"/>
              </a:rPr>
              <a:t>的整数时</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均获得最大利润</a:t>
            </a:r>
            <a:r>
              <a:rPr lang="en-US" altLang="zh-CN" sz="2400" dirty="0" smtClean="0">
                <a:solidFill>
                  <a:srgbClr val="FF0000"/>
                </a:solidFill>
                <a:latin typeface="Times New Roman" pitchFamily="18" charset="0"/>
                <a:cs typeface="Times New Roman" pitchFamily="18" charset="0"/>
              </a:rPr>
              <a:t>;</a:t>
            </a:r>
            <a:endParaRPr lang="zh-CN" altLang="zh-CN" sz="2400" dirty="0" smtClean="0">
              <a:solidFill>
                <a:srgbClr val="FF0000"/>
              </a:solidFill>
              <a:latin typeface="Times New Roman" pitchFamily="18" charset="0"/>
              <a:cs typeface="Times New Roman" pitchFamily="18" charset="0"/>
            </a:endParaRPr>
          </a:p>
          <a:p>
            <a:r>
              <a:rPr lang="zh-CN" altLang="zh-CN" sz="2400" dirty="0" smtClean="0">
                <a:solidFill>
                  <a:srgbClr val="FF0000"/>
                </a:solidFill>
                <a:latin typeface="Times New Roman" pitchFamily="18" charset="0"/>
                <a:cs typeface="Times New Roman" pitchFamily="18" charset="0"/>
              </a:rPr>
              <a:t>③当</a:t>
            </a:r>
            <a:r>
              <a:rPr lang="en-US" altLang="zh-CN" sz="2400" dirty="0" smtClean="0">
                <a:solidFill>
                  <a:srgbClr val="FF0000"/>
                </a:solidFill>
                <a:latin typeface="Times New Roman" pitchFamily="18" charset="0"/>
                <a:cs typeface="Times New Roman" pitchFamily="18" charset="0"/>
              </a:rPr>
              <a:t>50&lt;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&lt;100</a:t>
            </a:r>
            <a:r>
              <a:rPr lang="zh-CN" altLang="zh-CN" sz="2400" dirty="0" smtClean="0">
                <a:solidFill>
                  <a:srgbClr val="FF0000"/>
                </a:solidFill>
                <a:latin typeface="Times New Roman" pitchFamily="18" charset="0"/>
                <a:cs typeface="Times New Roman" pitchFamily="18" charset="0"/>
              </a:rPr>
              <a:t>时</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m</a:t>
            </a:r>
            <a:r>
              <a:rPr lang="en-US" altLang="zh-CN" sz="2400" dirty="0" smtClean="0">
                <a:solidFill>
                  <a:srgbClr val="FF0000"/>
                </a:solidFill>
                <a:latin typeface="Times New Roman" pitchFamily="18" charset="0"/>
                <a:cs typeface="Times New Roman" pitchFamily="18" charset="0"/>
              </a:rPr>
              <a:t>-50&gt;0,</a:t>
            </a:r>
            <a:r>
              <a:rPr lang="en-US" altLang="zh-CN" sz="2400" i="1" dirty="0" smtClean="0">
                <a:solidFill>
                  <a:srgbClr val="FF0000"/>
                </a:solidFill>
                <a:latin typeface="Times New Roman" pitchFamily="18" charset="0"/>
                <a:cs typeface="Times New Roman" pitchFamily="18" charset="0"/>
              </a:rPr>
              <a:t>y</a:t>
            </a:r>
            <a:r>
              <a:rPr lang="zh-CN" altLang="zh-CN" sz="2400" dirty="0" smtClean="0">
                <a:solidFill>
                  <a:srgbClr val="FF0000"/>
                </a:solidFill>
                <a:latin typeface="Times New Roman" pitchFamily="18" charset="0"/>
                <a:cs typeface="Times New Roman" pitchFamily="18" charset="0"/>
              </a:rPr>
              <a:t>随</a:t>
            </a:r>
            <a:r>
              <a:rPr lang="en-US" altLang="zh-CN" sz="2400" i="1" dirty="0" smtClean="0">
                <a:solidFill>
                  <a:srgbClr val="FF0000"/>
                </a:solidFill>
                <a:latin typeface="Times New Roman" pitchFamily="18" charset="0"/>
                <a:cs typeface="Times New Roman" pitchFamily="18" charset="0"/>
              </a:rPr>
              <a:t>x</a:t>
            </a:r>
            <a:r>
              <a:rPr lang="zh-CN" altLang="zh-CN" sz="2400" dirty="0" smtClean="0">
                <a:solidFill>
                  <a:srgbClr val="FF0000"/>
                </a:solidFill>
                <a:latin typeface="Times New Roman" pitchFamily="18" charset="0"/>
                <a:cs typeface="Times New Roman" pitchFamily="18" charset="0"/>
              </a:rPr>
              <a:t>的增大而增大</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=70</a:t>
            </a:r>
            <a:r>
              <a:rPr lang="zh-CN" altLang="zh-CN" sz="2400" dirty="0" smtClean="0">
                <a:solidFill>
                  <a:srgbClr val="FF0000"/>
                </a:solidFill>
                <a:latin typeface="Times New Roman" pitchFamily="18" charset="0"/>
                <a:cs typeface="Times New Roman" pitchFamily="18" charset="0"/>
              </a:rPr>
              <a:t>时</a:t>
            </a:r>
            <a:r>
              <a:rPr lang="en-US" altLang="zh-CN" sz="2400" dirty="0" smtClean="0">
                <a:solidFill>
                  <a:srgbClr val="FF0000"/>
                </a:solidFill>
                <a:latin typeface="Times New Roman" pitchFamily="18" charset="0"/>
                <a:cs typeface="Times New Roman" pitchFamily="18" charset="0"/>
              </a:rPr>
              <a:t>,</a:t>
            </a:r>
            <a:r>
              <a:rPr lang="en-US" altLang="zh-CN" sz="2400" i="1" dirty="0" smtClean="0">
                <a:solidFill>
                  <a:srgbClr val="FF0000"/>
                </a:solidFill>
                <a:latin typeface="Times New Roman" pitchFamily="18" charset="0"/>
                <a:cs typeface="Times New Roman" pitchFamily="18" charset="0"/>
              </a:rPr>
              <a:t>y</a:t>
            </a:r>
            <a:r>
              <a:rPr lang="zh-CN" altLang="zh-CN" sz="2400" dirty="0" smtClean="0">
                <a:solidFill>
                  <a:srgbClr val="FF0000"/>
                </a:solidFill>
                <a:latin typeface="Times New Roman" pitchFamily="18" charset="0"/>
                <a:cs typeface="Times New Roman" pitchFamily="18" charset="0"/>
              </a:rPr>
              <a:t>取得最大值</a:t>
            </a:r>
            <a:r>
              <a:rPr lang="en-US" altLang="zh-CN" sz="2400" dirty="0" smtClean="0">
                <a:solidFill>
                  <a:srgbClr val="FF0000"/>
                </a:solidFill>
                <a:latin typeface="Times New Roman" pitchFamily="18" charset="0"/>
                <a:cs typeface="Times New Roman" pitchFamily="18" charset="0"/>
              </a:rPr>
              <a:t>.</a:t>
            </a:r>
            <a:r>
              <a:rPr lang="zh-CN" altLang="zh-CN" sz="2400" dirty="0" smtClean="0">
                <a:solidFill>
                  <a:srgbClr val="FF0000"/>
                </a:solidFill>
                <a:latin typeface="Times New Roman" pitchFamily="18" charset="0"/>
                <a:cs typeface="Times New Roman" pitchFamily="18" charset="0"/>
              </a:rPr>
              <a:t>即商店购进</a:t>
            </a:r>
            <a:r>
              <a:rPr lang="en-US" altLang="zh-CN" sz="2400" dirty="0" smtClean="0">
                <a:solidFill>
                  <a:srgbClr val="FF0000"/>
                </a:solidFill>
                <a:latin typeface="Times New Roman" pitchFamily="18" charset="0"/>
                <a:cs typeface="Times New Roman" pitchFamily="18" charset="0"/>
              </a:rPr>
              <a:t>70</a:t>
            </a:r>
            <a:r>
              <a:rPr lang="zh-CN" altLang="zh-CN" sz="2400" dirty="0" smtClean="0">
                <a:solidFill>
                  <a:srgbClr val="FF0000"/>
                </a:solidFill>
                <a:latin typeface="Times New Roman" pitchFamily="18" charset="0"/>
                <a:cs typeface="Times New Roman" pitchFamily="18" charset="0"/>
              </a:rPr>
              <a:t>台</a:t>
            </a:r>
            <a:r>
              <a:rPr lang="en-US" altLang="zh-CN" sz="2400" i="1" dirty="0" smtClean="0">
                <a:solidFill>
                  <a:srgbClr val="FF0000"/>
                </a:solidFill>
                <a:latin typeface="Times New Roman" pitchFamily="18" charset="0"/>
                <a:cs typeface="Times New Roman" pitchFamily="18" charset="0"/>
              </a:rPr>
              <a:t>A</a:t>
            </a:r>
            <a:r>
              <a:rPr lang="zh-CN" altLang="zh-CN" sz="2400" dirty="0" smtClean="0">
                <a:solidFill>
                  <a:srgbClr val="FF0000"/>
                </a:solidFill>
                <a:latin typeface="Times New Roman" pitchFamily="18" charset="0"/>
                <a:cs typeface="Times New Roman" pitchFamily="18" charset="0"/>
              </a:rPr>
              <a:t>型电脑和</a:t>
            </a:r>
            <a:r>
              <a:rPr lang="en-US" altLang="zh-CN" sz="2400" dirty="0" smtClean="0">
                <a:solidFill>
                  <a:srgbClr val="FF0000"/>
                </a:solidFill>
                <a:latin typeface="Times New Roman" pitchFamily="18" charset="0"/>
                <a:cs typeface="Times New Roman" pitchFamily="18" charset="0"/>
              </a:rPr>
              <a:t>30</a:t>
            </a:r>
            <a:r>
              <a:rPr lang="zh-CN" altLang="zh-CN" sz="2400" dirty="0" smtClean="0">
                <a:solidFill>
                  <a:srgbClr val="FF0000"/>
                </a:solidFill>
                <a:latin typeface="Times New Roman" pitchFamily="18" charset="0"/>
                <a:cs typeface="Times New Roman" pitchFamily="18" charset="0"/>
              </a:rPr>
              <a:t>台</a:t>
            </a:r>
            <a:r>
              <a:rPr lang="en-US" altLang="zh-CN" sz="2400" i="1" dirty="0" smtClean="0">
                <a:solidFill>
                  <a:srgbClr val="FF0000"/>
                </a:solidFill>
                <a:latin typeface="Times New Roman" pitchFamily="18" charset="0"/>
                <a:cs typeface="Times New Roman" pitchFamily="18" charset="0"/>
              </a:rPr>
              <a:t>B</a:t>
            </a:r>
            <a:r>
              <a:rPr lang="zh-CN" altLang="zh-CN" sz="2400" dirty="0" smtClean="0">
                <a:solidFill>
                  <a:srgbClr val="FF0000"/>
                </a:solidFill>
                <a:latin typeface="Times New Roman" pitchFamily="18" charset="0"/>
                <a:cs typeface="Times New Roman" pitchFamily="18" charset="0"/>
              </a:rPr>
              <a:t>型电脑才能获得最大利润</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2000232" y="2643182"/>
          <a:ext cx="792088" cy="720080"/>
        </p:xfrm>
        <a:graphic>
          <a:graphicData uri="http://schemas.openxmlformats.org/presentationml/2006/ole">
            <mc:AlternateContent xmlns:mc="http://schemas.openxmlformats.org/markup-compatibility/2006">
              <mc:Choice xmlns:v="urn:schemas-microsoft-com:vml" Requires="v">
                <p:oleObj spid="_x0000_s4097" name="Equation" r:id="rId1" imgW="7315200" imgH="9448800" progId="Equation.DSMT4">
                  <p:embed/>
                </p:oleObj>
              </mc:Choice>
              <mc:Fallback>
                <p:oleObj name="Equation" r:id="rId1" imgW="7315200" imgH="9448800" progId="Equation.DSMT4">
                  <p:embed/>
                  <p:pic>
                    <p:nvPicPr>
                      <p:cNvPr id="0" name="图片 4096"/>
                      <p:cNvPicPr>
                        <a:picLocks noChangeAspect="1"/>
                      </p:cNvPicPr>
                      <p:nvPr/>
                    </p:nvPicPr>
                    <p:blipFill>
                      <a:blip r:embed="rId2"/>
                      <a:stretch>
                        <a:fillRect/>
                      </a:stretch>
                    </p:blipFill>
                    <p:spPr>
                      <a:xfrm>
                        <a:off x="2000232" y="2643182"/>
                        <a:ext cx="792088" cy="720080"/>
                      </a:xfrm>
                      <a:prstGeom prst="rect">
                        <a:avLst/>
                      </a:prstGeom>
                      <a:noFill/>
                      <a:ln w="9525">
                        <a:noFill/>
                        <a:miter/>
                      </a:ln>
                    </p:spPr>
                  </p:pic>
                </p:oleObj>
              </mc:Fallback>
            </mc:AlternateContent>
          </a:graphicData>
        </a:graphic>
      </p:graphicFrame>
      <p:graphicFrame>
        <p:nvGraphicFramePr>
          <p:cNvPr id="2" name="Object 3"/>
          <p:cNvGraphicFramePr>
            <a:graphicFrameLocks noChangeAspect="1"/>
          </p:cNvGraphicFramePr>
          <p:nvPr/>
        </p:nvGraphicFramePr>
        <p:xfrm>
          <a:off x="1000100" y="4714884"/>
          <a:ext cx="363538" cy="720725"/>
        </p:xfrm>
        <a:graphic>
          <a:graphicData uri="http://schemas.openxmlformats.org/presentationml/2006/ole">
            <mc:AlternateContent xmlns:mc="http://schemas.openxmlformats.org/markup-compatibility/2006">
              <mc:Choice xmlns:v="urn:schemas-microsoft-com:vml" Requires="v">
                <p:oleObj spid="_x0000_s4098" name="Equation" r:id="rId3" imgW="3352800" imgH="9448800" progId="Equation.DSMT4">
                  <p:embed/>
                </p:oleObj>
              </mc:Choice>
              <mc:Fallback>
                <p:oleObj name="Equation" r:id="rId3" imgW="3352800" imgH="9448800" progId="Equation.DSMT4">
                  <p:embed/>
                  <p:pic>
                    <p:nvPicPr>
                      <p:cNvPr id="0" name="图片 4097"/>
                      <p:cNvPicPr>
                        <a:picLocks noChangeAspect="1"/>
                      </p:cNvPicPr>
                      <p:nvPr/>
                    </p:nvPicPr>
                    <p:blipFill>
                      <a:blip r:embed="rId4"/>
                      <a:stretch>
                        <a:fillRect/>
                      </a:stretch>
                    </p:blipFill>
                    <p:spPr>
                      <a:xfrm>
                        <a:off x="1000100" y="4714884"/>
                        <a:ext cx="363538" cy="720725"/>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0.70"/>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900" decel="100000" fill="hold"/>
                                        <p:tgtEl>
                                          <p:spTgt spid="17"/>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900" decel="100000" fill="hold"/>
                                        <p:tgtEl>
                                          <p:spTgt spid="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900" decel="100000" fill="hold"/>
                                        <p:tgtEl>
                                          <p:spTgt spid="2"/>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1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1600" y="549766"/>
            <a:ext cx="2232248" cy="646986"/>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3200" b="1" spc="300" dirty="0" smtClean="0">
                <a:latin typeface="Times New Roman" pitchFamily="18" charset="0"/>
                <a:cs typeface="Times New Roman" pitchFamily="18" charset="0"/>
              </a:rPr>
              <a:t>归纳总结</a:t>
            </a:r>
            <a:endParaRPr lang="zh-CN" altLang="zh-CN" sz="3200" b="1" spc="300" dirty="0">
              <a:latin typeface="Times New Roman" pitchFamily="18" charset="0"/>
              <a:cs typeface="Times New Roman" pitchFamily="18" charset="0"/>
            </a:endParaRPr>
          </a:p>
        </p:txBody>
      </p:sp>
      <p:sp>
        <p:nvSpPr>
          <p:cNvPr id="4" name="圆角矩形 3"/>
          <p:cNvSpPr/>
          <p:nvPr/>
        </p:nvSpPr>
        <p:spPr>
          <a:xfrm>
            <a:off x="288032" y="1988840"/>
            <a:ext cx="8532440" cy="3277919"/>
          </a:xfrm>
          <a:prstGeom prst="roundRect">
            <a:avLst/>
          </a:prstGeom>
          <a:ln w="76200"/>
        </p:spPr>
        <p:style>
          <a:lnRef idx="1">
            <a:schemeClr val="accent4"/>
          </a:lnRef>
          <a:fillRef idx="2">
            <a:schemeClr val="accent4"/>
          </a:fillRef>
          <a:effectRef idx="1">
            <a:schemeClr val="accent4"/>
          </a:effectRef>
          <a:fontRef idx="minor">
            <a:schemeClr val="dk1"/>
          </a:fontRef>
        </p:style>
        <p:txBody>
          <a:bodyPr wrap="square">
            <a:spAutoFit/>
          </a:bodyPr>
          <a:lstStyle/>
          <a:p>
            <a:pPr>
              <a:lnSpc>
                <a:spcPct val="150000"/>
              </a:lnSpc>
            </a:pPr>
            <a:r>
              <a:rPr lang="en-US" altLang="zh-CN" sz="3200" b="1" dirty="0" smtClean="0">
                <a:latin typeface="Times New Roman" pitchFamily="18" charset="0"/>
                <a:cs typeface="Times New Roman" pitchFamily="18" charset="0"/>
              </a:rPr>
              <a:t>      </a:t>
            </a:r>
            <a:r>
              <a:rPr lang="zh-CN" altLang="zh-CN" sz="3200" b="1" dirty="0" smtClean="0">
                <a:latin typeface="Times New Roman" pitchFamily="18" charset="0"/>
                <a:cs typeface="Times New Roman" pitchFamily="18" charset="0"/>
              </a:rPr>
              <a:t>一次函数的最值问题</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考虑一次函数</a:t>
            </a:r>
            <a:r>
              <a:rPr lang="en-US" altLang="zh-CN" sz="3200" b="1" i="1" dirty="0" smtClean="0">
                <a:latin typeface="Times New Roman" pitchFamily="18" charset="0"/>
                <a:cs typeface="Times New Roman" pitchFamily="18" charset="0"/>
              </a:rPr>
              <a:t>y=kx+b</a:t>
            </a:r>
            <a:r>
              <a:rPr lang="zh-CN" altLang="zh-CN" sz="3200" b="1" dirty="0" smtClean="0">
                <a:latin typeface="Times New Roman" pitchFamily="18" charset="0"/>
                <a:cs typeface="Times New Roman" pitchFamily="18" charset="0"/>
              </a:rPr>
              <a:t>在</a:t>
            </a:r>
            <a:r>
              <a:rPr lang="en-US" altLang="zh-CN" sz="3200" b="1" i="1" dirty="0" smtClean="0">
                <a:latin typeface="Times New Roman" pitchFamily="18" charset="0"/>
                <a:cs typeface="Times New Roman" pitchFamily="18" charset="0"/>
              </a:rPr>
              <a:t>a≤x≤b</a:t>
            </a:r>
            <a:r>
              <a:rPr lang="zh-CN" altLang="zh-CN" sz="3200" b="1" dirty="0" smtClean="0">
                <a:latin typeface="Times New Roman" pitchFamily="18" charset="0"/>
                <a:cs typeface="Times New Roman" pitchFamily="18" charset="0"/>
              </a:rPr>
              <a:t>时的最大值和最小值的时候</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要注意</a:t>
            </a:r>
            <a:r>
              <a:rPr lang="en-US" altLang="zh-CN" sz="3200" b="1" i="1" dirty="0" smtClean="0">
                <a:latin typeface="Times New Roman" pitchFamily="18" charset="0"/>
                <a:cs typeface="Times New Roman" pitchFamily="18" charset="0"/>
              </a:rPr>
              <a:t>k</a:t>
            </a:r>
            <a:r>
              <a:rPr lang="zh-CN" altLang="zh-CN" sz="3200" b="1" dirty="0" smtClean="0">
                <a:latin typeface="Times New Roman" pitchFamily="18" charset="0"/>
                <a:cs typeface="Times New Roman" pitchFamily="18" charset="0"/>
              </a:rPr>
              <a:t>的符号</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当</a:t>
            </a:r>
            <a:r>
              <a:rPr lang="en-US" altLang="zh-CN" sz="3200" b="1" i="1" dirty="0" smtClean="0">
                <a:latin typeface="Times New Roman" pitchFamily="18" charset="0"/>
                <a:cs typeface="Times New Roman" pitchFamily="18" charset="0"/>
              </a:rPr>
              <a:t>k</a:t>
            </a:r>
            <a:r>
              <a:rPr lang="en-US" altLang="zh-CN" sz="3200" b="1" dirty="0" smtClean="0">
                <a:latin typeface="Times New Roman" pitchFamily="18" charset="0"/>
                <a:cs typeface="Times New Roman" pitchFamily="18" charset="0"/>
              </a:rPr>
              <a:t>&gt;0</a:t>
            </a:r>
            <a:r>
              <a:rPr lang="zh-CN" altLang="zh-CN" sz="3200" b="1" dirty="0" smtClean="0">
                <a:latin typeface="Times New Roman" pitchFamily="18" charset="0"/>
                <a:cs typeface="Times New Roman" pitchFamily="18" charset="0"/>
              </a:rPr>
              <a:t>时</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则在</a:t>
            </a:r>
            <a:r>
              <a:rPr lang="en-US" altLang="zh-CN" sz="3200" b="1" i="1" dirty="0" smtClean="0">
                <a:latin typeface="Times New Roman" pitchFamily="18" charset="0"/>
                <a:cs typeface="Times New Roman" pitchFamily="18" charset="0"/>
              </a:rPr>
              <a:t>x=a</a:t>
            </a:r>
            <a:r>
              <a:rPr lang="zh-CN" altLang="zh-CN" sz="3200" b="1" dirty="0" smtClean="0">
                <a:latin typeface="Times New Roman" pitchFamily="18" charset="0"/>
                <a:cs typeface="Times New Roman" pitchFamily="18" charset="0"/>
              </a:rPr>
              <a:t>处取最小值</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在</a:t>
            </a:r>
            <a:r>
              <a:rPr lang="en-US" altLang="zh-CN" sz="3200" b="1" i="1" dirty="0" smtClean="0">
                <a:latin typeface="Times New Roman" pitchFamily="18" charset="0"/>
                <a:cs typeface="Times New Roman" pitchFamily="18" charset="0"/>
              </a:rPr>
              <a:t>x=b</a:t>
            </a:r>
            <a:r>
              <a:rPr lang="zh-CN" altLang="zh-CN" sz="3200" b="1" dirty="0" smtClean="0">
                <a:latin typeface="Times New Roman" pitchFamily="18" charset="0"/>
                <a:cs typeface="Times New Roman" pitchFamily="18" charset="0"/>
              </a:rPr>
              <a:t>处取最大值</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当</a:t>
            </a:r>
            <a:r>
              <a:rPr lang="en-US" altLang="zh-CN" sz="3200" b="1" i="1" dirty="0" smtClean="0">
                <a:latin typeface="Times New Roman" pitchFamily="18" charset="0"/>
                <a:cs typeface="Times New Roman" pitchFamily="18" charset="0"/>
              </a:rPr>
              <a:t>k</a:t>
            </a:r>
            <a:r>
              <a:rPr lang="en-US" altLang="zh-CN" sz="3200" b="1" dirty="0" smtClean="0">
                <a:latin typeface="Times New Roman" pitchFamily="18" charset="0"/>
                <a:cs typeface="Times New Roman" pitchFamily="18" charset="0"/>
              </a:rPr>
              <a:t>&lt;0</a:t>
            </a:r>
            <a:r>
              <a:rPr lang="zh-CN" altLang="zh-CN" sz="3200" b="1" dirty="0" smtClean="0">
                <a:latin typeface="Times New Roman" pitchFamily="18" charset="0"/>
                <a:cs typeface="Times New Roman" pitchFamily="18" charset="0"/>
              </a:rPr>
              <a:t>时</a:t>
            </a:r>
            <a:r>
              <a:rPr lang="en-US" altLang="zh-CN" sz="3200" b="1" dirty="0" smtClean="0">
                <a:latin typeface="Times New Roman" pitchFamily="18" charset="0"/>
                <a:cs typeface="Times New Roman" pitchFamily="18" charset="0"/>
              </a:rPr>
              <a:t>,</a:t>
            </a:r>
            <a:r>
              <a:rPr lang="zh-CN" altLang="zh-CN" sz="3200" b="1" dirty="0" smtClean="0">
                <a:latin typeface="Times New Roman" pitchFamily="18" charset="0"/>
                <a:cs typeface="Times New Roman" pitchFamily="18" charset="0"/>
              </a:rPr>
              <a:t>结论正好相反</a:t>
            </a:r>
            <a:r>
              <a:rPr lang="en-US" altLang="zh-CN" sz="3200" b="1" dirty="0" smtClean="0">
                <a:latin typeface="Times New Roman" pitchFamily="18" charset="0"/>
                <a:cs typeface="Times New Roman" pitchFamily="18" charset="0"/>
              </a:rPr>
              <a:t>.</a:t>
            </a:r>
            <a:endParaRPr lang="zh-CN" altLang="zh-CN" sz="32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285720" y="571480"/>
          <a:ext cx="8424936" cy="5471045"/>
        </p:xfrm>
        <a:graphic>
          <a:graphicData uri="http://schemas.openxmlformats.org/drawingml/2006/table">
            <a:tbl>
              <a:tblPr>
                <a:tableStyleId>{35758FB7-9AC5-4552-8A53-C91805E547FA}</a:tableStyleId>
              </a:tblPr>
              <a:tblGrid>
                <a:gridCol w="2482379"/>
                <a:gridCol w="3167785"/>
                <a:gridCol w="2774772"/>
              </a:tblGrid>
              <a:tr h="517515">
                <a:tc>
                  <a:txBody>
                    <a:bodyPr/>
                    <a:lstStyle/>
                    <a:p>
                      <a:pPr>
                        <a:lnSpc>
                          <a:spcPct val="100000"/>
                        </a:lnSpc>
                        <a:spcAft>
                          <a:spcPts val="0"/>
                        </a:spcAft>
                      </a:pPr>
                      <a:endParaRPr lang="en-US"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dirty="0">
                          <a:latin typeface="Times New Roman" pitchFamily="18" charset="0"/>
                          <a:cs typeface="Times New Roman" pitchFamily="18" charset="0"/>
                        </a:rPr>
                        <a:t>从数的角度看</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a:latin typeface="Times New Roman" pitchFamily="18" charset="0"/>
                          <a:cs typeface="Times New Roman" pitchFamily="18" charset="0"/>
                        </a:rPr>
                        <a:t>从形的角度看</a:t>
                      </a:r>
                      <a:endParaRPr lang="zh-CN" sz="2800" kern="100">
                        <a:solidFill>
                          <a:srgbClr val="000000"/>
                        </a:solidFill>
                        <a:latin typeface="Times New Roman" pitchFamily="18" charset="0"/>
                        <a:ea typeface="方正书宋_GBK"/>
                        <a:cs typeface="Times New Roman" pitchFamily="18" charset="0"/>
                      </a:endParaRPr>
                    </a:p>
                  </a:txBody>
                  <a:tcPr marL="66675" marR="66675" marT="0" marB="0" anchor="ctr"/>
                </a:tc>
              </a:tr>
              <a:tr h="1220412">
                <a:tc>
                  <a:txBody>
                    <a:bodyPr/>
                    <a:lstStyle/>
                    <a:p>
                      <a:pPr>
                        <a:lnSpc>
                          <a:spcPct val="100000"/>
                        </a:lnSpc>
                        <a:spcAft>
                          <a:spcPts val="0"/>
                        </a:spcAft>
                      </a:pPr>
                      <a:r>
                        <a:rPr lang="zh-CN" sz="2800" kern="100" dirty="0">
                          <a:latin typeface="Times New Roman" pitchFamily="18" charset="0"/>
                          <a:cs typeface="Times New Roman" pitchFamily="18" charset="0"/>
                        </a:rPr>
                        <a:t>求方程</a:t>
                      </a:r>
                      <a:r>
                        <a:rPr lang="en-US" sz="2800" i="1" kern="100" dirty="0">
                          <a:latin typeface="Times New Roman" pitchFamily="18" charset="0"/>
                          <a:cs typeface="Times New Roman" pitchFamily="18" charset="0"/>
                        </a:rPr>
                        <a:t>ax+b=</a:t>
                      </a:r>
                      <a:r>
                        <a:rPr lang="en-US" sz="2800" i="0" kern="100" dirty="0">
                          <a:latin typeface="Times New Roman" pitchFamily="18" charset="0"/>
                          <a:cs typeface="Times New Roman" pitchFamily="18" charset="0"/>
                        </a:rPr>
                        <a:t>0(</a:t>
                      </a:r>
                      <a:r>
                        <a:rPr lang="en-US" sz="2800" i="1" kern="100" dirty="0">
                          <a:latin typeface="Times New Roman" pitchFamily="18" charset="0"/>
                          <a:cs typeface="Times New Roman" pitchFamily="18" charset="0"/>
                        </a:rPr>
                        <a:t>a, b</a:t>
                      </a:r>
                      <a:r>
                        <a:rPr lang="zh-CN" sz="2800" kern="100" dirty="0">
                          <a:latin typeface="Times New Roman" pitchFamily="18" charset="0"/>
                          <a:cs typeface="Times New Roman" pitchFamily="18" charset="0"/>
                        </a:rPr>
                        <a:t>是常数</a:t>
                      </a:r>
                      <a:r>
                        <a:rPr lang="en-US" sz="2800" kern="100" dirty="0">
                          <a:latin typeface="Times New Roman" pitchFamily="18" charset="0"/>
                          <a:cs typeface="Times New Roman" pitchFamily="18" charset="0"/>
                        </a:rPr>
                        <a:t>,</a:t>
                      </a:r>
                      <a:r>
                        <a:rPr lang="en-US" sz="2800" i="1" kern="100" dirty="0">
                          <a:latin typeface="Times New Roman" pitchFamily="18" charset="0"/>
                          <a:cs typeface="Times New Roman" pitchFamily="18" charset="0"/>
                        </a:rPr>
                        <a:t>a</a:t>
                      </a:r>
                      <a:r>
                        <a:rPr lang="en-US" sz="2800" kern="100" dirty="0">
                          <a:latin typeface="Times New Roman" pitchFamily="18" charset="0"/>
                          <a:cs typeface="Times New Roman" pitchFamily="18" charset="0"/>
                        </a:rPr>
                        <a:t>≠0)</a:t>
                      </a:r>
                      <a:r>
                        <a:rPr lang="zh-CN" sz="2800" kern="100" dirty="0">
                          <a:latin typeface="Times New Roman" pitchFamily="18" charset="0"/>
                          <a:cs typeface="Times New Roman" pitchFamily="18" charset="0"/>
                        </a:rPr>
                        <a:t>的解</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en-US" sz="2800" i="1" kern="100" dirty="0">
                          <a:latin typeface="Times New Roman" pitchFamily="18" charset="0"/>
                          <a:cs typeface="Times New Roman" pitchFamily="18" charset="0"/>
                        </a:rPr>
                        <a:t>x</a:t>
                      </a:r>
                      <a:r>
                        <a:rPr lang="zh-CN" sz="2800" kern="100" dirty="0">
                          <a:latin typeface="Times New Roman" pitchFamily="18" charset="0"/>
                          <a:cs typeface="Times New Roman" pitchFamily="18" charset="0"/>
                        </a:rPr>
                        <a:t>为何值</a:t>
                      </a:r>
                      <a:r>
                        <a:rPr lang="zh-CN" sz="2800" kern="100" dirty="0" smtClean="0">
                          <a:latin typeface="Times New Roman" pitchFamily="18" charset="0"/>
                          <a:cs typeface="Times New Roman" pitchFamily="18" charset="0"/>
                        </a:rPr>
                        <a:t>时</a:t>
                      </a:r>
                      <a:r>
                        <a:rPr lang="en-US" altLang="zh-CN" sz="2800" kern="100" dirty="0" smtClean="0">
                          <a:latin typeface="Times New Roman" pitchFamily="18" charset="0"/>
                          <a:cs typeface="Times New Roman" pitchFamily="18" charset="0"/>
                        </a:rPr>
                        <a:t>,</a:t>
                      </a:r>
                      <a:r>
                        <a:rPr lang="en-US" sz="2800" i="1" kern="100" dirty="0" smtClean="0">
                          <a:latin typeface="Times New Roman" pitchFamily="18" charset="0"/>
                          <a:cs typeface="Times New Roman" pitchFamily="18" charset="0"/>
                        </a:rPr>
                        <a:t>y=</a:t>
                      </a:r>
                      <a:r>
                        <a:rPr lang="en-US" sz="2800" i="1" kern="100" dirty="0" err="1" smtClean="0">
                          <a:latin typeface="Times New Roman" pitchFamily="18" charset="0"/>
                          <a:cs typeface="Times New Roman" pitchFamily="18" charset="0"/>
                        </a:rPr>
                        <a:t>ax+b</a:t>
                      </a:r>
                      <a:r>
                        <a:rPr lang="zh-CN" sz="2800" kern="100" dirty="0">
                          <a:latin typeface="Times New Roman" pitchFamily="18" charset="0"/>
                          <a:cs typeface="Times New Roman" pitchFamily="18" charset="0"/>
                        </a:rPr>
                        <a:t>的值为</a:t>
                      </a:r>
                      <a:r>
                        <a:rPr lang="en-US" sz="2800" kern="100" dirty="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dirty="0">
                          <a:latin typeface="Times New Roman" pitchFamily="18" charset="0"/>
                          <a:cs typeface="Times New Roman" pitchFamily="18" charset="0"/>
                        </a:rPr>
                        <a:t>求直线</a:t>
                      </a:r>
                      <a:r>
                        <a:rPr lang="en-US" sz="2800" i="1" kern="100" dirty="0">
                          <a:latin typeface="Times New Roman" pitchFamily="18" charset="0"/>
                          <a:cs typeface="Times New Roman" pitchFamily="18" charset="0"/>
                        </a:rPr>
                        <a:t>y= ax+b</a:t>
                      </a:r>
                      <a:r>
                        <a:rPr lang="zh-CN" sz="2800" kern="100" dirty="0">
                          <a:latin typeface="Times New Roman" pitchFamily="18" charset="0"/>
                          <a:cs typeface="Times New Roman" pitchFamily="18" charset="0"/>
                        </a:rPr>
                        <a:t>与</a:t>
                      </a:r>
                      <a:r>
                        <a:rPr lang="en-US" sz="2800" i="1" kern="100" dirty="0">
                          <a:latin typeface="Times New Roman" pitchFamily="18" charset="0"/>
                          <a:cs typeface="Times New Roman" pitchFamily="18" charset="0"/>
                        </a:rPr>
                        <a:t>x</a:t>
                      </a:r>
                      <a:r>
                        <a:rPr lang="zh-CN" sz="2800" kern="100" dirty="0">
                          <a:latin typeface="Times New Roman" pitchFamily="18" charset="0"/>
                          <a:cs typeface="Times New Roman" pitchFamily="18" charset="0"/>
                        </a:rPr>
                        <a:t>轴交点的横坐标</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r>
              <a:tr h="1539770">
                <a:tc>
                  <a:txBody>
                    <a:bodyPr/>
                    <a:lstStyle/>
                    <a:p>
                      <a:pPr>
                        <a:lnSpc>
                          <a:spcPct val="100000"/>
                        </a:lnSpc>
                        <a:spcAft>
                          <a:spcPts val="0"/>
                        </a:spcAft>
                      </a:pPr>
                      <a:r>
                        <a:rPr lang="zh-CN" sz="2800" kern="100" dirty="0">
                          <a:latin typeface="Times New Roman" pitchFamily="18" charset="0"/>
                          <a:cs typeface="Times New Roman" pitchFamily="18" charset="0"/>
                        </a:rPr>
                        <a:t>求不等式</a:t>
                      </a:r>
                      <a:r>
                        <a:rPr lang="en-US" sz="2800" i="1" kern="100" dirty="0">
                          <a:latin typeface="Times New Roman" pitchFamily="18" charset="0"/>
                          <a:cs typeface="Times New Roman" pitchFamily="18" charset="0"/>
                        </a:rPr>
                        <a:t>ax+b</a:t>
                      </a:r>
                      <a:r>
                        <a:rPr lang="en-US" sz="2800" kern="100" dirty="0">
                          <a:latin typeface="Times New Roman" pitchFamily="18" charset="0"/>
                          <a:cs typeface="Times New Roman" pitchFamily="18" charset="0"/>
                        </a:rPr>
                        <a:t>&gt;0(</a:t>
                      </a:r>
                      <a:r>
                        <a:rPr lang="en-US" sz="2800" i="1" kern="100" dirty="0">
                          <a:latin typeface="Times New Roman" pitchFamily="18" charset="0"/>
                          <a:cs typeface="Times New Roman" pitchFamily="18" charset="0"/>
                        </a:rPr>
                        <a:t>a</a:t>
                      </a:r>
                      <a:r>
                        <a:rPr lang="en-US" sz="2800" kern="100" dirty="0">
                          <a:latin typeface="Times New Roman" pitchFamily="18" charset="0"/>
                          <a:cs typeface="Times New Roman" pitchFamily="18" charset="0"/>
                        </a:rPr>
                        <a:t>≠0)</a:t>
                      </a:r>
                      <a:r>
                        <a:rPr lang="zh-CN" sz="2800" kern="100" dirty="0">
                          <a:latin typeface="Times New Roman" pitchFamily="18" charset="0"/>
                          <a:cs typeface="Times New Roman" pitchFamily="18" charset="0"/>
                        </a:rPr>
                        <a:t>的解集</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en-US" sz="2800" i="1" kern="100" dirty="0">
                          <a:latin typeface="Times New Roman" pitchFamily="18" charset="0"/>
                          <a:cs typeface="Times New Roman" pitchFamily="18" charset="0"/>
                        </a:rPr>
                        <a:t>x</a:t>
                      </a:r>
                      <a:r>
                        <a:rPr lang="zh-CN" sz="2800" kern="100" dirty="0">
                          <a:latin typeface="Times New Roman" pitchFamily="18" charset="0"/>
                          <a:cs typeface="Times New Roman" pitchFamily="18" charset="0"/>
                        </a:rPr>
                        <a:t>为何值时</a:t>
                      </a:r>
                      <a:r>
                        <a:rPr lang="en-US" sz="2800" kern="100" dirty="0">
                          <a:latin typeface="Times New Roman" pitchFamily="18" charset="0"/>
                          <a:cs typeface="Times New Roman" pitchFamily="18" charset="0"/>
                        </a:rPr>
                        <a:t>,</a:t>
                      </a:r>
                      <a:r>
                        <a:rPr lang="en-US" sz="2800" i="1" kern="100" dirty="0">
                          <a:latin typeface="Times New Roman" pitchFamily="18" charset="0"/>
                          <a:cs typeface="Times New Roman" pitchFamily="18" charset="0"/>
                        </a:rPr>
                        <a:t>y=ax+b</a:t>
                      </a:r>
                      <a:r>
                        <a:rPr lang="zh-CN" sz="2800" kern="100" dirty="0">
                          <a:latin typeface="Times New Roman" pitchFamily="18" charset="0"/>
                          <a:cs typeface="Times New Roman" pitchFamily="18" charset="0"/>
                        </a:rPr>
                        <a:t>的值大于</a:t>
                      </a:r>
                      <a:r>
                        <a:rPr lang="en-US" sz="2800" kern="100" dirty="0">
                          <a:latin typeface="Times New Roman" pitchFamily="18" charset="0"/>
                          <a:cs typeface="Times New Roman" pitchFamily="18" charset="0"/>
                        </a:rPr>
                        <a:t>0</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dirty="0">
                          <a:latin typeface="Times New Roman" pitchFamily="18" charset="0"/>
                          <a:cs typeface="Times New Roman" pitchFamily="18" charset="0"/>
                        </a:rPr>
                        <a:t>直线</a:t>
                      </a:r>
                      <a:r>
                        <a:rPr lang="en-US" sz="2800" i="1" kern="100" dirty="0">
                          <a:latin typeface="Times New Roman" pitchFamily="18" charset="0"/>
                          <a:cs typeface="Times New Roman" pitchFamily="18" charset="0"/>
                        </a:rPr>
                        <a:t>y=ax+b</a:t>
                      </a:r>
                      <a:r>
                        <a:rPr lang="zh-CN" sz="2800" kern="100" dirty="0">
                          <a:latin typeface="Times New Roman" pitchFamily="18" charset="0"/>
                          <a:cs typeface="Times New Roman" pitchFamily="18" charset="0"/>
                        </a:rPr>
                        <a:t>在</a:t>
                      </a:r>
                      <a:r>
                        <a:rPr lang="en-US" sz="2800" i="1" kern="100" dirty="0">
                          <a:latin typeface="Times New Roman" pitchFamily="18" charset="0"/>
                          <a:cs typeface="Times New Roman" pitchFamily="18" charset="0"/>
                        </a:rPr>
                        <a:t>x</a:t>
                      </a:r>
                      <a:r>
                        <a:rPr lang="zh-CN" sz="2800" kern="100" dirty="0">
                          <a:latin typeface="Times New Roman" pitchFamily="18" charset="0"/>
                          <a:cs typeface="Times New Roman" pitchFamily="18" charset="0"/>
                        </a:rPr>
                        <a:t>轴上方时所对应的</a:t>
                      </a:r>
                      <a:r>
                        <a:rPr lang="en-US" sz="2800" i="1" kern="100" dirty="0">
                          <a:latin typeface="Times New Roman" pitchFamily="18" charset="0"/>
                          <a:cs typeface="Times New Roman" pitchFamily="18" charset="0"/>
                        </a:rPr>
                        <a:t>x</a:t>
                      </a:r>
                      <a:r>
                        <a:rPr lang="zh-CN" sz="2800" kern="100" dirty="0">
                          <a:latin typeface="Times New Roman" pitchFamily="18" charset="0"/>
                          <a:cs typeface="Times New Roman" pitchFamily="18" charset="0"/>
                        </a:rPr>
                        <a:t>的取值范围</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r>
              <a:tr h="2050896">
                <a:tc>
                  <a:txBody>
                    <a:bodyPr/>
                    <a:lstStyle/>
                    <a:p>
                      <a:pPr>
                        <a:lnSpc>
                          <a:spcPct val="100000"/>
                        </a:lnSpc>
                        <a:spcAft>
                          <a:spcPts val="0"/>
                        </a:spcAft>
                      </a:pPr>
                      <a:r>
                        <a:rPr lang="zh-CN" sz="2800" kern="100">
                          <a:latin typeface="Times New Roman" pitchFamily="18" charset="0"/>
                          <a:cs typeface="Times New Roman" pitchFamily="18" charset="0"/>
                        </a:rPr>
                        <a:t>求二元一次方程组的解</a:t>
                      </a:r>
                      <a:endParaRPr lang="zh-CN" sz="2800" kern="10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dirty="0">
                          <a:latin typeface="Times New Roman" pitchFamily="18" charset="0"/>
                          <a:cs typeface="Times New Roman" pitchFamily="18" charset="0"/>
                        </a:rPr>
                        <a:t>解二元一次方程组就相当于求自变量为多少时</a:t>
                      </a:r>
                      <a:r>
                        <a:rPr lang="en-US" sz="2800" kern="100" dirty="0">
                          <a:latin typeface="Times New Roman" pitchFamily="18" charset="0"/>
                          <a:cs typeface="Times New Roman" pitchFamily="18" charset="0"/>
                        </a:rPr>
                        <a:t>,</a:t>
                      </a:r>
                      <a:r>
                        <a:rPr lang="zh-CN" sz="2800" kern="100" dirty="0">
                          <a:latin typeface="Times New Roman" pitchFamily="18" charset="0"/>
                          <a:cs typeface="Times New Roman" pitchFamily="18" charset="0"/>
                        </a:rPr>
                        <a:t>两个函数值相等</a:t>
                      </a:r>
                      <a:r>
                        <a:rPr lang="en-US" sz="2800" kern="100" dirty="0">
                          <a:latin typeface="Times New Roman" pitchFamily="18" charset="0"/>
                          <a:cs typeface="Times New Roman" pitchFamily="18" charset="0"/>
                        </a:rPr>
                        <a:t>,</a:t>
                      </a:r>
                      <a:r>
                        <a:rPr lang="zh-CN" sz="2800" kern="100" dirty="0">
                          <a:latin typeface="Times New Roman" pitchFamily="18" charset="0"/>
                          <a:cs typeface="Times New Roman" pitchFamily="18" charset="0"/>
                        </a:rPr>
                        <a:t>以及这个函数值是多少</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c>
                  <a:txBody>
                    <a:bodyPr/>
                    <a:lstStyle/>
                    <a:p>
                      <a:pPr>
                        <a:lnSpc>
                          <a:spcPct val="100000"/>
                        </a:lnSpc>
                        <a:spcAft>
                          <a:spcPts val="0"/>
                        </a:spcAft>
                      </a:pPr>
                      <a:r>
                        <a:rPr lang="zh-CN" sz="2800" kern="100" dirty="0">
                          <a:latin typeface="Times New Roman" pitchFamily="18" charset="0"/>
                          <a:cs typeface="Times New Roman" pitchFamily="18" charset="0"/>
                        </a:rPr>
                        <a:t>解二元一次方程组相当于求两条直线交点的坐标</a:t>
                      </a:r>
                      <a:endParaRPr lang="zh-CN" sz="2800" kern="100" dirty="0">
                        <a:solidFill>
                          <a:srgbClr val="000000"/>
                        </a:solidFill>
                        <a:latin typeface="Times New Roman" pitchFamily="18" charset="0"/>
                        <a:ea typeface="方正书宋_GBK"/>
                        <a:cs typeface="Times New Roman" pitchFamily="18" charset="0"/>
                      </a:endParaRPr>
                    </a:p>
                  </a:txBody>
                  <a:tcPr marL="66675" marR="66675" marT="0" marB="0" anchor="ctr"/>
                </a:tc>
              </a:tr>
            </a:tbl>
          </a:graphicData>
        </a:graphic>
      </p:graphicFrame>
      <p:sp>
        <p:nvSpPr>
          <p:cNvPr id="8" name="矩形 7"/>
          <p:cNvSpPr/>
          <p:nvPr/>
        </p:nvSpPr>
        <p:spPr>
          <a:xfrm>
            <a:off x="2428860" y="142852"/>
            <a:ext cx="4714908" cy="461665"/>
          </a:xfrm>
          <a:prstGeom prst="rect">
            <a:avLst/>
          </a:prstGeom>
        </p:spPr>
        <p:txBody>
          <a:bodyPr wrap="square">
            <a:spAutoFit/>
          </a:bodyPr>
          <a:lstStyle/>
          <a:p>
            <a:r>
              <a:rPr lang="zh-CN" altLang="zh-CN" sz="2400" b="1" dirty="0" smtClean="0">
                <a:latin typeface="Times New Roman" pitchFamily="18" charset="0"/>
                <a:cs typeface="Times New Roman" pitchFamily="18" charset="0"/>
              </a:rPr>
              <a:t>一次函数与方程、不等式的关系</a:t>
            </a:r>
            <a:r>
              <a:rPr lang="en-US" altLang="zh-CN" sz="2400" b="1" dirty="0" smtClean="0">
                <a:latin typeface="Times New Roman" pitchFamily="18" charset="0"/>
                <a:cs typeface="Times New Roman" pitchFamily="18" charset="0"/>
              </a:rPr>
              <a:t>:</a:t>
            </a:r>
            <a:endParaRPr lang="zh-CN" altLang="zh-CN" sz="2400" b="1" dirty="0">
              <a:latin typeface="Times New Roman" pitchFamily="18" charset="0"/>
              <a:cs typeface="Times New Roman" pitchFamily="18" charset="0"/>
            </a:endParaRPr>
          </a:p>
        </p:txBody>
      </p:sp>
      <p:sp>
        <p:nvSpPr>
          <p:cNvPr id="12" name="圆角矩形 11"/>
          <p:cNvSpPr/>
          <p:nvPr/>
        </p:nvSpPr>
        <p:spPr>
          <a:xfrm>
            <a:off x="857224" y="214290"/>
            <a:ext cx="1571636" cy="510778"/>
          </a:xfrm>
          <a:prstGeom prst="roundRect">
            <a:avLst/>
          </a:prstGeom>
          <a:ln w="76200">
            <a:solidFill>
              <a:schemeClr val="bg1"/>
            </a:solidFill>
          </a:ln>
          <a:effectLst>
            <a:glow rad="228600">
              <a:schemeClr val="accent1">
                <a:satMod val="175000"/>
                <a:alpha val="40000"/>
              </a:scheme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prst="slop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b="1" dirty="0" smtClean="0">
                <a:latin typeface="Times New Roman" pitchFamily="18" charset="0"/>
                <a:cs typeface="Times New Roman" pitchFamily="18" charset="0"/>
              </a:rPr>
              <a:t>课堂小结</a:t>
            </a:r>
            <a:endParaRPr lang="zh-CN" altLang="zh-CN" sz="2400" b="1" dirty="0">
              <a:latin typeface="Times New Roman" pitchFamily="18" charset="0"/>
              <a:cs typeface="Times New Roman" pitchFamily="18" charset="0"/>
            </a:endParaRPr>
          </a:p>
        </p:txBody>
      </p:sp>
      <p:sp>
        <p:nvSpPr>
          <p:cNvPr id="5" name="动作按钮: 第一张 4">
            <a:hlinkClick r:id="" action="ppaction://hlinkshowjump?jump=firstslide" highlightClick="1"/>
          </p:cNvPr>
          <p:cNvSpPr/>
          <p:nvPr/>
        </p:nvSpPr>
        <p:spPr>
          <a:xfrm>
            <a:off x="7143768" y="6215082"/>
            <a:ext cx="571504" cy="50006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bwMode="auto">
          <a:xfrm>
            <a:off x="6048869" y="170415"/>
            <a:ext cx="2809411" cy="1098345"/>
            <a:chOff x="-130" y="-116"/>
            <a:chExt cx="1763" cy="751"/>
          </a:xfrm>
        </p:grpSpPr>
        <p:pic>
          <p:nvPicPr>
            <p:cNvPr id="3" name="Picture 10"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0" y="0"/>
              <a:ext cx="1633" cy="635"/>
            </a:xfrm>
            <a:prstGeom prst="rect">
              <a:avLst/>
            </a:prstGeom>
            <a:noFill/>
            <a:ln w="9525">
              <a:noFill/>
              <a:miter lim="800000"/>
              <a:headEnd/>
              <a:tailEnd/>
            </a:ln>
          </p:spPr>
        </p:pic>
        <p:sp>
          <p:nvSpPr>
            <p:cNvPr id="4" name="Rectangle 2"/>
            <p:cNvSpPr txBox="1">
              <a:spLocks noChangeArrowheads="1"/>
            </p:cNvSpPr>
            <p:nvPr/>
          </p:nvSpPr>
          <p:spPr bwMode="auto">
            <a:xfrm>
              <a:off x="-130" y="-116"/>
              <a:ext cx="1604" cy="635"/>
            </a:xfrm>
            <a:prstGeom prst="rect">
              <a:avLst/>
            </a:prstGeom>
            <a:noFill/>
            <a:ln w="9525">
              <a:noFill/>
              <a:miter lim="800000"/>
            </a:ln>
          </p:spPr>
          <p:txBody>
            <a:bodyPr lIns="91403" tIns="45700" rIns="91403" bIns="45700" anchor="ctr"/>
            <a:lstStyle/>
            <a:p>
              <a:pPr algn="r" defTabSz="923925">
                <a:lnSpc>
                  <a:spcPct val="200000"/>
                </a:lnSpc>
                <a:buFont typeface="Arial" charset="0"/>
                <a:buNone/>
              </a:pPr>
              <a:r>
                <a:rPr lang="zh-CN" altLang="en-US" sz="3200" b="1" dirty="0" smtClean="0">
                  <a:solidFill>
                    <a:srgbClr val="CC0000"/>
                  </a:solidFill>
                  <a:latin typeface="Times New Roman" pitchFamily="18" charset="0"/>
                  <a:ea typeface="黑体" pitchFamily="2" charset="-122"/>
                  <a:cs typeface="Times New Roman" pitchFamily="18" charset="0"/>
                </a:rPr>
                <a:t> 检测</a:t>
              </a:r>
              <a:r>
                <a:rPr lang="zh-CN" altLang="en-US" sz="3200" b="1" dirty="0">
                  <a:solidFill>
                    <a:srgbClr val="CC0000"/>
                  </a:solidFill>
                  <a:latin typeface="Times New Roman" pitchFamily="18" charset="0"/>
                  <a:ea typeface="黑体" pitchFamily="2" charset="-122"/>
                  <a:cs typeface="Times New Roman" pitchFamily="18" charset="0"/>
                </a:rPr>
                <a:t>反馈</a:t>
              </a:r>
            </a:p>
          </p:txBody>
        </p:sp>
      </p:grpSp>
      <p:sp>
        <p:nvSpPr>
          <p:cNvPr id="5" name="圆角矩形 4"/>
          <p:cNvSpPr/>
          <p:nvPr/>
        </p:nvSpPr>
        <p:spPr>
          <a:xfrm>
            <a:off x="323528" y="1426035"/>
            <a:ext cx="8568952" cy="173664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直线</a:t>
            </a:r>
            <a:r>
              <a:rPr lang="en-US" altLang="zh-CN" sz="3200" i="1" dirty="0" smtClean="0">
                <a:latin typeface="Times New Roman" pitchFamily="18" charset="0"/>
                <a:cs typeface="Times New Roman" pitchFamily="18" charset="0"/>
              </a:rPr>
              <a:t>y=x</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与</a:t>
            </a:r>
            <a:r>
              <a:rPr lang="en-US" altLang="zh-CN" sz="3200" i="1" dirty="0" smtClean="0">
                <a:latin typeface="Times New Roman" pitchFamily="18" charset="0"/>
                <a:cs typeface="Times New Roman" pitchFamily="18" charset="0"/>
              </a:rPr>
              <a:t>y</a:t>
            </a:r>
            <a:r>
              <a:rPr lang="zh-CN" altLang="zh-CN" sz="3200" dirty="0" smtClean="0">
                <a:latin typeface="Times New Roman" pitchFamily="18" charset="0"/>
                <a:cs typeface="Times New Roman" pitchFamily="18" charset="0"/>
              </a:rPr>
              <a:t>轴的交点是</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A.(0,3)</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B.(0,1)</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C.(3,0)</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D.(1,0)</a:t>
            </a:r>
            <a:endParaRPr lang="zh-CN" altLang="zh-CN" sz="3200" dirty="0">
              <a:latin typeface="Times New Roman" pitchFamily="18" charset="0"/>
              <a:cs typeface="Times New Roman" pitchFamily="18" charset="0"/>
            </a:endParaRPr>
          </a:p>
        </p:txBody>
      </p:sp>
      <p:sp>
        <p:nvSpPr>
          <p:cNvPr id="6" name="TextBox 5"/>
          <p:cNvSpPr txBox="1"/>
          <p:nvPr/>
        </p:nvSpPr>
        <p:spPr>
          <a:xfrm>
            <a:off x="357158" y="3786190"/>
            <a:ext cx="8424936" cy="1873270"/>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3200" b="1" dirty="0" smtClean="0">
                <a:solidFill>
                  <a:srgbClr val="FF0000"/>
                </a:solidFill>
                <a:latin typeface="Times New Roman" pitchFamily="18" charset="0"/>
                <a:ea typeface="楷体_GB2312" pitchFamily="49" charset="-122"/>
                <a:cs typeface="Times New Roman" pitchFamily="18" charset="0"/>
              </a:rPr>
              <a:t>解析</a:t>
            </a:r>
            <a:r>
              <a:rPr lang="en-US" altLang="zh-CN" sz="3200" b="1" dirty="0" smtClean="0">
                <a:solidFill>
                  <a:srgbClr val="FF0000"/>
                </a:solidFill>
                <a:latin typeface="Times New Roman" pitchFamily="18" charset="0"/>
                <a:ea typeface="楷体_GB2312" pitchFamily="49" charset="-122"/>
                <a:cs typeface="Times New Roman" pitchFamily="18" charset="0"/>
              </a:rPr>
              <a:t>:</a:t>
            </a:r>
            <a:r>
              <a:rPr lang="zh-CN" altLang="zh-CN" sz="3200" dirty="0" smtClean="0">
                <a:latin typeface="Times New Roman" pitchFamily="18" charset="0"/>
                <a:ea typeface="楷体_GB2312" pitchFamily="49" charset="-122"/>
                <a:cs typeface="Times New Roman" pitchFamily="18" charset="0"/>
              </a:rPr>
              <a:t>把</a:t>
            </a:r>
            <a:r>
              <a:rPr lang="en-US" altLang="zh-CN" sz="3200" i="1" dirty="0" smtClean="0">
                <a:latin typeface="Times New Roman" pitchFamily="18" charset="0"/>
                <a:ea typeface="楷体_GB2312" pitchFamily="49" charset="-122"/>
                <a:cs typeface="Times New Roman" pitchFamily="18" charset="0"/>
              </a:rPr>
              <a:t>x</a:t>
            </a:r>
            <a:r>
              <a:rPr lang="en-US" altLang="zh-CN" sz="3200" dirty="0" smtClean="0">
                <a:latin typeface="Times New Roman" pitchFamily="18" charset="0"/>
                <a:ea typeface="楷体_GB2312" pitchFamily="49" charset="-122"/>
                <a:cs typeface="Times New Roman" pitchFamily="18" charset="0"/>
              </a:rPr>
              <a:t>=0</a:t>
            </a:r>
            <a:r>
              <a:rPr lang="zh-CN" altLang="zh-CN" sz="3200" dirty="0" smtClean="0">
                <a:latin typeface="Times New Roman" pitchFamily="18" charset="0"/>
                <a:ea typeface="楷体_GB2312" pitchFamily="49" charset="-122"/>
                <a:cs typeface="Times New Roman" pitchFamily="18" charset="0"/>
              </a:rPr>
              <a:t>代入解析式得</a:t>
            </a:r>
            <a:r>
              <a:rPr lang="en-US" altLang="zh-CN" sz="3200" i="1" dirty="0" smtClean="0">
                <a:latin typeface="Times New Roman" pitchFamily="18" charset="0"/>
                <a:ea typeface="楷体_GB2312" pitchFamily="49" charset="-122"/>
                <a:cs typeface="Times New Roman" pitchFamily="18" charset="0"/>
              </a:rPr>
              <a:t>y</a:t>
            </a:r>
            <a:r>
              <a:rPr lang="en-US" altLang="zh-CN" sz="3200" dirty="0" smtClean="0">
                <a:latin typeface="Times New Roman" pitchFamily="18" charset="0"/>
                <a:ea typeface="楷体_GB2312" pitchFamily="49" charset="-122"/>
                <a:cs typeface="Times New Roman" pitchFamily="18" charset="0"/>
              </a:rPr>
              <a:t>=3,</a:t>
            </a:r>
            <a:r>
              <a:rPr lang="zh-CN" altLang="zh-CN" sz="3200" dirty="0" smtClean="0">
                <a:latin typeface="Times New Roman" pitchFamily="18" charset="0"/>
                <a:ea typeface="楷体_GB2312" pitchFamily="49" charset="-122"/>
                <a:cs typeface="Times New Roman" pitchFamily="18" charset="0"/>
              </a:rPr>
              <a:t>即求出当横坐</a:t>
            </a:r>
            <a:endParaRPr lang="en-US" altLang="zh-CN" sz="3200" dirty="0" smtClean="0">
              <a:latin typeface="Times New Roman" pitchFamily="18" charset="0"/>
              <a:ea typeface="楷体_GB2312" pitchFamily="49" charset="-122"/>
              <a:cs typeface="Times New Roman" pitchFamily="18" charset="0"/>
            </a:endParaRPr>
          </a:p>
          <a:p>
            <a:pPr>
              <a:lnSpc>
                <a:spcPct val="150000"/>
              </a:lnSpc>
            </a:pPr>
            <a:r>
              <a:rPr lang="en-US" altLang="zh-CN" sz="3200" dirty="0" smtClean="0">
                <a:latin typeface="Times New Roman" pitchFamily="18" charset="0"/>
                <a:ea typeface="楷体_GB2312" pitchFamily="49" charset="-122"/>
                <a:cs typeface="Times New Roman" pitchFamily="18" charset="0"/>
              </a:rPr>
              <a:t>          </a:t>
            </a:r>
            <a:r>
              <a:rPr lang="zh-CN" altLang="zh-CN" sz="3200" dirty="0" smtClean="0">
                <a:latin typeface="Times New Roman" pitchFamily="18" charset="0"/>
                <a:ea typeface="楷体_GB2312" pitchFamily="49" charset="-122"/>
                <a:cs typeface="Times New Roman" pitchFamily="18" charset="0"/>
              </a:rPr>
              <a:t>标为</a:t>
            </a:r>
            <a:r>
              <a:rPr lang="en-US" altLang="zh-CN" sz="3200" dirty="0" smtClean="0">
                <a:latin typeface="Times New Roman" pitchFamily="18" charset="0"/>
                <a:ea typeface="楷体_GB2312" pitchFamily="49" charset="-122"/>
                <a:cs typeface="Times New Roman" pitchFamily="18" charset="0"/>
              </a:rPr>
              <a:t>0</a:t>
            </a:r>
            <a:r>
              <a:rPr lang="zh-CN" altLang="zh-CN" sz="3200" dirty="0" smtClean="0">
                <a:latin typeface="Times New Roman" pitchFamily="18" charset="0"/>
                <a:ea typeface="楷体_GB2312" pitchFamily="49" charset="-122"/>
                <a:cs typeface="Times New Roman" pitchFamily="18" charset="0"/>
              </a:rPr>
              <a:t>时</a:t>
            </a:r>
            <a:r>
              <a:rPr lang="en-US" altLang="zh-CN" sz="3200" dirty="0" smtClean="0">
                <a:latin typeface="Times New Roman" pitchFamily="18" charset="0"/>
                <a:ea typeface="楷体_GB2312" pitchFamily="49" charset="-122"/>
                <a:cs typeface="Times New Roman" pitchFamily="18" charset="0"/>
              </a:rPr>
              <a:t>,</a:t>
            </a:r>
            <a:r>
              <a:rPr lang="zh-CN" altLang="zh-CN" sz="3200" dirty="0" smtClean="0">
                <a:latin typeface="Times New Roman" pitchFamily="18" charset="0"/>
                <a:ea typeface="楷体_GB2312" pitchFamily="49" charset="-122"/>
                <a:cs typeface="Times New Roman" pitchFamily="18" charset="0"/>
              </a:rPr>
              <a:t>纵坐标为</a:t>
            </a:r>
            <a:r>
              <a:rPr lang="en-US" altLang="zh-CN" sz="3200" dirty="0" smtClean="0">
                <a:latin typeface="Times New Roman" pitchFamily="18" charset="0"/>
                <a:ea typeface="楷体_GB2312" pitchFamily="49" charset="-122"/>
                <a:cs typeface="Times New Roman" pitchFamily="18" charset="0"/>
              </a:rPr>
              <a:t>3.</a:t>
            </a:r>
            <a:r>
              <a:rPr lang="zh-CN" altLang="zh-CN" sz="3200" dirty="0" smtClean="0">
                <a:latin typeface="Times New Roman" pitchFamily="18" charset="0"/>
                <a:ea typeface="楷体_GB2312" pitchFamily="49" charset="-122"/>
                <a:cs typeface="Times New Roman" pitchFamily="18" charset="0"/>
              </a:rPr>
              <a:t>故选</a:t>
            </a:r>
            <a:r>
              <a:rPr lang="en-US" altLang="zh-CN" sz="3200" dirty="0" smtClean="0">
                <a:latin typeface="Times New Roman" pitchFamily="18" charset="0"/>
                <a:ea typeface="楷体_GB2312" pitchFamily="49" charset="-122"/>
                <a:cs typeface="Times New Roman" pitchFamily="18" charset="0"/>
              </a:rPr>
              <a:t>A.</a:t>
            </a:r>
            <a:endParaRPr lang="zh-CN" altLang="zh-CN" sz="3200" dirty="0">
              <a:latin typeface="Times New Roman" pitchFamily="18" charset="0"/>
              <a:ea typeface="楷体_GB2312" pitchFamily="49" charset="-122"/>
              <a:cs typeface="Times New Roman" pitchFamily="18" charset="0"/>
            </a:endParaRPr>
          </a:p>
        </p:txBody>
      </p:sp>
      <p:sp>
        <p:nvSpPr>
          <p:cNvPr id="8" name="TextBox 7"/>
          <p:cNvSpPr txBox="1"/>
          <p:nvPr/>
        </p:nvSpPr>
        <p:spPr>
          <a:xfrm>
            <a:off x="6156176" y="1484784"/>
            <a:ext cx="936104" cy="584775"/>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dirty="0" smtClean="0">
                <a:solidFill>
                  <a:srgbClr val="FF0000"/>
                </a:solidFill>
                <a:latin typeface="Times New Roman" pitchFamily="18" charset="0"/>
                <a:cs typeface="Times New Roman" pitchFamily="18" charset="0"/>
              </a:rPr>
              <a:t>A</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2"/>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900" decel="100000" fill="hold"/>
                                        <p:tgtEl>
                                          <p:spTgt spid="8"/>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692696"/>
            <a:ext cx="8568952" cy="337113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直线</a:t>
            </a:r>
            <a:r>
              <a:rPr lang="en-US" altLang="zh-CN" sz="3200" i="1" dirty="0" smtClean="0">
                <a:latin typeface="Times New Roman" pitchFamily="18" charset="0"/>
                <a:cs typeface="Times New Roman" pitchFamily="18" charset="0"/>
              </a:rPr>
              <a:t>y=kx+b</a:t>
            </a:r>
            <a:r>
              <a:rPr lang="zh-CN" altLang="zh-CN" sz="3200" dirty="0" smtClean="0">
                <a:latin typeface="Times New Roman" pitchFamily="18" charset="0"/>
                <a:cs typeface="Times New Roman" pitchFamily="18" charset="0"/>
              </a:rPr>
              <a:t>与两坐标轴的交点如图所示</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当</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&lt;0</a:t>
            </a:r>
            <a:r>
              <a:rPr lang="zh-CN" altLang="zh-CN" sz="3200" dirty="0" smtClean="0">
                <a:latin typeface="Times New Roman" pitchFamily="18" charset="0"/>
                <a:cs typeface="Times New Roman" pitchFamily="18" charset="0"/>
              </a:rPr>
              <a:t>时</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的取值范围是</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A.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&gt;2</a:t>
            </a:r>
            <a:r>
              <a:rPr lang="zh-CN" altLang="zh-CN" sz="3200" dirty="0" smtClean="0">
                <a:latin typeface="Times New Roman" pitchFamily="18" charset="0"/>
                <a:cs typeface="Times New Roman" pitchFamily="18" charset="0"/>
              </a:rPr>
              <a:t>　　</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B.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&lt;2 </a:t>
            </a:r>
            <a:endParaRPr lang="zh-CN" altLang="zh-CN" sz="3200" dirty="0" smtClean="0">
              <a:latin typeface="Times New Roman" pitchFamily="18" charset="0"/>
              <a:cs typeface="Times New Roman" pitchFamily="18" charset="0"/>
            </a:endParaRPr>
          </a:p>
          <a:p>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C.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&gt;-1</a:t>
            </a:r>
            <a:r>
              <a:rPr lang="zh-CN" altLang="zh-CN" sz="3200" dirty="0" smtClean="0">
                <a:latin typeface="Times New Roman" pitchFamily="18" charset="0"/>
                <a:cs typeface="Times New Roman" pitchFamily="18" charset="0"/>
              </a:rPr>
              <a:t>　　</a:t>
            </a:r>
            <a:endParaRPr lang="en-US" altLang="zh-CN" sz="3200" dirty="0" smtClean="0">
              <a:latin typeface="Times New Roman" pitchFamily="18" charset="0"/>
              <a:cs typeface="Times New Roman" pitchFamily="18" charset="0"/>
            </a:endParaRPr>
          </a:p>
          <a:p>
            <a:r>
              <a:rPr lang="en-US" altLang="zh-CN" sz="3200" dirty="0" smtClean="0">
                <a:latin typeface="Times New Roman" pitchFamily="18" charset="0"/>
                <a:cs typeface="Times New Roman" pitchFamily="18" charset="0"/>
              </a:rPr>
              <a:t>    D</a:t>
            </a:r>
            <a:r>
              <a:rPr lang="en-US" altLang="zh-CN" sz="3200" i="1" dirty="0" smtClean="0">
                <a:latin typeface="Times New Roman" pitchFamily="18" charset="0"/>
                <a:cs typeface="Times New Roman" pitchFamily="18" charset="0"/>
              </a:rPr>
              <a:t>.</a:t>
            </a:r>
            <a:r>
              <a:rPr lang="en-US" altLang="zh-CN" sz="3200"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&lt;-1 </a:t>
            </a:r>
            <a:endParaRPr lang="zh-CN" altLang="zh-CN" sz="3200" dirty="0">
              <a:latin typeface="Times New Roman" pitchFamily="18" charset="0"/>
              <a:cs typeface="Times New Roman" pitchFamily="18" charset="0"/>
            </a:endParaRPr>
          </a:p>
        </p:txBody>
      </p:sp>
      <p:sp>
        <p:nvSpPr>
          <p:cNvPr id="6" name="TextBox 5"/>
          <p:cNvSpPr txBox="1"/>
          <p:nvPr/>
        </p:nvSpPr>
        <p:spPr>
          <a:xfrm>
            <a:off x="357158" y="4429132"/>
            <a:ext cx="8286808" cy="1652885"/>
          </a:xfrm>
          <a:prstGeom prst="snip2DiagRect">
            <a:avLst/>
          </a:prstGeom>
          <a:ln w="76200">
            <a:solidFill>
              <a:schemeClr val="bg1"/>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2800" b="1" dirty="0" smtClean="0">
                <a:solidFill>
                  <a:srgbClr val="FF0000"/>
                </a:solidFill>
                <a:latin typeface="Times New Roman" pitchFamily="18" charset="0"/>
                <a:ea typeface="楷体_GB2312" pitchFamily="49" charset="-122"/>
                <a:cs typeface="Times New Roman" pitchFamily="18" charset="0"/>
              </a:rPr>
              <a:t>解析</a:t>
            </a:r>
            <a:r>
              <a:rPr lang="en-US" altLang="zh-CN" sz="2800" b="1" dirty="0" smtClean="0">
                <a:solidFill>
                  <a:srgbClr val="FF0000"/>
                </a:solidFill>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求</a:t>
            </a:r>
            <a:r>
              <a:rPr lang="en-US" altLang="zh-CN" sz="2800" i="1" dirty="0" smtClean="0">
                <a:latin typeface="Times New Roman" pitchFamily="18" charset="0"/>
                <a:ea typeface="楷体_GB2312" pitchFamily="49" charset="-122"/>
                <a:cs typeface="Times New Roman" pitchFamily="18" charset="0"/>
              </a:rPr>
              <a:t>y</a:t>
            </a:r>
            <a:r>
              <a:rPr lang="en-US" altLang="zh-CN" sz="2800" dirty="0" smtClean="0">
                <a:latin typeface="Times New Roman" pitchFamily="18" charset="0"/>
                <a:ea typeface="楷体_GB2312" pitchFamily="49" charset="-122"/>
                <a:cs typeface="Times New Roman" pitchFamily="18" charset="0"/>
              </a:rPr>
              <a:t>&lt;0</a:t>
            </a:r>
            <a:r>
              <a:rPr lang="zh-CN" altLang="zh-CN" sz="2800" dirty="0" smtClean="0">
                <a:latin typeface="Times New Roman" pitchFamily="18" charset="0"/>
                <a:ea typeface="楷体_GB2312" pitchFamily="49" charset="-122"/>
                <a:cs typeface="Times New Roman" pitchFamily="18" charset="0"/>
              </a:rPr>
              <a:t>时</a:t>
            </a:r>
            <a:r>
              <a:rPr lang="en-US" altLang="zh-CN" sz="2800" i="1" dirty="0" smtClean="0">
                <a:latin typeface="Times New Roman" pitchFamily="18" charset="0"/>
                <a:ea typeface="楷体_GB2312" pitchFamily="49" charset="-122"/>
                <a:cs typeface="Times New Roman" pitchFamily="18" charset="0"/>
              </a:rPr>
              <a:t>x</a:t>
            </a:r>
            <a:r>
              <a:rPr lang="zh-CN" altLang="zh-CN" sz="2800" dirty="0" smtClean="0">
                <a:latin typeface="Times New Roman" pitchFamily="18" charset="0"/>
                <a:ea typeface="楷体_GB2312" pitchFamily="49" charset="-122"/>
                <a:cs typeface="Times New Roman" pitchFamily="18" charset="0"/>
              </a:rPr>
              <a:t>的取值范围即是求图象上点的纵坐标小于</a:t>
            </a:r>
            <a:r>
              <a:rPr lang="en-US" altLang="zh-CN" sz="2800" dirty="0" smtClean="0">
                <a:latin typeface="Times New Roman" pitchFamily="18" charset="0"/>
                <a:ea typeface="楷体_GB2312" pitchFamily="49" charset="-122"/>
                <a:cs typeface="Times New Roman" pitchFamily="18" charset="0"/>
              </a:rPr>
              <a:t>0</a:t>
            </a:r>
            <a:r>
              <a:rPr lang="zh-CN" altLang="zh-CN" sz="2800" dirty="0" smtClean="0">
                <a:latin typeface="Times New Roman" pitchFamily="18" charset="0"/>
                <a:ea typeface="楷体_GB2312" pitchFamily="49" charset="-122"/>
                <a:cs typeface="Times New Roman" pitchFamily="18" charset="0"/>
              </a:rPr>
              <a:t>时横坐标所满足的条件</a:t>
            </a:r>
            <a:r>
              <a:rPr lang="en-US" altLang="zh-CN" sz="2800" dirty="0" smtClean="0">
                <a:latin typeface="Times New Roman" pitchFamily="18" charset="0"/>
                <a:ea typeface="楷体_GB2312" pitchFamily="49" charset="-122"/>
                <a:cs typeface="Times New Roman" pitchFamily="18" charset="0"/>
              </a:rPr>
              <a:t>.</a:t>
            </a:r>
            <a:r>
              <a:rPr lang="zh-CN" altLang="zh-CN" sz="2800" dirty="0" smtClean="0">
                <a:latin typeface="Times New Roman" pitchFamily="18" charset="0"/>
                <a:ea typeface="楷体_GB2312" pitchFamily="49" charset="-122"/>
                <a:cs typeface="Times New Roman" pitchFamily="18" charset="0"/>
              </a:rPr>
              <a:t>故选</a:t>
            </a:r>
            <a:r>
              <a:rPr lang="en-US" altLang="zh-CN" sz="2800" dirty="0" smtClean="0">
                <a:latin typeface="Times New Roman" pitchFamily="18" charset="0"/>
                <a:ea typeface="楷体_GB2312" pitchFamily="49" charset="-122"/>
                <a:cs typeface="Times New Roman" pitchFamily="18" charset="0"/>
              </a:rPr>
              <a:t>B.</a:t>
            </a:r>
            <a:endParaRPr lang="zh-CN" altLang="zh-CN" sz="2800" dirty="0">
              <a:latin typeface="Times New Roman" pitchFamily="18" charset="0"/>
              <a:ea typeface="楷体_GB2312" pitchFamily="49" charset="-122"/>
              <a:cs typeface="Times New Roman" pitchFamily="18" charset="0"/>
            </a:endParaRPr>
          </a:p>
        </p:txBody>
      </p:sp>
      <p:sp>
        <p:nvSpPr>
          <p:cNvPr id="10" name="TextBox 9"/>
          <p:cNvSpPr txBox="1"/>
          <p:nvPr/>
        </p:nvSpPr>
        <p:spPr>
          <a:xfrm>
            <a:off x="5580112" y="1340768"/>
            <a:ext cx="1728192" cy="584775"/>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altLang="zh-CN" sz="3200" dirty="0" smtClean="0">
                <a:solidFill>
                  <a:srgbClr val="FF0000"/>
                </a:solidFill>
                <a:latin typeface="Times New Roman" pitchFamily="18" charset="0"/>
                <a:cs typeface="Times New Roman" pitchFamily="18" charset="0"/>
              </a:rPr>
              <a:t>B</a:t>
            </a:r>
            <a:endParaRPr lang="zh-CN" altLang="zh-CN" sz="3200"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clrChange>
              <a:clrFrom>
                <a:srgbClr val="FFFFFF"/>
              </a:clrFrom>
              <a:clrTo>
                <a:srgbClr val="FFFFFF">
                  <a:alpha val="0"/>
                </a:srgbClr>
              </a:clrTo>
            </a:clrChange>
            <a:lum bright="-40000" contrast="40000"/>
          </a:blip>
          <a:srcRect/>
          <a:stretch>
            <a:fillRect/>
          </a:stretch>
        </p:blipFill>
        <p:spPr bwMode="auto">
          <a:xfrm>
            <a:off x="5423892" y="1916832"/>
            <a:ext cx="2100436" cy="201622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900" decel="100000" fill="hold"/>
                                        <p:tgtEl>
                                          <p:spTgt spid="6"/>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900" decel="100000" fill="hold"/>
                                        <p:tgtEl>
                                          <p:spTgt spid="10"/>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251520" y="764704"/>
            <a:ext cx="8568952" cy="1736646"/>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 3.</a:t>
            </a:r>
            <a:r>
              <a:rPr lang="zh-CN" altLang="zh-CN" sz="3200" dirty="0" smtClean="0">
                <a:latin typeface="Times New Roman" pitchFamily="18" charset="0"/>
                <a:cs typeface="Times New Roman" pitchFamily="18" charset="0"/>
              </a:rPr>
              <a:t>如图所示的是函数</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的图象</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根据图象回答下列问题</a:t>
            </a:r>
            <a:r>
              <a:rPr lang="en-US" altLang="zh-CN" sz="3200" dirty="0" smtClean="0">
                <a:latin typeface="Times New Roman" pitchFamily="18" charset="0"/>
                <a:cs typeface="Times New Roman" pitchFamily="18" charset="0"/>
              </a:rPr>
              <a:t>: (1)</a:t>
            </a:r>
            <a:r>
              <a:rPr lang="zh-CN" altLang="zh-CN" sz="3200" dirty="0" smtClean="0">
                <a:latin typeface="Times New Roman" pitchFamily="18" charset="0"/>
                <a:cs typeface="Times New Roman" pitchFamily="18" charset="0"/>
              </a:rPr>
              <a:t>求方程</a:t>
            </a:r>
            <a:r>
              <a:rPr lang="en-US" altLang="zh-CN" sz="3200" dirty="0" smtClean="0">
                <a:latin typeface="Times New Roman" pitchFamily="18" charset="0"/>
                <a:cs typeface="Times New Roman" pitchFamily="18" charset="0"/>
              </a:rPr>
              <a:t>-    </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+3=0</a:t>
            </a:r>
            <a:r>
              <a:rPr lang="zh-CN" altLang="zh-CN" sz="3200" dirty="0" smtClean="0">
                <a:latin typeface="Times New Roman" pitchFamily="18" charset="0"/>
                <a:cs typeface="Times New Roman" pitchFamily="18" charset="0"/>
              </a:rPr>
              <a:t>的解</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13" name="TextBox 12"/>
          <p:cNvSpPr txBox="1"/>
          <p:nvPr/>
        </p:nvSpPr>
        <p:spPr>
          <a:xfrm>
            <a:off x="323528" y="2780928"/>
            <a:ext cx="4824536" cy="2308324"/>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pPr>
            <a:r>
              <a:rPr lang="zh-CN" altLang="zh-CN" sz="3200" dirty="0" smtClean="0">
                <a:solidFill>
                  <a:srgbClr val="FF0000"/>
                </a:solidFill>
                <a:latin typeface="Times New Roman" pitchFamily="18" charset="0"/>
                <a:cs typeface="Times New Roman" pitchFamily="18" charset="0"/>
              </a:rPr>
              <a:t>解</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由图象可知</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当</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=2</a:t>
            </a:r>
            <a:r>
              <a:rPr lang="zh-CN" altLang="zh-CN" sz="3200" dirty="0" smtClean="0">
                <a:solidFill>
                  <a:srgbClr val="FF0000"/>
                </a:solidFill>
                <a:latin typeface="Times New Roman" pitchFamily="18" charset="0"/>
                <a:cs typeface="Times New Roman" pitchFamily="18" charset="0"/>
              </a:rPr>
              <a:t>时</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即方程</a:t>
            </a:r>
            <a:r>
              <a:rPr lang="en-US" altLang="zh-CN" sz="3200" dirty="0" smtClean="0">
                <a:solidFill>
                  <a:srgbClr val="FF0000"/>
                </a:solidFill>
                <a:latin typeface="Times New Roman" pitchFamily="18" charset="0"/>
                <a:cs typeface="Times New Roman" pitchFamily="18" charset="0"/>
              </a:rPr>
              <a:t>-    </a:t>
            </a:r>
            <a:r>
              <a:rPr lang="en-US" altLang="zh-CN" sz="3200" i="1" dirty="0" smtClean="0">
                <a:solidFill>
                  <a:srgbClr val="FF0000"/>
                </a:solidFill>
                <a:latin typeface="Times New Roman" pitchFamily="18" charset="0"/>
                <a:cs typeface="Times New Roman" pitchFamily="18" charset="0"/>
              </a:rPr>
              <a:t>x </a:t>
            </a:r>
            <a:r>
              <a:rPr lang="en-US" altLang="zh-CN" sz="3200" dirty="0" smtClean="0">
                <a:solidFill>
                  <a:srgbClr val="FF0000"/>
                </a:solidFill>
                <a:latin typeface="Times New Roman" pitchFamily="18" charset="0"/>
                <a:cs typeface="Times New Roman" pitchFamily="18" charset="0"/>
              </a:rPr>
              <a:t>+3=0</a:t>
            </a:r>
            <a:r>
              <a:rPr lang="zh-CN" altLang="zh-CN" sz="3200" dirty="0" smtClean="0">
                <a:solidFill>
                  <a:srgbClr val="FF0000"/>
                </a:solidFill>
                <a:latin typeface="Times New Roman" pitchFamily="18" charset="0"/>
                <a:cs typeface="Times New Roman" pitchFamily="18" charset="0"/>
              </a:rPr>
              <a:t>的解为</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=2.</a:t>
            </a:r>
            <a:endParaRPr lang="zh-CN" altLang="zh-CN" sz="3200" dirty="0">
              <a:solidFill>
                <a:srgbClr val="FF0000"/>
              </a:solidFill>
              <a:latin typeface="Times New Roman" pitchFamily="18" charset="0"/>
              <a:cs typeface="Times New Roman" pitchFamily="18" charset="0"/>
            </a:endParaRPr>
          </a:p>
        </p:txBody>
      </p:sp>
      <p:graphicFrame>
        <p:nvGraphicFramePr>
          <p:cNvPr id="2" name="Object 9"/>
          <p:cNvGraphicFramePr>
            <a:graphicFrameLocks noChangeAspect="1"/>
          </p:cNvGraphicFramePr>
          <p:nvPr/>
        </p:nvGraphicFramePr>
        <p:xfrm>
          <a:off x="2987824" y="3501008"/>
          <a:ext cx="484187" cy="930275"/>
        </p:xfrm>
        <a:graphic>
          <a:graphicData uri="http://schemas.openxmlformats.org/presentationml/2006/ole">
            <mc:AlternateContent xmlns:mc="http://schemas.openxmlformats.org/markup-compatibility/2006">
              <mc:Choice xmlns:v="urn:schemas-microsoft-com:vml" Requires="v">
                <p:oleObj spid="_x0000_s5121" name="Equation" r:id="rId1" imgW="3657600" imgH="9448800" progId="Equation.DSMT4">
                  <p:embed/>
                </p:oleObj>
              </mc:Choice>
              <mc:Fallback>
                <p:oleObj name="Equation" r:id="rId1" imgW="3657600" imgH="9448800" progId="Equation.DSMT4">
                  <p:embed/>
                  <p:pic>
                    <p:nvPicPr>
                      <p:cNvPr id="0" name="图片 5120"/>
                      <p:cNvPicPr>
                        <a:picLocks noChangeAspect="1"/>
                      </p:cNvPicPr>
                      <p:nvPr/>
                    </p:nvPicPr>
                    <p:blipFill>
                      <a:blip r:embed="rId2"/>
                      <a:stretch>
                        <a:fillRect/>
                      </a:stretch>
                    </p:blipFill>
                    <p:spPr>
                      <a:xfrm>
                        <a:off x="2987824" y="3501008"/>
                        <a:ext cx="484187" cy="930275"/>
                      </a:xfrm>
                      <a:prstGeom prst="rect">
                        <a:avLst/>
                      </a:prstGeom>
                      <a:noFill/>
                      <a:ln w="9525">
                        <a:noFill/>
                        <a:miter/>
                      </a:ln>
                    </p:spPr>
                  </p:pic>
                </p:oleObj>
              </mc:Fallback>
            </mc:AlternateContent>
          </a:graphicData>
        </a:graphic>
      </p:graphicFrame>
      <p:graphicFrame>
        <p:nvGraphicFramePr>
          <p:cNvPr id="7" name="对象 6"/>
          <p:cNvGraphicFramePr>
            <a:graphicFrameLocks noChangeAspect="1"/>
          </p:cNvGraphicFramePr>
          <p:nvPr/>
        </p:nvGraphicFramePr>
        <p:xfrm>
          <a:off x="5076056" y="908720"/>
          <a:ext cx="362992" cy="864096"/>
        </p:xfrm>
        <a:graphic>
          <a:graphicData uri="http://schemas.openxmlformats.org/presentationml/2006/ole">
            <mc:AlternateContent xmlns:mc="http://schemas.openxmlformats.org/markup-compatibility/2006">
              <mc:Choice xmlns:v="urn:schemas-microsoft-com:vml" Requires="v">
                <p:oleObj spid="_x0000_s5122" name="Equation" r:id="rId3" imgW="3657600" imgH="9448800" progId="Equation.DSMT4">
                  <p:embed/>
                </p:oleObj>
              </mc:Choice>
              <mc:Fallback>
                <p:oleObj name="Equation" r:id="rId3" imgW="3657600" imgH="9448800" progId="Equation.DSMT4">
                  <p:embed/>
                  <p:pic>
                    <p:nvPicPr>
                      <p:cNvPr id="0" name="图片 5121"/>
                      <p:cNvPicPr>
                        <a:picLocks noChangeAspect="1"/>
                      </p:cNvPicPr>
                      <p:nvPr/>
                    </p:nvPicPr>
                    <p:blipFill>
                      <a:blip r:embed="rId4"/>
                      <a:stretch>
                        <a:fillRect/>
                      </a:stretch>
                    </p:blipFill>
                    <p:spPr>
                      <a:xfrm>
                        <a:off x="5076056" y="908720"/>
                        <a:ext cx="362992" cy="864096"/>
                      </a:xfrm>
                      <a:prstGeom prst="rect">
                        <a:avLst/>
                      </a:prstGeom>
                      <a:noFill/>
                      <a:ln w="9525">
                        <a:noFill/>
                        <a:miter/>
                      </a:ln>
                    </p:spPr>
                  </p:pic>
                </p:oleObj>
              </mc:Fallback>
            </mc:AlternateContent>
          </a:graphicData>
        </a:graphic>
      </p:graphicFrame>
      <p:pic>
        <p:nvPicPr>
          <p:cNvPr id="8" name="图片 7"/>
          <p:cNvPicPr/>
          <p:nvPr/>
        </p:nvPicPr>
        <p:blipFill>
          <a:blip r:embed="rId5" cstate="print">
            <a:duotone>
              <a:prstClr val="black"/>
              <a:schemeClr val="accent6">
                <a:tint val="45000"/>
                <a:satMod val="400000"/>
              </a:schemeClr>
            </a:duotone>
          </a:blip>
          <a:srcRect/>
          <a:stretch>
            <a:fillRect/>
          </a:stretch>
        </p:blipFill>
        <p:spPr bwMode="auto">
          <a:xfrm>
            <a:off x="5940152" y="2924944"/>
            <a:ext cx="2577058" cy="2952527"/>
          </a:xfrm>
          <a:prstGeom prst="rect">
            <a:avLst/>
          </a:prstGeom>
          <a:noFill/>
          <a:ln w="9525">
            <a:noFill/>
            <a:miter lim="800000"/>
            <a:headEnd/>
            <a:tailEnd/>
          </a:ln>
        </p:spPr>
      </p:pic>
      <p:graphicFrame>
        <p:nvGraphicFramePr>
          <p:cNvPr id="9" name="对象 8"/>
          <p:cNvGraphicFramePr>
            <a:graphicFrameLocks noChangeAspect="1"/>
          </p:cNvGraphicFramePr>
          <p:nvPr/>
        </p:nvGraphicFramePr>
        <p:xfrm>
          <a:off x="5286380" y="1643050"/>
          <a:ext cx="357190" cy="922741"/>
        </p:xfrm>
        <a:graphic>
          <a:graphicData uri="http://schemas.openxmlformats.org/presentationml/2006/ole">
            <mc:AlternateContent xmlns:mc="http://schemas.openxmlformats.org/markup-compatibility/2006">
              <mc:Choice xmlns:v="urn:schemas-microsoft-com:vml" Requires="v">
                <p:oleObj spid="_x0000_s5123" name="Equation" r:id="rId6" imgW="3657600" imgH="9448800" progId="Equation.DSMT4">
                  <p:embed/>
                </p:oleObj>
              </mc:Choice>
              <mc:Fallback>
                <p:oleObj name="Equation" r:id="rId6" imgW="3657600" imgH="9448800" progId="Equation.DSMT4">
                  <p:embed/>
                  <p:pic>
                    <p:nvPicPr>
                      <p:cNvPr id="0" name="图片 5122"/>
                      <p:cNvPicPr>
                        <a:picLocks noChangeAspect="1"/>
                      </p:cNvPicPr>
                      <p:nvPr/>
                    </p:nvPicPr>
                    <p:blipFill>
                      <a:blip r:embed="rId7"/>
                      <a:stretch>
                        <a:fillRect/>
                      </a:stretch>
                    </p:blipFill>
                    <p:spPr>
                      <a:xfrm>
                        <a:off x="5286380" y="1643050"/>
                        <a:ext cx="357190" cy="922741"/>
                      </a:xfrm>
                      <a:prstGeom prst="rect">
                        <a:avLst/>
                      </a:prstGeom>
                      <a:noFill/>
                      <a:ln w="9525">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900" decel="100000" fill="hold"/>
                                        <p:tgtEl>
                                          <p:spTgt spid="1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subTnLst>
                                    <p:audio>
                                      <p:cMediaNode mute="1">
                                        <p:cTn display="0" masterRel="sameClick">
                                          <p:stCondLst>
                                            <p:cond evt="begin" delay="0">
                                              <p:tn val="19"/>
                                            </p:cond>
                                          </p:stCondLst>
                                          <p:endCondLst>
                                            <p:cond evt="onStopAudio" delay="0">
                                              <p:tgtEl>
                                                <p:sldTgt/>
                                              </p:tgtEl>
                                            </p:cond>
                                          </p:endCondLst>
                                        </p:cTn>
                                        <p:tgtEl>
                                          <p:sndTgt r:embed="rId8" name="type.wav"/>
                                        </p:tgtEl>
                                      </p:cMediaNode>
                                    </p:audio>
                                  </p:subTnLst>
                                </p:cTn>
                              </p:par>
                              <p:par>
                                <p:cTn id="25" presetID="37"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900" decel="100000" fill="hold"/>
                                        <p:tgtEl>
                                          <p:spTgt spid="2"/>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资料带 2"/>
          <p:cNvSpPr/>
          <p:nvPr/>
        </p:nvSpPr>
        <p:spPr>
          <a:xfrm>
            <a:off x="1115616" y="125368"/>
            <a:ext cx="1584176" cy="969347"/>
          </a:xfrm>
          <a:prstGeom prst="flowChartPunchedTape">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200" b="1" dirty="0" smtClean="0">
                <a:latin typeface="Times New Roman" pitchFamily="18" charset="0"/>
                <a:cs typeface="Times New Roman" pitchFamily="18" charset="0"/>
              </a:rPr>
              <a:t>想一想</a:t>
            </a:r>
            <a:endParaRPr lang="zh-CN" altLang="zh-CN" sz="3200" b="1" dirty="0">
              <a:latin typeface="Times New Roman" pitchFamily="18" charset="0"/>
              <a:cs typeface="Times New Roman" pitchFamily="18" charset="0"/>
            </a:endParaRPr>
          </a:p>
        </p:txBody>
      </p:sp>
      <p:sp>
        <p:nvSpPr>
          <p:cNvPr id="2" name="矩形 1"/>
          <p:cNvSpPr/>
          <p:nvPr/>
        </p:nvSpPr>
        <p:spPr>
          <a:xfrm>
            <a:off x="107504" y="764704"/>
            <a:ext cx="8712968" cy="4616648"/>
          </a:xfrm>
          <a:prstGeom prst="rect">
            <a:avLst/>
          </a:prstGeom>
        </p:spPr>
        <p:txBody>
          <a:bodyPr wrap="square">
            <a:spAutoFit/>
          </a:bodyPr>
          <a:lstStyle/>
          <a:p>
            <a:pPr>
              <a:lnSpc>
                <a:spcPct val="150000"/>
              </a:lnSpc>
            </a:pPr>
            <a:r>
              <a:rPr lang="zh-CN" altLang="zh-CN" sz="2800" dirty="0" smtClean="0">
                <a:latin typeface="Times New Roman" pitchFamily="18" charset="0"/>
                <a:cs typeface="Times New Roman" pitchFamily="18" charset="0"/>
              </a:rPr>
              <a:t>问题</a:t>
            </a:r>
            <a:r>
              <a:rPr lang="en-US" altLang="zh-CN" sz="2800" dirty="0" smtClean="0">
                <a:latin typeface="Times New Roman" pitchFamily="18" charset="0"/>
                <a:cs typeface="Times New Roman" pitchFamily="18" charset="0"/>
              </a:rPr>
              <a:t>1</a:t>
            </a: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解方程</a:t>
            </a:r>
            <a:r>
              <a:rPr lang="en-US" altLang="zh-CN" sz="28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-4=0.</a:t>
            </a: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当自变量</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为何值时</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函数</a:t>
            </a:r>
            <a:r>
              <a:rPr lang="en-US" altLang="zh-CN" sz="2800" i="1" dirty="0" smtClean="0">
                <a:latin typeface="Times New Roman" pitchFamily="18" charset="0"/>
                <a:cs typeface="Times New Roman" pitchFamily="18" charset="0"/>
              </a:rPr>
              <a:t>y</a:t>
            </a:r>
            <a:r>
              <a:rPr lang="en-US" altLang="zh-CN" sz="28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的值为</a:t>
            </a:r>
            <a:r>
              <a:rPr lang="en-US" altLang="zh-CN" sz="2800" dirty="0" smtClean="0">
                <a:latin typeface="Times New Roman" pitchFamily="18" charset="0"/>
                <a:cs typeface="Times New Roman" pitchFamily="18" charset="0"/>
              </a:rPr>
              <a:t>0? </a:t>
            </a: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从上述两个问题中</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你能发现一次函数与一元一次方程的关系吗</a:t>
            </a:r>
            <a:r>
              <a:rPr lang="en-US"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a:lnSpc>
                <a:spcPct val="150000"/>
              </a:lnSpc>
            </a:pPr>
            <a:endParaRPr lang="zh-CN" altLang="zh-CN" sz="2800" dirty="0" smtClean="0">
              <a:latin typeface="Times New Roman" pitchFamily="18" charset="0"/>
              <a:cs typeface="Times New Roman" pitchFamily="18" charset="0"/>
            </a:endParaRPr>
          </a:p>
          <a:p>
            <a:pPr>
              <a:lnSpc>
                <a:spcPct val="150000"/>
              </a:lnSpc>
            </a:pPr>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画出函数</a:t>
            </a:r>
            <a:r>
              <a:rPr lang="en-US" altLang="zh-CN" sz="2800" i="1" dirty="0" smtClean="0">
                <a:latin typeface="Times New Roman" pitchFamily="18" charset="0"/>
                <a:cs typeface="Times New Roman" pitchFamily="18" charset="0"/>
              </a:rPr>
              <a:t>y</a:t>
            </a:r>
            <a:r>
              <a:rPr lang="en-US" altLang="zh-CN" sz="2800" dirty="0" smtClean="0">
                <a:latin typeface="Times New Roman" pitchFamily="18" charset="0"/>
                <a:cs typeface="Times New Roman" pitchFamily="18" charset="0"/>
              </a:rPr>
              <a:t>=2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的图象</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并确定它与</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轴的交点坐标</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p:txBody>
      </p:sp>
      <p:sp>
        <p:nvSpPr>
          <p:cNvPr id="4" name="矩形 3"/>
          <p:cNvSpPr/>
          <p:nvPr/>
        </p:nvSpPr>
        <p:spPr>
          <a:xfrm>
            <a:off x="3347864" y="1394192"/>
            <a:ext cx="864096" cy="661207"/>
          </a:xfrm>
          <a:prstGeom prst="rect">
            <a:avLst/>
          </a:prstGeom>
        </p:spPr>
        <p:txBody>
          <a:bodyPr wrap="square">
            <a:spAutoFit/>
          </a:bodyPr>
          <a:lstStyle/>
          <a:p>
            <a:pPr>
              <a:lnSpc>
                <a:spcPct val="150000"/>
              </a:lnSpc>
            </a:pP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=2</a:t>
            </a:r>
            <a:endParaRPr lang="zh-CN" altLang="zh-CN" sz="2800" dirty="0">
              <a:solidFill>
                <a:srgbClr val="FF0000"/>
              </a:solidFill>
              <a:latin typeface="Times New Roman" pitchFamily="18" charset="0"/>
              <a:cs typeface="Times New Roman" pitchFamily="18" charset="0"/>
            </a:endParaRPr>
          </a:p>
        </p:txBody>
      </p:sp>
      <p:sp>
        <p:nvSpPr>
          <p:cNvPr id="5" name="矩形 4"/>
          <p:cNvSpPr/>
          <p:nvPr/>
        </p:nvSpPr>
        <p:spPr>
          <a:xfrm>
            <a:off x="7308304" y="1988840"/>
            <a:ext cx="864096" cy="661207"/>
          </a:xfrm>
          <a:prstGeom prst="rect">
            <a:avLst/>
          </a:prstGeom>
        </p:spPr>
        <p:txBody>
          <a:bodyPr wrap="square">
            <a:spAutoFit/>
          </a:bodyPr>
          <a:lstStyle/>
          <a:p>
            <a:pPr>
              <a:lnSpc>
                <a:spcPct val="150000"/>
              </a:lnSpc>
            </a:pP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=2</a:t>
            </a:r>
            <a:endParaRPr lang="zh-CN" altLang="zh-CN" sz="2800" dirty="0">
              <a:solidFill>
                <a:srgbClr val="FF0000"/>
              </a:solidFill>
              <a:latin typeface="Times New Roman" pitchFamily="18" charset="0"/>
              <a:cs typeface="Times New Roman" pitchFamily="18" charset="0"/>
            </a:endParaRPr>
          </a:p>
        </p:txBody>
      </p:sp>
      <p:sp>
        <p:nvSpPr>
          <p:cNvPr id="6" name="矩形 5"/>
          <p:cNvSpPr/>
          <p:nvPr/>
        </p:nvSpPr>
        <p:spPr>
          <a:xfrm>
            <a:off x="251520" y="4047455"/>
            <a:ext cx="7920880" cy="461665"/>
          </a:xfrm>
          <a:prstGeom prst="rect">
            <a:avLst/>
          </a:prstGeom>
        </p:spPr>
        <p:txBody>
          <a:bodyPr wrap="square">
            <a:spAutoFit/>
          </a:bodyPr>
          <a:lstStyle/>
          <a:p>
            <a:r>
              <a:rPr lang="zh-CN" altLang="zh-CN" sz="2400" dirty="0" smtClean="0">
                <a:solidFill>
                  <a:srgbClr val="FF0000"/>
                </a:solidFill>
                <a:latin typeface="Times New Roman" pitchFamily="18" charset="0"/>
                <a:cs typeface="Times New Roman" pitchFamily="18" charset="0"/>
              </a:rPr>
              <a:t>一元一次方程</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-4=0</a:t>
            </a:r>
            <a:r>
              <a:rPr lang="zh-CN" altLang="zh-CN" sz="2400" dirty="0" smtClean="0">
                <a:solidFill>
                  <a:srgbClr val="FF0000"/>
                </a:solidFill>
                <a:latin typeface="Times New Roman" pitchFamily="18" charset="0"/>
                <a:cs typeface="Times New Roman" pitchFamily="18" charset="0"/>
              </a:rPr>
              <a:t>的解是一次函数</a:t>
            </a:r>
            <a:r>
              <a:rPr lang="en-US" altLang="zh-CN" sz="2400" i="1" dirty="0" smtClean="0">
                <a:solidFill>
                  <a:srgbClr val="FF0000"/>
                </a:solidFill>
                <a:latin typeface="Times New Roman" pitchFamily="18" charset="0"/>
                <a:cs typeface="Times New Roman" pitchFamily="18" charset="0"/>
              </a:rPr>
              <a:t>y</a:t>
            </a:r>
            <a:r>
              <a:rPr lang="en-US" altLang="zh-CN" sz="2400" dirty="0" smtClean="0">
                <a:solidFill>
                  <a:srgbClr val="FF0000"/>
                </a:solidFill>
                <a:latin typeface="Times New Roman" pitchFamily="18" charset="0"/>
                <a:cs typeface="Times New Roman" pitchFamily="18" charset="0"/>
              </a:rPr>
              <a:t>=2</a:t>
            </a:r>
            <a:r>
              <a:rPr lang="en-US" altLang="zh-CN" sz="2400" i="1" dirty="0" smtClean="0">
                <a:solidFill>
                  <a:srgbClr val="FF0000"/>
                </a:solidFill>
                <a:latin typeface="Times New Roman" pitchFamily="18" charset="0"/>
                <a:cs typeface="Times New Roman" pitchFamily="18" charset="0"/>
              </a:rPr>
              <a:t>x</a:t>
            </a:r>
            <a:r>
              <a:rPr lang="en-US" altLang="zh-CN" sz="2400" dirty="0" smtClean="0">
                <a:solidFill>
                  <a:srgbClr val="FF0000"/>
                </a:solidFill>
                <a:latin typeface="Times New Roman" pitchFamily="18" charset="0"/>
                <a:cs typeface="Times New Roman" pitchFamily="18" charset="0"/>
              </a:rPr>
              <a:t>-4</a:t>
            </a:r>
            <a:r>
              <a:rPr lang="zh-CN" altLang="zh-CN" sz="2400" dirty="0" smtClean="0">
                <a:solidFill>
                  <a:srgbClr val="FF0000"/>
                </a:solidFill>
                <a:latin typeface="Times New Roman" pitchFamily="18" charset="0"/>
                <a:cs typeface="Times New Roman" pitchFamily="18" charset="0"/>
              </a:rPr>
              <a:t>的</a:t>
            </a:r>
            <a:r>
              <a:rPr lang="en-US" altLang="zh-CN" sz="2400" i="1" dirty="0" smtClean="0">
                <a:solidFill>
                  <a:srgbClr val="FF0000"/>
                </a:solidFill>
                <a:latin typeface="Times New Roman" pitchFamily="18" charset="0"/>
                <a:cs typeface="Times New Roman" pitchFamily="18" charset="0"/>
              </a:rPr>
              <a:t>y</a:t>
            </a:r>
            <a:r>
              <a:rPr lang="zh-CN" altLang="zh-CN" sz="2400" dirty="0" smtClean="0">
                <a:solidFill>
                  <a:srgbClr val="FF0000"/>
                </a:solidFill>
                <a:latin typeface="Times New Roman" pitchFamily="18" charset="0"/>
                <a:cs typeface="Times New Roman" pitchFamily="18" charset="0"/>
              </a:rPr>
              <a:t>为</a:t>
            </a:r>
            <a:r>
              <a:rPr lang="en-US" altLang="zh-CN" sz="2400" dirty="0" smtClean="0">
                <a:solidFill>
                  <a:srgbClr val="FF0000"/>
                </a:solidFill>
                <a:latin typeface="Times New Roman" pitchFamily="18" charset="0"/>
                <a:cs typeface="Times New Roman" pitchFamily="18" charset="0"/>
              </a:rPr>
              <a:t>0</a:t>
            </a:r>
            <a:r>
              <a:rPr lang="zh-CN" altLang="zh-CN" sz="2400" dirty="0" smtClean="0">
                <a:solidFill>
                  <a:srgbClr val="FF0000"/>
                </a:solidFill>
                <a:latin typeface="Times New Roman" pitchFamily="18" charset="0"/>
                <a:cs typeface="Times New Roman" pitchFamily="18" charset="0"/>
              </a:rPr>
              <a:t>时</a:t>
            </a:r>
            <a:r>
              <a:rPr lang="en-US" altLang="zh-CN" sz="2400" i="1" dirty="0" smtClean="0">
                <a:solidFill>
                  <a:srgbClr val="FF0000"/>
                </a:solidFill>
                <a:latin typeface="Times New Roman" pitchFamily="18" charset="0"/>
                <a:cs typeface="Times New Roman" pitchFamily="18" charset="0"/>
              </a:rPr>
              <a:t>x</a:t>
            </a:r>
            <a:r>
              <a:rPr lang="zh-CN" altLang="zh-CN" sz="2400" dirty="0" smtClean="0">
                <a:solidFill>
                  <a:srgbClr val="FF0000"/>
                </a:solidFill>
                <a:latin typeface="Times New Roman" pitchFamily="18" charset="0"/>
                <a:cs typeface="Times New Roman" pitchFamily="18" charset="0"/>
              </a:rPr>
              <a:t>的值</a:t>
            </a:r>
            <a:r>
              <a:rPr lang="en-US" altLang="zh-CN" sz="2400" dirty="0" smtClean="0">
                <a:solidFill>
                  <a:srgbClr val="FF0000"/>
                </a:solidFill>
                <a:latin typeface="Times New Roman" pitchFamily="18" charset="0"/>
                <a:cs typeface="Times New Roman" pitchFamily="18" charset="0"/>
              </a:rPr>
              <a:t>.</a:t>
            </a:r>
            <a:endParaRPr lang="zh-CN" altLang="zh-CN" sz="2400" dirty="0">
              <a:solidFill>
                <a:srgbClr val="FF0000"/>
              </a:solidFill>
              <a:latin typeface="Times New Roman" pitchFamily="18" charset="0"/>
              <a:cs typeface="Times New Roman" pitchFamily="18" charset="0"/>
            </a:endParaRPr>
          </a:p>
        </p:txBody>
      </p:sp>
      <p:pic>
        <p:nvPicPr>
          <p:cNvPr id="7" name="图片 6"/>
          <p:cNvPicPr/>
          <p:nvPr/>
        </p:nvPicPr>
        <p:blipFill>
          <a:blip r:embed="rId1" cstate="print">
            <a:duotone>
              <a:prstClr val="black"/>
              <a:schemeClr val="accent2">
                <a:tint val="45000"/>
                <a:satMod val="400000"/>
              </a:schemeClr>
            </a:duotone>
          </a:blip>
          <a:srcRect/>
          <a:stretch>
            <a:fillRect/>
          </a:stretch>
        </p:blipFill>
        <p:spPr bwMode="auto">
          <a:xfrm>
            <a:off x="2357422" y="5214950"/>
            <a:ext cx="2232248" cy="14028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strVal val="#ppt_w*0.70"/>
                                          </p:val>
                                        </p:tav>
                                        <p:tav tm="100000">
                                          <p:val>
                                            <p:strVal val="#ppt_w"/>
                                          </p:val>
                                        </p:tav>
                                      </p:tavLst>
                                    </p:anim>
                                    <p:anim calcmode="lin" valueType="num">
                                      <p:cBhvr>
                                        <p:cTn id="36" dur="1000" fill="hold"/>
                                        <p:tgtEl>
                                          <p:spTgt spid="7"/>
                                        </p:tgtEl>
                                        <p:attrNameLst>
                                          <p:attrName>ppt_h</p:attrName>
                                        </p:attrNameLst>
                                      </p:cBhvr>
                                      <p:tavLst>
                                        <p:tav tm="0">
                                          <p:val>
                                            <p:strVal val="#ppt_h"/>
                                          </p:val>
                                        </p:tav>
                                        <p:tav tm="100000">
                                          <p:val>
                                            <p:strVal val="#ppt_h"/>
                                          </p:val>
                                        </p:tav>
                                      </p:tavLst>
                                    </p:anim>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115616" y="260648"/>
            <a:ext cx="5112568" cy="817245"/>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求不等式</a:t>
            </a:r>
            <a:r>
              <a:rPr lang="en-US" altLang="zh-CN" sz="2800" dirty="0" smtClean="0">
                <a:latin typeface="Times New Roman" pitchFamily="18" charset="0"/>
                <a:cs typeface="Times New Roman" pitchFamily="18" charset="0"/>
              </a:rPr>
              <a:t>-    </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+3&lt;0</a:t>
            </a:r>
            <a:r>
              <a:rPr lang="zh-CN" altLang="zh-CN" sz="2800" dirty="0" smtClean="0">
                <a:latin typeface="Times New Roman" pitchFamily="18" charset="0"/>
                <a:cs typeface="Times New Roman" pitchFamily="18" charset="0"/>
              </a:rPr>
              <a:t>的解集</a:t>
            </a:r>
            <a:r>
              <a:rPr lang="en-US" altLang="zh-CN" sz="2800" dirty="0" smtClean="0">
                <a:latin typeface="Times New Roman" pitchFamily="18" charset="0"/>
                <a:cs typeface="Times New Roman" pitchFamily="18" charset="0"/>
              </a:rPr>
              <a:t>; </a:t>
            </a:r>
            <a:endParaRPr lang="zh-CN" altLang="zh-CN" sz="2800" dirty="0">
              <a:latin typeface="Times New Roman" pitchFamily="18" charset="0"/>
              <a:cs typeface="Times New Roman" pitchFamily="18" charset="0"/>
            </a:endParaRPr>
          </a:p>
        </p:txBody>
      </p:sp>
      <p:sp>
        <p:nvSpPr>
          <p:cNvPr id="16" name="矩形 15"/>
          <p:cNvSpPr/>
          <p:nvPr/>
        </p:nvSpPr>
        <p:spPr>
          <a:xfrm>
            <a:off x="323528" y="1556792"/>
            <a:ext cx="8568952" cy="954107"/>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解</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由图象可知</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当</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&gt;2</a:t>
            </a:r>
            <a:r>
              <a:rPr lang="zh-CN" altLang="zh-CN" sz="2800" dirty="0" smtClean="0">
                <a:solidFill>
                  <a:srgbClr val="FF0000"/>
                </a:solidFill>
                <a:latin typeface="Times New Roman" pitchFamily="18" charset="0"/>
                <a:cs typeface="Times New Roman" pitchFamily="18" charset="0"/>
              </a:rPr>
              <a:t>时</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&lt;0,</a:t>
            </a:r>
            <a:r>
              <a:rPr lang="zh-CN" altLang="zh-CN" sz="2800" dirty="0" smtClean="0">
                <a:solidFill>
                  <a:srgbClr val="FF0000"/>
                </a:solidFill>
                <a:latin typeface="Times New Roman" pitchFamily="18" charset="0"/>
                <a:cs typeface="Times New Roman" pitchFamily="18" charset="0"/>
              </a:rPr>
              <a:t>即不等式</a:t>
            </a:r>
            <a:r>
              <a:rPr lang="en-US" altLang="zh-CN" sz="2800" dirty="0" smtClean="0">
                <a:solidFill>
                  <a:srgbClr val="FF0000"/>
                </a:solidFill>
                <a:latin typeface="Times New Roman" pitchFamily="18" charset="0"/>
                <a:cs typeface="Times New Roman" pitchFamily="18" charset="0"/>
              </a:rPr>
              <a:t>-    </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+3&lt;0</a:t>
            </a:r>
            <a:r>
              <a:rPr lang="zh-CN" altLang="zh-CN" sz="2800" dirty="0" smtClean="0">
                <a:solidFill>
                  <a:srgbClr val="FF0000"/>
                </a:solidFill>
                <a:latin typeface="Times New Roman" pitchFamily="18" charset="0"/>
                <a:cs typeface="Times New Roman" pitchFamily="18" charset="0"/>
              </a:rPr>
              <a:t>的解集为</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&gt;2.</a:t>
            </a:r>
            <a:r>
              <a:rPr lang="zh-CN" altLang="zh-CN" sz="2800" dirty="0" smtClean="0">
                <a:solidFill>
                  <a:srgbClr val="FF0000"/>
                </a:solidFill>
                <a:latin typeface="Times New Roman" pitchFamily="18" charset="0"/>
                <a:cs typeface="Times New Roman" pitchFamily="18" charset="0"/>
              </a:rPr>
              <a:t>　</a:t>
            </a:r>
            <a:endParaRPr lang="zh-CN" altLang="zh-CN" sz="2800" dirty="0">
              <a:solidFill>
                <a:srgbClr val="FF0000"/>
              </a:solidFill>
              <a:latin typeface="Times New Roman" pitchFamily="18" charset="0"/>
              <a:cs typeface="Times New Roman" pitchFamily="18" charset="0"/>
            </a:endParaRPr>
          </a:p>
        </p:txBody>
      </p:sp>
      <p:graphicFrame>
        <p:nvGraphicFramePr>
          <p:cNvPr id="3" name="Object 1"/>
          <p:cNvGraphicFramePr>
            <a:graphicFrameLocks noChangeAspect="1"/>
          </p:cNvGraphicFramePr>
          <p:nvPr/>
        </p:nvGraphicFramePr>
        <p:xfrm>
          <a:off x="6228184" y="1484784"/>
          <a:ext cx="360040" cy="792088"/>
        </p:xfrm>
        <a:graphic>
          <a:graphicData uri="http://schemas.openxmlformats.org/presentationml/2006/ole">
            <mc:AlternateContent xmlns:mc="http://schemas.openxmlformats.org/markup-compatibility/2006">
              <mc:Choice xmlns:v="urn:schemas-microsoft-com:vml" Requires="v">
                <p:oleObj spid="_x0000_s6145" name="Equation" r:id="rId1" imgW="3657600" imgH="9448800" progId="Equation.DSMT4">
                  <p:embed/>
                </p:oleObj>
              </mc:Choice>
              <mc:Fallback>
                <p:oleObj name="Equation" r:id="rId1" imgW="3657600" imgH="9448800" progId="Equation.DSMT4">
                  <p:embed/>
                  <p:pic>
                    <p:nvPicPr>
                      <p:cNvPr id="0" name="图片 6144"/>
                      <p:cNvPicPr>
                        <a:picLocks noChangeAspect="1"/>
                      </p:cNvPicPr>
                      <p:nvPr/>
                    </p:nvPicPr>
                    <p:blipFill>
                      <a:blip r:embed="rId2"/>
                      <a:stretch>
                        <a:fillRect/>
                      </a:stretch>
                    </p:blipFill>
                    <p:spPr>
                      <a:xfrm>
                        <a:off x="6228184" y="1484784"/>
                        <a:ext cx="360040" cy="792088"/>
                      </a:xfrm>
                      <a:prstGeom prst="rect">
                        <a:avLst/>
                      </a:prstGeom>
                      <a:noFill/>
                      <a:ln w="9525">
                        <a:noFill/>
                        <a:miter/>
                      </a:ln>
                    </p:spPr>
                  </p:pic>
                </p:oleObj>
              </mc:Fallback>
            </mc:AlternateContent>
          </a:graphicData>
        </a:graphic>
      </p:graphicFrame>
      <p:graphicFrame>
        <p:nvGraphicFramePr>
          <p:cNvPr id="336901" name="Object 5"/>
          <p:cNvGraphicFramePr>
            <a:graphicFrameLocks noChangeAspect="1"/>
          </p:cNvGraphicFramePr>
          <p:nvPr/>
        </p:nvGraphicFramePr>
        <p:xfrm>
          <a:off x="3203848" y="356721"/>
          <a:ext cx="361950" cy="649164"/>
        </p:xfrm>
        <a:graphic>
          <a:graphicData uri="http://schemas.openxmlformats.org/presentationml/2006/ole">
            <mc:AlternateContent xmlns:mc="http://schemas.openxmlformats.org/markup-compatibility/2006">
              <mc:Choice xmlns:v="urn:schemas-microsoft-com:vml" Requires="v">
                <p:oleObj spid="_x0000_s6146" name="Equation" r:id="rId3" imgW="3657600" imgH="9448800" progId="Equation.DSMT4">
                  <p:embed/>
                </p:oleObj>
              </mc:Choice>
              <mc:Fallback>
                <p:oleObj name="Equation" r:id="rId3" imgW="3657600" imgH="9448800" progId="Equation.DSMT4">
                  <p:embed/>
                  <p:pic>
                    <p:nvPicPr>
                      <p:cNvPr id="0" name="图片 6145"/>
                      <p:cNvPicPr>
                        <a:picLocks noChangeAspect="1"/>
                      </p:cNvPicPr>
                      <p:nvPr/>
                    </p:nvPicPr>
                    <p:blipFill>
                      <a:blip r:embed="rId4"/>
                      <a:stretch>
                        <a:fillRect/>
                      </a:stretch>
                    </p:blipFill>
                    <p:spPr>
                      <a:xfrm>
                        <a:off x="3203848" y="356721"/>
                        <a:ext cx="361950" cy="649164"/>
                      </a:xfrm>
                      <a:prstGeom prst="rect">
                        <a:avLst/>
                      </a:prstGeom>
                      <a:noFill/>
                      <a:ln w="9525">
                        <a:noFill/>
                        <a:miter/>
                      </a:ln>
                    </p:spPr>
                  </p:pic>
                </p:oleObj>
              </mc:Fallback>
            </mc:AlternateContent>
          </a:graphicData>
        </a:graphic>
      </p:graphicFrame>
      <p:sp>
        <p:nvSpPr>
          <p:cNvPr id="13" name="圆角矩形 12"/>
          <p:cNvSpPr/>
          <p:nvPr/>
        </p:nvSpPr>
        <p:spPr>
          <a:xfrm>
            <a:off x="1115616" y="2780928"/>
            <a:ext cx="4392488" cy="815968"/>
          </a:xfrm>
          <a:prstGeom prst="round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当</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取何值时</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≥0.</a:t>
            </a:r>
            <a:endParaRPr lang="zh-CN" altLang="zh-CN" sz="3200" dirty="0">
              <a:latin typeface="Times New Roman" pitchFamily="18" charset="0"/>
              <a:cs typeface="Times New Roman" pitchFamily="18" charset="0"/>
            </a:endParaRPr>
          </a:p>
        </p:txBody>
      </p:sp>
      <p:sp>
        <p:nvSpPr>
          <p:cNvPr id="14" name="矩形 13"/>
          <p:cNvSpPr/>
          <p:nvPr/>
        </p:nvSpPr>
        <p:spPr>
          <a:xfrm>
            <a:off x="323528" y="3915053"/>
            <a:ext cx="5472608" cy="584775"/>
          </a:xfrm>
          <a:prstGeom prst="rect">
            <a:avLst/>
          </a:prstGeom>
        </p:spPr>
        <p:txBody>
          <a:bodyPr wrap="square">
            <a:spAutoFit/>
          </a:bodyPr>
          <a:lstStyle/>
          <a:p>
            <a:r>
              <a:rPr lang="zh-CN" altLang="zh-CN" sz="3200" dirty="0" smtClean="0">
                <a:solidFill>
                  <a:srgbClr val="FF0000"/>
                </a:solidFill>
                <a:latin typeface="Times New Roman" pitchFamily="18" charset="0"/>
                <a:cs typeface="Times New Roman" pitchFamily="18" charset="0"/>
              </a:rPr>
              <a:t>解</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由图象可知</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当</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≤2</a:t>
            </a:r>
            <a:r>
              <a:rPr lang="zh-CN" altLang="zh-CN" sz="3200" dirty="0" smtClean="0">
                <a:solidFill>
                  <a:srgbClr val="FF0000"/>
                </a:solidFill>
                <a:latin typeface="Times New Roman" pitchFamily="18" charset="0"/>
                <a:cs typeface="Times New Roman" pitchFamily="18" charset="0"/>
              </a:rPr>
              <a:t>时</a:t>
            </a:r>
            <a:r>
              <a:rPr lang="en-US" altLang="zh-CN" sz="3200" dirty="0" smtClean="0">
                <a:solidFill>
                  <a:srgbClr val="FF0000"/>
                </a:solidFill>
                <a:latin typeface="Times New Roman" pitchFamily="18" charset="0"/>
                <a:cs typeface="Times New Roman" pitchFamily="18" charset="0"/>
              </a:rPr>
              <a:t>,</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≥0.</a:t>
            </a:r>
            <a:endParaRPr lang="zh-CN" altLang="zh-CN" sz="3200" dirty="0">
              <a:solidFill>
                <a:srgbClr val="FF0000"/>
              </a:solidFill>
              <a:latin typeface="Times New Roman" pitchFamily="18" charset="0"/>
              <a:cs typeface="Times New Roman" pitchFamily="18" charset="0"/>
            </a:endParaRPr>
          </a:p>
        </p:txBody>
      </p:sp>
      <p:pic>
        <p:nvPicPr>
          <p:cNvPr id="15" name="图片 14"/>
          <p:cNvPicPr/>
          <p:nvPr/>
        </p:nvPicPr>
        <p:blipFill>
          <a:blip r:embed="rId5" cstate="print">
            <a:duotone>
              <a:prstClr val="black"/>
              <a:schemeClr val="accent2">
                <a:tint val="45000"/>
                <a:satMod val="400000"/>
              </a:schemeClr>
            </a:duotone>
          </a:blip>
          <a:srcRect/>
          <a:stretch>
            <a:fillRect/>
          </a:stretch>
        </p:blipFill>
        <p:spPr bwMode="auto">
          <a:xfrm>
            <a:off x="6012160" y="2780928"/>
            <a:ext cx="2577058" cy="2952527"/>
          </a:xfrm>
          <a:prstGeom prst="rect">
            <a:avLst/>
          </a:prstGeom>
          <a:noFill/>
          <a:ln w="9525">
            <a:noFill/>
            <a:miter lim="800000"/>
            <a:headEnd/>
            <a:tailEnd/>
          </a:ln>
        </p:spPr>
      </p:pic>
      <p:sp>
        <p:nvSpPr>
          <p:cNvPr id="17" name="动作按钮: 第一张 16">
            <a:hlinkClick r:id="" action="ppaction://hlinkshowjump?jump=firstslide" highlightClick="1"/>
          </p:cNvPr>
          <p:cNvSpPr/>
          <p:nvPr/>
        </p:nvSpPr>
        <p:spPr>
          <a:xfrm>
            <a:off x="7143768" y="6215082"/>
            <a:ext cx="571504" cy="50006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par>
                                <p:cTn id="10" presetID="55"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nodeType="withEffect">
                                  <p:stCondLst>
                                    <p:cond delay="0"/>
                                  </p:stCondLst>
                                  <p:childTnLst>
                                    <p:set>
                                      <p:cBhvr>
                                        <p:cTn id="16" dur="1" fill="hold">
                                          <p:stCondLst>
                                            <p:cond delay="0"/>
                                          </p:stCondLst>
                                        </p:cTn>
                                        <p:tgtEl>
                                          <p:spTgt spid="336901"/>
                                        </p:tgtEl>
                                        <p:attrNameLst>
                                          <p:attrName>style.visibility</p:attrName>
                                        </p:attrNameLst>
                                      </p:cBhvr>
                                      <p:to>
                                        <p:strVal val="visible"/>
                                      </p:to>
                                    </p:set>
                                    <p:anim calcmode="lin" valueType="num">
                                      <p:cBhvr>
                                        <p:cTn id="17" dur="1000" fill="hold"/>
                                        <p:tgtEl>
                                          <p:spTgt spid="336901"/>
                                        </p:tgtEl>
                                        <p:attrNameLst>
                                          <p:attrName>ppt_w</p:attrName>
                                        </p:attrNameLst>
                                      </p:cBhvr>
                                      <p:tavLst>
                                        <p:tav tm="0">
                                          <p:val>
                                            <p:strVal val="#ppt_w*0.70"/>
                                          </p:val>
                                        </p:tav>
                                        <p:tav tm="100000">
                                          <p:val>
                                            <p:strVal val="#ppt_w"/>
                                          </p:val>
                                        </p:tav>
                                      </p:tavLst>
                                    </p:anim>
                                    <p:anim calcmode="lin" valueType="num">
                                      <p:cBhvr>
                                        <p:cTn id="18" dur="1000" fill="hold"/>
                                        <p:tgtEl>
                                          <p:spTgt spid="336901"/>
                                        </p:tgtEl>
                                        <p:attrNameLst>
                                          <p:attrName>ppt_h</p:attrName>
                                        </p:attrNameLst>
                                      </p:cBhvr>
                                      <p:tavLst>
                                        <p:tav tm="0">
                                          <p:val>
                                            <p:strVal val="#ppt_h"/>
                                          </p:val>
                                        </p:tav>
                                        <p:tav tm="100000">
                                          <p:val>
                                            <p:strVal val="#ppt_h"/>
                                          </p:val>
                                        </p:tav>
                                      </p:tavLst>
                                    </p:anim>
                                    <p:animEffect transition="in" filter="fade">
                                      <p:cBhvr>
                                        <p:cTn id="19" dur="1000"/>
                                        <p:tgtEl>
                                          <p:spTgt spid="336901"/>
                                        </p:tgtEl>
                                      </p:cBhvr>
                                    </p:animEffect>
                                  </p:childTnLst>
                                </p:cTn>
                              </p:par>
                            </p:childTnLst>
                          </p:cTn>
                        </p:par>
                      </p:childTnLst>
                    </p:cTn>
                  </p:par>
                  <p:par>
                    <p:cTn id="20" fill="hold">
                      <p:stCondLst>
                        <p:cond delay="indefinite"/>
                      </p:stCondLst>
                      <p:childTnLst>
                        <p:par>
                          <p:cTn id="21" fill="hold">
                            <p:stCondLst>
                              <p:cond delay="0"/>
                            </p:stCondLst>
                            <p:childTnLst>
                              <p:par>
                                <p:cTn id="22" presetID="37"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900" decel="100000" fill="hold"/>
                                        <p:tgtEl>
                                          <p:spTgt spid="1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900" decel="100000" fill="hold"/>
                                        <p:tgtEl>
                                          <p:spTgt spid="3"/>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strVal val="#ppt_w*0.70"/>
                                          </p:val>
                                        </p:tav>
                                        <p:tav tm="100000">
                                          <p:val>
                                            <p:strVal val="#ppt_w"/>
                                          </p:val>
                                        </p:tav>
                                      </p:tavLst>
                                    </p:anim>
                                    <p:anim calcmode="lin" valueType="num">
                                      <p:cBhvr>
                                        <p:cTn id="39" dur="1000" fill="hold"/>
                                        <p:tgtEl>
                                          <p:spTgt spid="13"/>
                                        </p:tgtEl>
                                        <p:attrNameLst>
                                          <p:attrName>ppt_h</p:attrName>
                                        </p:attrNameLst>
                                      </p:cBhvr>
                                      <p:tavLst>
                                        <p:tav tm="0">
                                          <p:val>
                                            <p:strVal val="#ppt_h"/>
                                          </p:val>
                                        </p:tav>
                                        <p:tav tm="100000">
                                          <p:val>
                                            <p:strVal val="#ppt_h"/>
                                          </p:val>
                                        </p:tav>
                                      </p:tavLst>
                                    </p:anim>
                                    <p:animEffect transition="in" filter="fade">
                                      <p:cBhvr>
                                        <p:cTn id="40" dur="10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7"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900" decel="100000" fill="hold"/>
                                        <p:tgtEl>
                                          <p:spTgt spid="1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utoUpdateAnimBg="0"/>
      <p:bldP spid="13" grpId="0" animBg="1"/>
      <p:bldP spid="1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764704"/>
            <a:ext cx="8712968" cy="4524315"/>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问题</a:t>
            </a:r>
            <a:r>
              <a:rPr lang="en-US" altLang="zh-CN" sz="3200" dirty="0" smtClean="0">
                <a:latin typeface="Times New Roman" pitchFamily="18" charset="0"/>
                <a:cs typeface="Times New Roman" pitchFamily="18" charset="0"/>
              </a:rPr>
              <a:t>2</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(1)</a:t>
            </a:r>
            <a:r>
              <a:rPr lang="zh-CN" altLang="zh-CN" sz="3200" dirty="0" smtClean="0">
                <a:latin typeface="Times New Roman" pitchFamily="18" charset="0"/>
                <a:cs typeface="Times New Roman" pitchFamily="18" charset="0"/>
              </a:rPr>
              <a:t>解不等式</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-4&gt;0.</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(2)</a:t>
            </a:r>
            <a:r>
              <a:rPr lang="zh-CN" altLang="zh-CN" sz="3200" dirty="0" smtClean="0">
                <a:latin typeface="Times New Roman" pitchFamily="18" charset="0"/>
                <a:cs typeface="Times New Roman" pitchFamily="18" charset="0"/>
              </a:rPr>
              <a:t>当自变量</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为何值时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函数</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的值大于</a:t>
            </a:r>
            <a:r>
              <a:rPr lang="en-US" altLang="zh-CN" sz="3200" dirty="0" smtClean="0">
                <a:latin typeface="Times New Roman" pitchFamily="18" charset="0"/>
                <a:cs typeface="Times New Roman" pitchFamily="18" charset="0"/>
              </a:rPr>
              <a:t>0?</a:t>
            </a:r>
            <a:endParaRPr lang="en-US" altLang="zh-CN" sz="3200" dirty="0" smtClean="0">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观察函数</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 </a:t>
            </a:r>
            <a:r>
              <a:rPr lang="zh-CN" altLang="zh-CN" sz="3200" dirty="0" smtClean="0">
                <a:latin typeface="Times New Roman" pitchFamily="18" charset="0"/>
                <a:cs typeface="Times New Roman" pitchFamily="18" charset="0"/>
              </a:rPr>
              <a:t>的图象</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回答问题</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a:p>
            <a:pPr>
              <a:lnSpc>
                <a:spcPct val="150000"/>
              </a:lnSpc>
            </a:pPr>
            <a:r>
              <a:rPr lang="zh-CN" altLang="zh-CN" sz="3200" dirty="0" smtClean="0">
                <a:latin typeface="Times New Roman" pitchFamily="18" charset="0"/>
                <a:cs typeface="Times New Roman" pitchFamily="18" charset="0"/>
              </a:rPr>
              <a:t>　当</a:t>
            </a:r>
            <a:r>
              <a:rPr lang="en-US" altLang="zh-CN" sz="3200" i="1" dirty="0" smtClean="0">
                <a:latin typeface="Times New Roman" pitchFamily="18" charset="0"/>
                <a:cs typeface="Times New Roman" pitchFamily="18" charset="0"/>
              </a:rPr>
              <a:t>x</a:t>
            </a:r>
            <a:r>
              <a:rPr lang="zh-CN" altLang="zh-CN" sz="3200" u="sng" dirty="0" smtClean="0">
                <a:latin typeface="Times New Roman" pitchFamily="18" charset="0"/>
                <a:cs typeface="Times New Roman" pitchFamily="18" charset="0"/>
              </a:rPr>
              <a:t>　</a:t>
            </a:r>
            <a:r>
              <a:rPr lang="en-US" altLang="zh-CN" sz="3200" u="sng"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时</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 &gt;0,</a:t>
            </a:r>
            <a:r>
              <a:rPr lang="zh-CN" altLang="zh-CN" sz="3200" dirty="0" smtClean="0">
                <a:latin typeface="Times New Roman" pitchFamily="18" charset="0"/>
                <a:cs typeface="Times New Roman" pitchFamily="18" charset="0"/>
              </a:rPr>
              <a:t>当</a:t>
            </a:r>
            <a:r>
              <a:rPr lang="en-US" altLang="zh-CN" sz="3200" i="1" dirty="0" smtClean="0">
                <a:latin typeface="Times New Roman" pitchFamily="18" charset="0"/>
                <a:cs typeface="Times New Roman" pitchFamily="18" charset="0"/>
              </a:rPr>
              <a:t>x</a:t>
            </a:r>
            <a:r>
              <a:rPr lang="zh-CN" altLang="zh-CN" sz="3200" u="sng"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时</a:t>
            </a:r>
            <a:r>
              <a:rPr lang="en-US" altLang="zh-CN" sz="3200" dirty="0" smtClean="0">
                <a:latin typeface="Times New Roman" pitchFamily="18" charset="0"/>
                <a:cs typeface="Times New Roman" pitchFamily="18" charset="0"/>
              </a:rPr>
              <a:t>,</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 &lt; 0. </a:t>
            </a:r>
            <a:endParaRPr lang="zh-CN" altLang="zh-CN" sz="3200" dirty="0">
              <a:latin typeface="Times New Roman" pitchFamily="18" charset="0"/>
              <a:cs typeface="Times New Roman" pitchFamily="18" charset="0"/>
            </a:endParaRPr>
          </a:p>
        </p:txBody>
      </p:sp>
      <p:sp>
        <p:nvSpPr>
          <p:cNvPr id="4" name="矩形 3"/>
          <p:cNvSpPr/>
          <p:nvPr/>
        </p:nvSpPr>
        <p:spPr>
          <a:xfrm>
            <a:off x="4572000" y="1556792"/>
            <a:ext cx="1728192" cy="738664"/>
          </a:xfrm>
          <a:prstGeom prst="rect">
            <a:avLst/>
          </a:prstGeom>
        </p:spPr>
        <p:txBody>
          <a:bodyPr wrap="square">
            <a:spAutoFit/>
          </a:bodyPr>
          <a:lstStyle/>
          <a:p>
            <a:pPr>
              <a:lnSpc>
                <a:spcPct val="150000"/>
              </a:lnSpc>
            </a:pP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 </a:t>
            </a:r>
            <a:r>
              <a:rPr lang="en-US" altLang="zh-CN" sz="2800" dirty="0" smtClean="0">
                <a:solidFill>
                  <a:srgbClr val="FF0000"/>
                </a:solidFill>
                <a:latin typeface="Times New Roman" pitchFamily="18" charset="0"/>
                <a:cs typeface="Times New Roman" pitchFamily="18" charset="0"/>
              </a:rPr>
              <a:t>2.</a:t>
            </a:r>
            <a:endParaRPr lang="zh-CN" altLang="zh-CN" sz="2800" dirty="0">
              <a:solidFill>
                <a:srgbClr val="FF0000"/>
              </a:solidFill>
              <a:latin typeface="Times New Roman" pitchFamily="18" charset="0"/>
              <a:cs typeface="Times New Roman" pitchFamily="18" charset="0"/>
            </a:endParaRPr>
          </a:p>
        </p:txBody>
      </p:sp>
      <p:sp>
        <p:nvSpPr>
          <p:cNvPr id="8" name="矩形 7"/>
          <p:cNvSpPr/>
          <p:nvPr/>
        </p:nvSpPr>
        <p:spPr>
          <a:xfrm>
            <a:off x="4572000" y="3050376"/>
            <a:ext cx="1728192" cy="738664"/>
          </a:xfrm>
          <a:prstGeom prst="rect">
            <a:avLst/>
          </a:prstGeom>
        </p:spPr>
        <p:txBody>
          <a:bodyPr wrap="square">
            <a:spAutoFit/>
          </a:bodyPr>
          <a:lstStyle/>
          <a:p>
            <a:pPr>
              <a:lnSpc>
                <a:spcPct val="150000"/>
              </a:lnSpc>
            </a:pP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 </a:t>
            </a:r>
            <a:r>
              <a:rPr lang="zh-CN" altLang="en-US" sz="2800" dirty="0" smtClean="0">
                <a:solidFill>
                  <a:srgbClr val="FF0000"/>
                </a:solidFill>
                <a:latin typeface="Times New Roman" pitchFamily="18" charset="0"/>
                <a:cs typeface="Times New Roman" pitchFamily="18" charset="0"/>
              </a:rPr>
              <a:t>＞ </a:t>
            </a:r>
            <a:r>
              <a:rPr lang="en-US" altLang="zh-CN" sz="2800" dirty="0" smtClean="0">
                <a:solidFill>
                  <a:srgbClr val="FF0000"/>
                </a:solidFill>
                <a:latin typeface="Times New Roman" pitchFamily="18" charset="0"/>
                <a:cs typeface="Times New Roman" pitchFamily="18" charset="0"/>
              </a:rPr>
              <a:t>2.</a:t>
            </a:r>
            <a:endParaRPr lang="zh-CN" altLang="zh-CN" sz="2800" dirty="0">
              <a:solidFill>
                <a:srgbClr val="FF0000"/>
              </a:solidFill>
              <a:latin typeface="Times New Roman" pitchFamily="18" charset="0"/>
              <a:cs typeface="Times New Roman" pitchFamily="18" charset="0"/>
            </a:endParaRPr>
          </a:p>
        </p:txBody>
      </p:sp>
      <p:sp>
        <p:nvSpPr>
          <p:cNvPr id="9" name="矩形 8"/>
          <p:cNvSpPr/>
          <p:nvPr/>
        </p:nvSpPr>
        <p:spPr>
          <a:xfrm>
            <a:off x="1214414" y="4429132"/>
            <a:ext cx="1728192" cy="656846"/>
          </a:xfrm>
          <a:prstGeom prst="rect">
            <a:avLst/>
          </a:prstGeom>
        </p:spPr>
        <p:txBody>
          <a:bodyPr wrap="square">
            <a:spAutoFit/>
          </a:bodyPr>
          <a:lstStyle/>
          <a:p>
            <a:pPr>
              <a:lnSpc>
                <a:spcPct val="150000"/>
              </a:lnSpc>
            </a:pPr>
            <a:r>
              <a:rPr lang="zh-CN" altLang="en-US" sz="2800" dirty="0" smtClean="0">
                <a:solidFill>
                  <a:srgbClr val="FF0000"/>
                </a:solidFill>
                <a:latin typeface="Times New Roman" pitchFamily="18" charset="0"/>
                <a:cs typeface="Times New Roman" pitchFamily="18" charset="0"/>
              </a:rPr>
              <a:t>＞</a:t>
            </a:r>
            <a:r>
              <a:rPr lang="en-US" altLang="zh-CN" sz="2800" dirty="0" smtClean="0">
                <a:solidFill>
                  <a:srgbClr val="FF0000"/>
                </a:solidFill>
                <a:latin typeface="Times New Roman" pitchFamily="18" charset="0"/>
                <a:cs typeface="Times New Roman" pitchFamily="18" charset="0"/>
              </a:rPr>
              <a:t>2</a:t>
            </a:r>
            <a:r>
              <a:rPr lang="zh-CN" altLang="en-US" sz="2800" dirty="0" smtClean="0">
                <a:solidFill>
                  <a:srgbClr val="FF0000"/>
                </a:solidFill>
                <a:latin typeface="Times New Roman" pitchFamily="18" charset="0"/>
                <a:cs typeface="Times New Roman" pitchFamily="18" charset="0"/>
              </a:rPr>
              <a:t> </a:t>
            </a:r>
            <a:endParaRPr lang="zh-CN" altLang="zh-CN" sz="2800" dirty="0">
              <a:solidFill>
                <a:srgbClr val="FF0000"/>
              </a:solidFill>
              <a:latin typeface="Times New Roman" pitchFamily="18" charset="0"/>
              <a:cs typeface="Times New Roman" pitchFamily="18" charset="0"/>
            </a:endParaRPr>
          </a:p>
        </p:txBody>
      </p:sp>
      <p:sp>
        <p:nvSpPr>
          <p:cNvPr id="10" name="矩形 9"/>
          <p:cNvSpPr/>
          <p:nvPr/>
        </p:nvSpPr>
        <p:spPr>
          <a:xfrm>
            <a:off x="4857752" y="4357694"/>
            <a:ext cx="1728192" cy="737510"/>
          </a:xfrm>
          <a:prstGeom prst="rect">
            <a:avLst/>
          </a:prstGeom>
        </p:spPr>
        <p:txBody>
          <a:bodyPr wrap="square">
            <a:spAutoFit/>
          </a:bodyPr>
          <a:lstStyle/>
          <a:p>
            <a:pPr>
              <a:lnSpc>
                <a:spcPct val="150000"/>
              </a:lnSpc>
            </a:pPr>
            <a:r>
              <a:rPr lang="zh-CN" altLang="en-US" sz="3200" dirty="0" smtClean="0">
                <a:solidFill>
                  <a:srgbClr val="FF0000"/>
                </a:solidFill>
                <a:latin typeface="Times New Roman" pitchFamily="18" charset="0"/>
                <a:cs typeface="Times New Roman" pitchFamily="18" charset="0"/>
              </a:rPr>
              <a:t>＜</a:t>
            </a:r>
            <a:r>
              <a:rPr lang="en-US" altLang="zh-CN" sz="3200" dirty="0" smtClean="0">
                <a:solidFill>
                  <a:srgbClr val="FF0000"/>
                </a:solidFill>
                <a:latin typeface="Times New Roman" pitchFamily="18" charset="0"/>
                <a:cs typeface="Times New Roman" pitchFamily="18" charset="0"/>
              </a:rPr>
              <a:t>2</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0.70"/>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strVal val="#ppt_w*0.70"/>
                                          </p:val>
                                        </p:tav>
                                        <p:tav tm="100000">
                                          <p:val>
                                            <p:strVal val="#ppt_w"/>
                                          </p:val>
                                        </p:tav>
                                      </p:tavLst>
                                    </p:anim>
                                    <p:anim calcmode="lin" valueType="num">
                                      <p:cBhvr>
                                        <p:cTn id="36" dur="1000" fill="hold"/>
                                        <p:tgtEl>
                                          <p:spTgt spid="10"/>
                                        </p:tgtEl>
                                        <p:attrNameLst>
                                          <p:attrName>ppt_h</p:attrName>
                                        </p:attrNameLst>
                                      </p:cBhvr>
                                      <p:tavLst>
                                        <p:tav tm="0">
                                          <p:val>
                                            <p:strVal val="#ppt_h"/>
                                          </p:val>
                                        </p:tav>
                                        <p:tav tm="100000">
                                          <p:val>
                                            <p:strVal val="#ppt_h"/>
                                          </p:val>
                                        </p:tav>
                                      </p:tavLst>
                                    </p:anim>
                                    <p:animEffect transition="in" filter="fade">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1052736"/>
            <a:ext cx="8712968" cy="1569660"/>
          </a:xfrm>
          <a:prstGeom prst="rect">
            <a:avLst/>
          </a:prstGeom>
        </p:spPr>
        <p:txBody>
          <a:bodyPr wrap="square">
            <a:spAutoFit/>
          </a:bodyPr>
          <a:lstStyle/>
          <a:p>
            <a:pPr>
              <a:lnSpc>
                <a:spcPct val="150000"/>
              </a:lnSpc>
            </a:pPr>
            <a:r>
              <a:rPr lang="zh-CN" altLang="zh-CN" sz="3200" dirty="0" smtClean="0">
                <a:latin typeface="Times New Roman" pitchFamily="18" charset="0"/>
                <a:cs typeface="Times New Roman" pitchFamily="18" charset="0"/>
              </a:rPr>
              <a:t>　从数的角度看</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一元一次不等式</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-4&gt;0</a:t>
            </a:r>
            <a:r>
              <a:rPr lang="zh-CN" altLang="zh-CN" sz="3200" dirty="0" smtClean="0">
                <a:latin typeface="Times New Roman" pitchFamily="18" charset="0"/>
                <a:cs typeface="Times New Roman" pitchFamily="18" charset="0"/>
              </a:rPr>
              <a:t>的解集是一次函数</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的</a:t>
            </a:r>
            <a:r>
              <a:rPr lang="en-US" altLang="zh-CN" sz="3200" i="1" dirty="0" smtClean="0">
                <a:latin typeface="Times New Roman" pitchFamily="18" charset="0"/>
                <a:cs typeface="Times New Roman" pitchFamily="18" charset="0"/>
              </a:rPr>
              <a:t>y</a:t>
            </a:r>
            <a:r>
              <a:rPr lang="zh-CN" altLang="zh-CN" sz="3200" dirty="0" smtClean="0">
                <a:latin typeface="Times New Roman" pitchFamily="18" charset="0"/>
                <a:cs typeface="Times New Roman" pitchFamily="18" charset="0"/>
              </a:rPr>
              <a:t>值大于</a:t>
            </a:r>
            <a:r>
              <a:rPr lang="en-US" altLang="zh-CN" sz="3200" dirty="0" smtClean="0">
                <a:latin typeface="Times New Roman" pitchFamily="18" charset="0"/>
                <a:cs typeface="Times New Roman" pitchFamily="18" charset="0"/>
              </a:rPr>
              <a:t>0</a:t>
            </a:r>
            <a:r>
              <a:rPr lang="zh-CN" altLang="zh-CN" sz="3200" dirty="0" smtClean="0">
                <a:latin typeface="Times New Roman" pitchFamily="18" charset="0"/>
                <a:cs typeface="Times New Roman" pitchFamily="18" charset="0"/>
              </a:rPr>
              <a:t>时</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的取值范围</a:t>
            </a:r>
            <a:r>
              <a:rPr lang="en-US" altLang="zh-CN" sz="3200" dirty="0" smtClean="0">
                <a:latin typeface="Times New Roman" pitchFamily="18" charset="0"/>
                <a:cs typeface="Times New Roman" pitchFamily="18" charset="0"/>
              </a:rPr>
              <a:t>.</a:t>
            </a:r>
            <a:endParaRPr lang="zh-CN" altLang="zh-CN" sz="3200" dirty="0" smtClean="0">
              <a:latin typeface="Times New Roman" pitchFamily="18" charset="0"/>
              <a:cs typeface="Times New Roman" pitchFamily="18" charset="0"/>
            </a:endParaRPr>
          </a:p>
        </p:txBody>
      </p:sp>
      <p:sp>
        <p:nvSpPr>
          <p:cNvPr id="7" name="矩形 6"/>
          <p:cNvSpPr/>
          <p:nvPr/>
        </p:nvSpPr>
        <p:spPr>
          <a:xfrm>
            <a:off x="251520" y="3086371"/>
            <a:ext cx="8712968" cy="2214837"/>
          </a:xfrm>
          <a:prstGeom prst="rect">
            <a:avLst/>
          </a:prstGeom>
        </p:spPr>
        <p:txBody>
          <a:bodyPr wrap="square">
            <a:spAutoFit/>
          </a:bodyPr>
          <a:lstStyle/>
          <a:p>
            <a:pPr>
              <a:lnSpc>
                <a:spcPct val="150000"/>
              </a:lnSpc>
            </a:pP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从形的角度看</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解一元一次不等式</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-4&gt;0(</a:t>
            </a:r>
            <a:r>
              <a:rPr lang="zh-CN" altLang="zh-CN" sz="3200" dirty="0" smtClean="0">
                <a:latin typeface="Times New Roman" pitchFamily="18" charset="0"/>
                <a:cs typeface="Times New Roman" pitchFamily="18" charset="0"/>
              </a:rPr>
              <a:t>或</a:t>
            </a:r>
            <a:endParaRPr lang="en-US" altLang="zh-CN" sz="3200" dirty="0" smtClean="0">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4&lt;0)</a:t>
            </a:r>
            <a:r>
              <a:rPr lang="zh-CN" altLang="zh-CN" sz="3200" dirty="0" smtClean="0">
                <a:latin typeface="Times New Roman" pitchFamily="18" charset="0"/>
                <a:cs typeface="Times New Roman" pitchFamily="18" charset="0"/>
              </a:rPr>
              <a:t>可以看作</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求一次函数</a:t>
            </a:r>
            <a:r>
              <a:rPr lang="en-US" altLang="zh-CN" sz="3200" i="1" dirty="0" smtClean="0">
                <a:latin typeface="Times New Roman" pitchFamily="18" charset="0"/>
                <a:cs typeface="Times New Roman" pitchFamily="18" charset="0"/>
              </a:rPr>
              <a:t>y</a:t>
            </a:r>
            <a:r>
              <a:rPr lang="en-US" altLang="zh-CN" sz="3200" dirty="0" smtClean="0">
                <a:latin typeface="Times New Roman" pitchFamily="18" charset="0"/>
                <a:cs typeface="Times New Roman" pitchFamily="18" charset="0"/>
              </a:rPr>
              <a:t>=2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4</a:t>
            </a:r>
            <a:r>
              <a:rPr lang="zh-CN" altLang="zh-CN" sz="3200" dirty="0" smtClean="0">
                <a:latin typeface="Times New Roman" pitchFamily="18" charset="0"/>
                <a:cs typeface="Times New Roman" pitchFamily="18" charset="0"/>
              </a:rPr>
              <a:t>图象在</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轴的上方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或下方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时点的横坐标的取值范围</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43805"/>
            <a:ext cx="8496944" cy="1384995"/>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　探究</a:t>
            </a:r>
            <a:r>
              <a:rPr lang="en-US" altLang="zh-CN" sz="2800" dirty="0" smtClean="0">
                <a:solidFill>
                  <a:srgbClr val="FF0000"/>
                </a:solidFill>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下面</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个方程有什么共同</a:t>
            </a:r>
            <a:endParaRPr lang="en-US" altLang="zh-CN" sz="2800" dirty="0" smtClean="0">
              <a:latin typeface="Times New Roman" pitchFamily="18" charset="0"/>
              <a:cs typeface="Times New Roman" pitchFamily="18" charset="0"/>
            </a:endParaRPr>
          </a:p>
          <a:p>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点和不同点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你能从函数的角度对解这</a:t>
            </a:r>
            <a:endParaRPr lang="en-US" altLang="zh-CN" sz="2800" dirty="0" smtClean="0">
              <a:latin typeface="Times New Roman" pitchFamily="18" charset="0"/>
              <a:cs typeface="Times New Roman" pitchFamily="18" charset="0"/>
            </a:endParaRPr>
          </a:p>
          <a:p>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个方程进行解释吗</a:t>
            </a:r>
            <a:r>
              <a:rPr lang="en-US" altLang="zh-CN" sz="2800" dirty="0" smtClean="0">
                <a:latin typeface="Times New Roman" pitchFamily="18" charset="0"/>
                <a:cs typeface="Times New Roman" pitchFamily="18" charset="0"/>
              </a:rPr>
              <a:t>?(1)2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+1=3,(2)2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+1=0,(3)2</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+1= -1.</a:t>
            </a:r>
            <a:endParaRPr lang="zh-CN" altLang="zh-CN" sz="2800" dirty="0">
              <a:latin typeface="Times New Roman" pitchFamily="18" charset="0"/>
              <a:cs typeface="Times New Roman" pitchFamily="18" charset="0"/>
            </a:endParaRPr>
          </a:p>
        </p:txBody>
      </p:sp>
      <p:grpSp>
        <p:nvGrpSpPr>
          <p:cNvPr id="6" name="Group 4"/>
          <p:cNvGrpSpPr/>
          <p:nvPr/>
        </p:nvGrpSpPr>
        <p:grpSpPr bwMode="auto">
          <a:xfrm>
            <a:off x="6215105" y="71414"/>
            <a:ext cx="2857489" cy="1000108"/>
            <a:chOff x="45" y="0"/>
            <a:chExt cx="1664" cy="635"/>
          </a:xfrm>
        </p:grpSpPr>
        <p:pic>
          <p:nvPicPr>
            <p:cNvPr id="7" name="Picture 5" descr="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76" y="0"/>
              <a:ext cx="1633" cy="635"/>
            </a:xfrm>
            <a:prstGeom prst="rect">
              <a:avLst/>
            </a:prstGeom>
            <a:noFill/>
            <a:ln w="9525">
              <a:noFill/>
              <a:miter lim="800000"/>
              <a:headEnd/>
              <a:tailEnd/>
            </a:ln>
          </p:spPr>
        </p:pic>
        <p:sp>
          <p:nvSpPr>
            <p:cNvPr id="8" name="Rectangle 2"/>
            <p:cNvSpPr txBox="1">
              <a:spLocks noChangeArrowheads="1"/>
            </p:cNvSpPr>
            <p:nvPr/>
          </p:nvSpPr>
          <p:spPr bwMode="auto">
            <a:xfrm>
              <a:off x="45" y="55"/>
              <a:ext cx="1497" cy="535"/>
            </a:xfrm>
            <a:prstGeom prst="rect">
              <a:avLst/>
            </a:prstGeom>
            <a:noFill/>
            <a:ln w="9525">
              <a:noFill/>
              <a:miter lim="800000"/>
            </a:ln>
          </p:spPr>
          <p:txBody>
            <a:bodyPr lIns="91403" tIns="45700" rIns="91403" bIns="45700" anchor="ctr"/>
            <a:lstStyle/>
            <a:p>
              <a:pPr algn="r" defTabSz="923925">
                <a:lnSpc>
                  <a:spcPct val="150000"/>
                </a:lnSpc>
                <a:buFont typeface="Arial" charset="0"/>
                <a:buNone/>
              </a:pPr>
              <a:r>
                <a:rPr lang="zh-CN" altLang="en-US" sz="3200" dirty="0">
                  <a:solidFill>
                    <a:srgbClr val="CC0000"/>
                  </a:solidFill>
                  <a:latin typeface="Times New Roman" pitchFamily="18" charset="0"/>
                  <a:ea typeface="黑体" pitchFamily="2" charset="-122"/>
                  <a:cs typeface="Times New Roman" pitchFamily="18" charset="0"/>
                </a:rPr>
                <a:t>学 习 新 知</a:t>
              </a:r>
            </a:p>
          </p:txBody>
        </p:sp>
      </p:grpSp>
      <p:sp>
        <p:nvSpPr>
          <p:cNvPr id="16" name="矩形 15"/>
          <p:cNvSpPr/>
          <p:nvPr/>
        </p:nvSpPr>
        <p:spPr>
          <a:xfrm>
            <a:off x="251520" y="1810559"/>
            <a:ext cx="8352928" cy="2554545"/>
          </a:xfrm>
          <a:prstGeom prst="rect">
            <a:avLst/>
          </a:prstGeom>
        </p:spPr>
        <p:txBody>
          <a:bodyPr wrap="square">
            <a:spAutoFit/>
          </a:bodyPr>
          <a:lstStyle/>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三个方程等号的左边都是</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结果不同</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从图象上可以看出</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上纵坐标分别取</a:t>
            </a:r>
            <a:r>
              <a:rPr lang="en-US" altLang="zh-CN" sz="3200" dirty="0" smtClean="0">
                <a:solidFill>
                  <a:srgbClr val="FF0000"/>
                </a:solidFill>
                <a:latin typeface="Times New Roman" pitchFamily="18" charset="0"/>
                <a:cs typeface="Times New Roman" pitchFamily="18" charset="0"/>
              </a:rPr>
              <a:t>3,0,-1</a:t>
            </a:r>
            <a:r>
              <a:rPr lang="zh-CN" altLang="zh-CN" sz="3200" dirty="0" smtClean="0">
                <a:solidFill>
                  <a:srgbClr val="FF0000"/>
                </a:solidFill>
                <a:latin typeface="Times New Roman" pitchFamily="18" charset="0"/>
                <a:cs typeface="Times New Roman" pitchFamily="18" charset="0"/>
              </a:rPr>
              <a:t>的点的横坐标</a:t>
            </a:r>
            <a:r>
              <a:rPr lang="en-US" altLang="zh-CN" sz="3200" dirty="0" smtClean="0">
                <a:solidFill>
                  <a:srgbClr val="FF0000"/>
                </a:solidFill>
                <a:latin typeface="Times New Roman" pitchFamily="18" charset="0"/>
                <a:cs typeface="Times New Roman" pitchFamily="18" charset="0"/>
              </a:rPr>
              <a:t>1,-0.5,-1</a:t>
            </a:r>
            <a:r>
              <a:rPr lang="zh-CN" altLang="zh-CN" sz="3200" dirty="0" smtClean="0">
                <a:solidFill>
                  <a:srgbClr val="FF0000"/>
                </a:solidFill>
                <a:latin typeface="Times New Roman" pitchFamily="18" charset="0"/>
                <a:cs typeface="Times New Roman" pitchFamily="18" charset="0"/>
              </a:rPr>
              <a:t>就是方程的解</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再通过计算发现三个方程的解是函数图象上纵坐标为</a:t>
            </a:r>
            <a:r>
              <a:rPr lang="en-US" altLang="zh-CN" sz="3200" dirty="0" smtClean="0">
                <a:solidFill>
                  <a:srgbClr val="FF0000"/>
                </a:solidFill>
                <a:latin typeface="Times New Roman" pitchFamily="18" charset="0"/>
                <a:cs typeface="Times New Roman" pitchFamily="18" charset="0"/>
              </a:rPr>
              <a:t>3,0,-1</a:t>
            </a:r>
            <a:r>
              <a:rPr lang="zh-CN" altLang="zh-CN" sz="3200" dirty="0" smtClean="0">
                <a:solidFill>
                  <a:srgbClr val="FF0000"/>
                </a:solidFill>
                <a:latin typeface="Times New Roman" pitchFamily="18" charset="0"/>
                <a:cs typeface="Times New Roman" pitchFamily="18" charset="0"/>
              </a:rPr>
              <a:t>的对应点的横坐标的值</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pic>
        <p:nvPicPr>
          <p:cNvPr id="10" name="图片 9"/>
          <p:cNvPicPr/>
          <p:nvPr/>
        </p:nvPicPr>
        <p:blipFill>
          <a:blip r:embed="rId2" cstate="print">
            <a:duotone>
              <a:prstClr val="black"/>
              <a:schemeClr val="accent6">
                <a:tint val="45000"/>
                <a:satMod val="400000"/>
              </a:schemeClr>
            </a:duotone>
          </a:blip>
          <a:srcRect/>
          <a:stretch>
            <a:fillRect/>
          </a:stretch>
        </p:blipFill>
        <p:spPr bwMode="auto">
          <a:xfrm>
            <a:off x="5000628" y="4357694"/>
            <a:ext cx="2428892" cy="207170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strVal val="#ppt_w*0.70"/>
                                          </p:val>
                                        </p:tav>
                                        <p:tav tm="100000">
                                          <p:val>
                                            <p:strVal val="#ppt_w"/>
                                          </p:val>
                                        </p:tav>
                                      </p:tavLst>
                                    </p:anim>
                                    <p:anim calcmode="lin" valueType="num">
                                      <p:cBhvr>
                                        <p:cTn id="15" dur="1000" fill="hold"/>
                                        <p:tgtEl>
                                          <p:spTgt spid="16"/>
                                        </p:tgtEl>
                                        <p:attrNameLst>
                                          <p:attrName>ppt_h</p:attrName>
                                        </p:attrNameLst>
                                      </p:cBhvr>
                                      <p:tavLst>
                                        <p:tav tm="0">
                                          <p:val>
                                            <p:strVal val="#ppt_h"/>
                                          </p:val>
                                        </p:tav>
                                        <p:tav tm="100000">
                                          <p:val>
                                            <p:strVal val="#ppt_h"/>
                                          </p:val>
                                        </p:tav>
                                      </p:tavLst>
                                    </p:anim>
                                    <p:animEffect transition="in" filter="fade">
                                      <p:cBhvr>
                                        <p:cTn id="16" dur="1000"/>
                                        <p:tgtEl>
                                          <p:spTgt spid="16"/>
                                        </p:tgtEl>
                                      </p:cBhvr>
                                    </p:animEffect>
                                  </p:childTnLst>
                                </p:cTn>
                              </p:par>
                              <p:par>
                                <p:cTn id="17" presetID="55"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42844" y="357166"/>
            <a:ext cx="8568952" cy="2062103"/>
          </a:xfrm>
          <a:prstGeom prst="rect">
            <a:avLst/>
          </a:prstGeom>
        </p:spPr>
        <p:txBody>
          <a:bodyPr wrap="square">
            <a:spAutoFit/>
          </a:bodyPr>
          <a:lstStyle/>
          <a:p>
            <a:pPr algn="ctr"/>
            <a:r>
              <a:rPr lang="zh-CN" altLang="en-US" sz="3200" dirty="0" smtClean="0">
                <a:solidFill>
                  <a:srgbClr val="FF0000"/>
                </a:solidFill>
                <a:latin typeface="Times New Roman" pitchFamily="18" charset="0"/>
                <a:cs typeface="Times New Roman" pitchFamily="18" charset="0"/>
              </a:rPr>
              <a:t>想一想：</a:t>
            </a:r>
            <a:endParaRPr lang="en-US" altLang="zh-CN" sz="3200" dirty="0" smtClean="0">
              <a:solidFill>
                <a:srgbClr val="FF0000"/>
              </a:solidFill>
              <a:latin typeface="Times New Roman" pitchFamily="18" charset="0"/>
              <a:cs typeface="Times New Roman" pitchFamily="18" charset="0"/>
            </a:endParaRPr>
          </a:p>
          <a:p>
            <a:pPr>
              <a:lnSpc>
                <a:spcPct val="150000"/>
              </a:lnSpc>
            </a:pPr>
            <a:r>
              <a:rPr lang="en-US" altLang="zh-CN" sz="3200" dirty="0" smtClean="0">
                <a:latin typeface="Times New Roman" pitchFamily="18" charset="0"/>
                <a:cs typeface="Times New Roman" pitchFamily="18" charset="0"/>
              </a:rPr>
              <a:t>    </a:t>
            </a:r>
            <a:r>
              <a:rPr lang="zh-CN" altLang="zh-CN" sz="3200" dirty="0" smtClean="0">
                <a:latin typeface="Times New Roman" pitchFamily="18" charset="0"/>
                <a:cs typeface="Times New Roman" pitchFamily="18" charset="0"/>
              </a:rPr>
              <a:t>解方程</a:t>
            </a:r>
            <a:r>
              <a:rPr lang="en-US" altLang="zh-CN" sz="3200" i="1" dirty="0" smtClean="0">
                <a:latin typeface="Times New Roman" pitchFamily="18" charset="0"/>
                <a:cs typeface="Times New Roman" pitchFamily="18" charset="0"/>
              </a:rPr>
              <a:t>ax+b=</a:t>
            </a:r>
            <a:r>
              <a:rPr lang="en-US" altLang="zh-CN" sz="3200" dirty="0" smtClean="0">
                <a:latin typeface="Times New Roman" pitchFamily="18" charset="0"/>
                <a:cs typeface="Times New Roman" pitchFamily="18" charset="0"/>
              </a:rPr>
              <a:t>0(</a:t>
            </a:r>
            <a:r>
              <a:rPr lang="en-US" altLang="zh-CN" sz="3200" i="1" dirty="0" smtClean="0">
                <a:latin typeface="Times New Roman" pitchFamily="18" charset="0"/>
                <a:cs typeface="Times New Roman" pitchFamily="18" charset="0"/>
              </a:rPr>
              <a:t>a≠</a:t>
            </a:r>
            <a:r>
              <a:rPr lang="en-US" altLang="zh-CN" sz="3200" dirty="0" smtClean="0">
                <a:latin typeface="Times New Roman" pitchFamily="18" charset="0"/>
                <a:cs typeface="Times New Roman" pitchFamily="18" charset="0"/>
              </a:rPr>
              <a:t>0)</a:t>
            </a:r>
            <a:r>
              <a:rPr lang="zh-CN" altLang="zh-CN" sz="3200" dirty="0" smtClean="0">
                <a:latin typeface="Times New Roman" pitchFamily="18" charset="0"/>
                <a:cs typeface="Times New Roman" pitchFamily="18" charset="0"/>
              </a:rPr>
              <a:t>与求自变量</a:t>
            </a:r>
            <a:r>
              <a:rPr lang="en-US" altLang="zh-CN" sz="3200" i="1" dirty="0" smtClean="0">
                <a:latin typeface="Times New Roman" pitchFamily="18" charset="0"/>
                <a:cs typeface="Times New Roman" pitchFamily="18" charset="0"/>
              </a:rPr>
              <a:t>x</a:t>
            </a:r>
            <a:r>
              <a:rPr lang="zh-CN" altLang="zh-CN" sz="3200" dirty="0" smtClean="0">
                <a:latin typeface="Times New Roman" pitchFamily="18" charset="0"/>
                <a:cs typeface="Times New Roman" pitchFamily="18" charset="0"/>
              </a:rPr>
              <a:t>为何值时</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一次函数</a:t>
            </a:r>
            <a:r>
              <a:rPr lang="en-US" altLang="zh-CN" sz="3200" i="1" dirty="0" smtClean="0">
                <a:latin typeface="Times New Roman" pitchFamily="18" charset="0"/>
                <a:cs typeface="Times New Roman" pitchFamily="18" charset="0"/>
              </a:rPr>
              <a:t>y=ax+b</a:t>
            </a:r>
            <a:r>
              <a:rPr lang="zh-CN" altLang="zh-CN" sz="3200" dirty="0" smtClean="0">
                <a:latin typeface="Times New Roman" pitchFamily="18" charset="0"/>
                <a:cs typeface="Times New Roman" pitchFamily="18" charset="0"/>
              </a:rPr>
              <a:t>的值为</a:t>
            </a:r>
            <a:r>
              <a:rPr lang="en-US" altLang="zh-CN" sz="3200" dirty="0" smtClean="0">
                <a:latin typeface="Times New Roman" pitchFamily="18" charset="0"/>
                <a:cs typeface="Times New Roman" pitchFamily="18" charset="0"/>
              </a:rPr>
              <a:t>0</a:t>
            </a:r>
            <a:r>
              <a:rPr lang="zh-CN" altLang="zh-CN" sz="3200" dirty="0" smtClean="0">
                <a:latin typeface="Times New Roman" pitchFamily="18" charset="0"/>
                <a:cs typeface="Times New Roman" pitchFamily="18" charset="0"/>
              </a:rPr>
              <a:t>有什么关系</a:t>
            </a:r>
            <a:r>
              <a:rPr lang="en-US" altLang="zh-CN" sz="3200" dirty="0" smtClean="0">
                <a:latin typeface="Times New Roman" pitchFamily="18" charset="0"/>
                <a:cs typeface="Times New Roman" pitchFamily="18" charset="0"/>
              </a:rPr>
              <a:t>?</a:t>
            </a:r>
            <a:endParaRPr lang="zh-CN" altLang="zh-CN" sz="3200" dirty="0">
              <a:latin typeface="Times New Roman" pitchFamily="18" charset="0"/>
              <a:cs typeface="Times New Roman" pitchFamily="18" charset="0"/>
            </a:endParaRPr>
          </a:p>
        </p:txBody>
      </p:sp>
      <p:sp>
        <p:nvSpPr>
          <p:cNvPr id="7" name="矩形 6"/>
          <p:cNvSpPr/>
          <p:nvPr/>
        </p:nvSpPr>
        <p:spPr>
          <a:xfrm>
            <a:off x="357158" y="2285992"/>
            <a:ext cx="8568952" cy="3785652"/>
          </a:xfrm>
          <a:prstGeom prst="rect">
            <a:avLst/>
          </a:prstGeom>
        </p:spPr>
        <p:txBody>
          <a:bodyPr wrap="square">
            <a:spAutoFit/>
          </a:bodyPr>
          <a:lstStyle/>
          <a:p>
            <a:pPr>
              <a:lnSpc>
                <a:spcPct val="150000"/>
              </a:lnSpc>
            </a:pPr>
            <a:r>
              <a:rPr lang="en-US" altLang="zh-CN" sz="3200" dirty="0" smtClean="0">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任何以</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为未知数的一元一次方程都可以化成</a:t>
            </a:r>
            <a:r>
              <a:rPr lang="en-US" altLang="zh-CN" sz="3200" i="1" dirty="0" smtClean="0">
                <a:solidFill>
                  <a:srgbClr val="FF0000"/>
                </a:solidFill>
                <a:latin typeface="Times New Roman" pitchFamily="18" charset="0"/>
                <a:cs typeface="Times New Roman" pitchFamily="18" charset="0"/>
              </a:rPr>
              <a:t>ax+b</a:t>
            </a:r>
            <a:r>
              <a:rPr lang="en-US" altLang="zh-CN" sz="3200" dirty="0" smtClean="0">
                <a:solidFill>
                  <a:srgbClr val="FF0000"/>
                </a:solidFill>
                <a:latin typeface="Times New Roman" pitchFamily="18" charset="0"/>
                <a:cs typeface="Times New Roman" pitchFamily="18" charset="0"/>
              </a:rPr>
              <a:t>=0(</a:t>
            </a:r>
            <a:r>
              <a:rPr lang="en-US" altLang="zh-CN" sz="3200" i="1" dirty="0" smtClean="0">
                <a:solidFill>
                  <a:srgbClr val="FF0000"/>
                </a:solidFill>
                <a:latin typeface="Times New Roman" pitchFamily="18" charset="0"/>
                <a:cs typeface="Times New Roman" pitchFamily="18" charset="0"/>
              </a:rPr>
              <a:t>a</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的形式</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因此</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解方程</a:t>
            </a:r>
            <a:r>
              <a:rPr lang="en-US" altLang="zh-CN" sz="3200" i="1" dirty="0" smtClean="0">
                <a:solidFill>
                  <a:srgbClr val="FF0000"/>
                </a:solidFill>
                <a:latin typeface="Times New Roman" pitchFamily="18" charset="0"/>
                <a:cs typeface="Times New Roman" pitchFamily="18" charset="0"/>
              </a:rPr>
              <a:t>ax+b</a:t>
            </a:r>
            <a:r>
              <a:rPr lang="en-US" altLang="zh-CN" sz="3200" dirty="0" smtClean="0">
                <a:solidFill>
                  <a:srgbClr val="FF0000"/>
                </a:solidFill>
                <a:latin typeface="Times New Roman" pitchFamily="18" charset="0"/>
                <a:cs typeface="Times New Roman" pitchFamily="18" charset="0"/>
              </a:rPr>
              <a:t>=0(</a:t>
            </a:r>
            <a:r>
              <a:rPr lang="en-US" altLang="zh-CN" sz="3200" i="1" dirty="0" smtClean="0">
                <a:solidFill>
                  <a:srgbClr val="FF0000"/>
                </a:solidFill>
                <a:latin typeface="Times New Roman" pitchFamily="18" charset="0"/>
                <a:cs typeface="Times New Roman" pitchFamily="18" charset="0"/>
              </a:rPr>
              <a:t>a</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相当于在一次函数</a:t>
            </a:r>
            <a:r>
              <a:rPr lang="en-US" altLang="zh-CN" sz="3200" i="1" dirty="0" smtClean="0">
                <a:solidFill>
                  <a:srgbClr val="FF0000"/>
                </a:solidFill>
                <a:latin typeface="Times New Roman" pitchFamily="18" charset="0"/>
                <a:cs typeface="Times New Roman" pitchFamily="18" charset="0"/>
              </a:rPr>
              <a:t>y=ax+b</a:t>
            </a:r>
            <a:r>
              <a:rPr lang="zh-CN" altLang="zh-CN" sz="3200" dirty="0" smtClean="0">
                <a:solidFill>
                  <a:srgbClr val="FF0000"/>
                </a:solidFill>
                <a:latin typeface="Times New Roman" pitchFamily="18" charset="0"/>
                <a:cs typeface="Times New Roman" pitchFamily="18" charset="0"/>
              </a:rPr>
              <a:t>中取</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时</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求</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的值</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或在函数</a:t>
            </a:r>
            <a:r>
              <a:rPr lang="en-US" altLang="zh-CN" sz="3200" i="1" dirty="0" smtClean="0">
                <a:solidFill>
                  <a:srgbClr val="FF0000"/>
                </a:solidFill>
                <a:latin typeface="Times New Roman" pitchFamily="18" charset="0"/>
                <a:cs typeface="Times New Roman" pitchFamily="18" charset="0"/>
              </a:rPr>
              <a:t>y=ax+b</a:t>
            </a:r>
            <a:r>
              <a:rPr lang="zh-CN" altLang="zh-CN" sz="3200" dirty="0" smtClean="0">
                <a:solidFill>
                  <a:srgbClr val="FF0000"/>
                </a:solidFill>
                <a:latin typeface="Times New Roman" pitchFamily="18" charset="0"/>
                <a:cs typeface="Times New Roman" pitchFamily="18" charset="0"/>
              </a:rPr>
              <a:t>图象上找出与</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轴的交点</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该交点横坐标的值就是该方程的解</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1520" y="188640"/>
            <a:ext cx="8568952" cy="1569660"/>
          </a:xfrm>
          <a:prstGeom prst="rect">
            <a:avLst/>
          </a:prstGeom>
        </p:spPr>
        <p:txBody>
          <a:bodyPr wrap="square">
            <a:spAutoFit/>
          </a:bodyPr>
          <a:lstStyle/>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探究</a:t>
            </a:r>
            <a:r>
              <a:rPr lang="en-US" altLang="zh-CN" sz="3200" dirty="0" smtClean="0">
                <a:solidFill>
                  <a:srgbClr val="FF0000"/>
                </a:solidFill>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下面</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个不等式有什么共同点和不同点</a:t>
            </a:r>
            <a:r>
              <a:rPr lang="en-US" altLang="zh-CN" sz="3200" dirty="0" smtClean="0">
                <a:latin typeface="Times New Roman" pitchFamily="18" charset="0"/>
                <a:cs typeface="Times New Roman" pitchFamily="18" charset="0"/>
              </a:rPr>
              <a:t>?</a:t>
            </a:r>
            <a:r>
              <a:rPr lang="zh-CN" altLang="zh-CN" sz="3200" dirty="0" smtClean="0">
                <a:latin typeface="Times New Roman" pitchFamily="18" charset="0"/>
                <a:cs typeface="Times New Roman" pitchFamily="18" charset="0"/>
              </a:rPr>
              <a:t>你能从函数的角度对解这</a:t>
            </a:r>
            <a:r>
              <a:rPr lang="en-US" altLang="zh-CN" sz="3200" dirty="0" smtClean="0">
                <a:latin typeface="Times New Roman" pitchFamily="18" charset="0"/>
                <a:cs typeface="Times New Roman" pitchFamily="18" charset="0"/>
              </a:rPr>
              <a:t>3</a:t>
            </a:r>
            <a:r>
              <a:rPr lang="zh-CN" altLang="zh-CN" sz="3200" dirty="0" smtClean="0">
                <a:latin typeface="Times New Roman" pitchFamily="18" charset="0"/>
                <a:cs typeface="Times New Roman" pitchFamily="18" charset="0"/>
              </a:rPr>
              <a:t>个不等式进行解释吗</a:t>
            </a:r>
            <a:r>
              <a:rPr lang="en-US" altLang="zh-CN" sz="3200" dirty="0" smtClean="0">
                <a:latin typeface="Times New Roman" pitchFamily="18" charset="0"/>
                <a:cs typeface="Times New Roman" pitchFamily="18" charset="0"/>
              </a:rPr>
              <a:t>?(1)2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+1&gt;3,(2)2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+1&lt;0,(3)2</a:t>
            </a:r>
            <a:r>
              <a:rPr lang="en-US" altLang="zh-CN" sz="3200" i="1" dirty="0" smtClean="0">
                <a:latin typeface="Times New Roman" pitchFamily="18" charset="0"/>
                <a:cs typeface="Times New Roman" pitchFamily="18" charset="0"/>
              </a:rPr>
              <a:t>x</a:t>
            </a:r>
            <a:r>
              <a:rPr lang="en-US" altLang="zh-CN" sz="3200" dirty="0" smtClean="0">
                <a:latin typeface="Times New Roman" pitchFamily="18" charset="0"/>
                <a:cs typeface="Times New Roman" pitchFamily="18" charset="0"/>
              </a:rPr>
              <a:t>+1&lt;-1.</a:t>
            </a:r>
            <a:endParaRPr lang="zh-CN" altLang="zh-CN" sz="3200" dirty="0">
              <a:latin typeface="Times New Roman" pitchFamily="18" charset="0"/>
              <a:cs typeface="Times New Roman" pitchFamily="18" charset="0"/>
            </a:endParaRPr>
          </a:p>
        </p:txBody>
      </p:sp>
      <p:sp>
        <p:nvSpPr>
          <p:cNvPr id="7" name="矩形 6"/>
          <p:cNvSpPr/>
          <p:nvPr/>
        </p:nvSpPr>
        <p:spPr>
          <a:xfrm>
            <a:off x="251520" y="1772816"/>
            <a:ext cx="5400600" cy="5016758"/>
          </a:xfrm>
          <a:prstGeom prst="rect">
            <a:avLst/>
          </a:prstGeom>
        </p:spPr>
        <p:txBody>
          <a:bodyPr wrap="square">
            <a:spAutoFit/>
          </a:bodyPr>
          <a:lstStyle/>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不等号的左边都是</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而不等号的右边是不同的数</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解这</a:t>
            </a:r>
            <a:r>
              <a:rPr lang="en-US" altLang="zh-CN" sz="3200" dirty="0" smtClean="0">
                <a:solidFill>
                  <a:srgbClr val="FF0000"/>
                </a:solidFill>
                <a:latin typeface="Times New Roman" pitchFamily="18" charset="0"/>
                <a:cs typeface="Times New Roman" pitchFamily="18" charset="0"/>
              </a:rPr>
              <a:t>3</a:t>
            </a:r>
            <a:r>
              <a:rPr lang="zh-CN" altLang="zh-CN" sz="3200" dirty="0" smtClean="0">
                <a:solidFill>
                  <a:srgbClr val="FF0000"/>
                </a:solidFill>
                <a:latin typeface="Times New Roman" pitchFamily="18" charset="0"/>
                <a:cs typeface="Times New Roman" pitchFamily="18" charset="0"/>
              </a:rPr>
              <a:t>个不等式相当于在一次函数</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的函数值分别为大于</a:t>
            </a:r>
            <a:r>
              <a:rPr lang="en-US" altLang="zh-CN" sz="3200" dirty="0" smtClean="0">
                <a:solidFill>
                  <a:srgbClr val="FF0000"/>
                </a:solidFill>
                <a:latin typeface="Times New Roman" pitchFamily="18" charset="0"/>
                <a:cs typeface="Times New Roman" pitchFamily="18" charset="0"/>
              </a:rPr>
              <a:t>3,</a:t>
            </a:r>
            <a:r>
              <a:rPr lang="zh-CN" altLang="zh-CN" sz="3200" dirty="0" smtClean="0">
                <a:solidFill>
                  <a:srgbClr val="FF0000"/>
                </a:solidFill>
                <a:latin typeface="Times New Roman" pitchFamily="18" charset="0"/>
                <a:cs typeface="Times New Roman" pitchFamily="18" charset="0"/>
              </a:rPr>
              <a:t>小于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小于</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时</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求自变量</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的取值范围</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从图象可以看出在直线</a:t>
            </a:r>
            <a:r>
              <a:rPr lang="en-US" altLang="zh-CN" sz="3200" i="1" dirty="0" smtClean="0">
                <a:solidFill>
                  <a:srgbClr val="FF0000"/>
                </a:solidFill>
                <a:latin typeface="Times New Roman" pitchFamily="18" charset="0"/>
                <a:cs typeface="Times New Roman" pitchFamily="18" charset="0"/>
              </a:rPr>
              <a:t>y</a:t>
            </a:r>
            <a:r>
              <a:rPr lang="en-US" altLang="zh-CN" sz="3200" dirty="0" smtClean="0">
                <a:solidFill>
                  <a:srgbClr val="FF0000"/>
                </a:solidFill>
                <a:latin typeface="Times New Roman" pitchFamily="18" charset="0"/>
                <a:cs typeface="Times New Roman" pitchFamily="18" charset="0"/>
              </a:rPr>
              <a:t>=2</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上取纵坐标分别满足大于</a:t>
            </a:r>
            <a:r>
              <a:rPr lang="en-US" altLang="zh-CN" sz="3200" dirty="0" smtClean="0">
                <a:solidFill>
                  <a:srgbClr val="FF0000"/>
                </a:solidFill>
                <a:latin typeface="Times New Roman" pitchFamily="18" charset="0"/>
                <a:cs typeface="Times New Roman" pitchFamily="18" charset="0"/>
              </a:rPr>
              <a:t>3,</a:t>
            </a:r>
            <a:r>
              <a:rPr lang="zh-CN" altLang="zh-CN" sz="3200" dirty="0" smtClean="0">
                <a:solidFill>
                  <a:srgbClr val="FF0000"/>
                </a:solidFill>
                <a:latin typeface="Times New Roman" pitchFamily="18" charset="0"/>
                <a:cs typeface="Times New Roman" pitchFamily="18" charset="0"/>
              </a:rPr>
              <a:t>小于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小于</a:t>
            </a:r>
            <a:r>
              <a:rPr lang="en-US" altLang="zh-CN" sz="3200" dirty="0" smtClean="0">
                <a:solidFill>
                  <a:srgbClr val="FF0000"/>
                </a:solidFill>
                <a:latin typeface="Times New Roman" pitchFamily="18" charset="0"/>
                <a:cs typeface="Times New Roman" pitchFamily="18" charset="0"/>
              </a:rPr>
              <a:t>-1</a:t>
            </a:r>
            <a:r>
              <a:rPr lang="zh-CN" altLang="zh-CN" sz="3200" dirty="0" smtClean="0">
                <a:solidFill>
                  <a:srgbClr val="FF0000"/>
                </a:solidFill>
                <a:latin typeface="Times New Roman" pitchFamily="18" charset="0"/>
                <a:cs typeface="Times New Roman" pitchFamily="18" charset="0"/>
              </a:rPr>
              <a:t>的点</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看点的横坐标满足什么条件</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分别是</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&gt;1,</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&lt;-0.5,</a:t>
            </a:r>
            <a:r>
              <a:rPr lang="en-US" altLang="zh-CN" sz="3200" i="1" dirty="0" smtClean="0">
                <a:solidFill>
                  <a:srgbClr val="FF0000"/>
                </a:solidFill>
                <a:latin typeface="Times New Roman" pitchFamily="18" charset="0"/>
                <a:cs typeface="Times New Roman" pitchFamily="18" charset="0"/>
              </a:rPr>
              <a:t>x</a:t>
            </a:r>
            <a:r>
              <a:rPr lang="en-US" altLang="zh-CN" sz="3200" dirty="0" smtClean="0">
                <a:solidFill>
                  <a:srgbClr val="FF0000"/>
                </a:solidFill>
                <a:latin typeface="Times New Roman" pitchFamily="18" charset="0"/>
                <a:cs typeface="Times New Roman" pitchFamily="18" charset="0"/>
              </a:rPr>
              <a:t>&lt;-1.</a:t>
            </a:r>
            <a:endParaRPr lang="zh-CN" altLang="zh-CN" sz="3200" dirty="0">
              <a:solidFill>
                <a:srgbClr val="FF0000"/>
              </a:solidFill>
              <a:latin typeface="Times New Roman" pitchFamily="18" charset="0"/>
              <a:cs typeface="Times New Roman" pitchFamily="18" charset="0"/>
            </a:endParaRPr>
          </a:p>
        </p:txBody>
      </p:sp>
      <p:pic>
        <p:nvPicPr>
          <p:cNvPr id="4" name="图片 3"/>
          <p:cNvPicPr/>
          <p:nvPr/>
        </p:nvPicPr>
        <p:blipFill>
          <a:blip r:embed="rId1" cstate="print">
            <a:duotone>
              <a:prstClr val="black"/>
              <a:schemeClr val="accent6">
                <a:tint val="45000"/>
                <a:satMod val="400000"/>
              </a:schemeClr>
            </a:duotone>
          </a:blip>
          <a:srcRect/>
          <a:stretch>
            <a:fillRect/>
          </a:stretch>
        </p:blipFill>
        <p:spPr bwMode="auto">
          <a:xfrm>
            <a:off x="5643570" y="2786058"/>
            <a:ext cx="3020343" cy="24019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par>
                                <p:cTn id="17" presetID="55"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3528" y="407566"/>
            <a:ext cx="8568952" cy="1077218"/>
          </a:xfrm>
          <a:prstGeom prst="rect">
            <a:avLst/>
          </a:prstGeom>
        </p:spPr>
        <p:txBody>
          <a:bodyPr wrap="square">
            <a:spAutoFit/>
          </a:bodyPr>
          <a:lstStyle/>
          <a:p>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rPr>
              <a:t>　</a:t>
            </a:r>
            <a:r>
              <a:rPr lang="en-US" altLang="zh-CN" sz="3200" dirty="0" smtClean="0">
                <a:solidFill>
                  <a:srgbClr val="FF0000"/>
                </a:solidFill>
              </a:rPr>
              <a:t>      </a:t>
            </a:r>
            <a:r>
              <a:rPr lang="zh-CN" altLang="zh-CN" sz="3200" dirty="0" smtClean="0">
                <a:solidFill>
                  <a:srgbClr val="FF0000"/>
                </a:solidFill>
              </a:rPr>
              <a:t>讨论</a:t>
            </a:r>
            <a:r>
              <a:rPr lang="en-US" altLang="zh-CN" sz="3200" dirty="0" smtClean="0">
                <a:solidFill>
                  <a:srgbClr val="FF0000"/>
                </a:solidFill>
              </a:rPr>
              <a:t>:</a:t>
            </a:r>
            <a:r>
              <a:rPr lang="zh-CN" altLang="zh-CN" sz="3200" dirty="0" smtClean="0"/>
              <a:t>由上面的几个问题你能否说出一次函数与一元一次不等式之间有何关系</a:t>
            </a:r>
            <a:r>
              <a:rPr lang="en-US" altLang="zh-CN" sz="3200" dirty="0" smtClean="0"/>
              <a:t>?</a:t>
            </a:r>
            <a:endParaRPr lang="zh-CN" altLang="zh-CN" sz="3200" dirty="0"/>
          </a:p>
        </p:txBody>
      </p:sp>
      <p:sp>
        <p:nvSpPr>
          <p:cNvPr id="7" name="矩形 6"/>
          <p:cNvSpPr/>
          <p:nvPr/>
        </p:nvSpPr>
        <p:spPr>
          <a:xfrm>
            <a:off x="251520" y="1772816"/>
            <a:ext cx="8424936" cy="4524315"/>
          </a:xfrm>
          <a:prstGeom prst="rect">
            <a:avLst/>
          </a:prstGeom>
        </p:spPr>
        <p:txBody>
          <a:bodyPr wrap="square">
            <a:spAutoFit/>
          </a:bodyPr>
          <a:lstStyle/>
          <a:p>
            <a:pPr>
              <a:lnSpc>
                <a:spcPct val="150000"/>
              </a:lnSpc>
            </a:pPr>
            <a:r>
              <a:rPr lang="en-US" altLang="zh-CN" sz="3200" dirty="0" smtClean="0">
                <a:solidFill>
                  <a:srgbClr val="FF0000"/>
                </a:solidFill>
                <a:latin typeface="Times New Roman" pitchFamily="18" charset="0"/>
                <a:cs typeface="Times New Roman" pitchFamily="18" charset="0"/>
              </a:rPr>
              <a:t>        </a:t>
            </a:r>
            <a:r>
              <a:rPr lang="zh-CN" altLang="zh-CN" sz="3200" dirty="0" smtClean="0">
                <a:solidFill>
                  <a:srgbClr val="FF0000"/>
                </a:solidFill>
                <a:latin typeface="Times New Roman" pitchFamily="18" charset="0"/>
                <a:cs typeface="Times New Roman" pitchFamily="18" charset="0"/>
              </a:rPr>
              <a:t>任何关于</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的一元一次不等式都可以化成</a:t>
            </a:r>
            <a:r>
              <a:rPr lang="en-US" altLang="zh-CN" sz="3200" i="1" dirty="0" smtClean="0">
                <a:solidFill>
                  <a:srgbClr val="FF0000"/>
                </a:solidFill>
                <a:latin typeface="Times New Roman" pitchFamily="18" charset="0"/>
                <a:cs typeface="Times New Roman" pitchFamily="18" charset="0"/>
              </a:rPr>
              <a:t>ax+b</a:t>
            </a:r>
            <a:r>
              <a:rPr lang="en-US" altLang="zh-CN" sz="3200" dirty="0" smtClean="0">
                <a:solidFill>
                  <a:srgbClr val="FF0000"/>
                </a:solidFill>
                <a:latin typeface="Times New Roman" pitchFamily="18" charset="0"/>
                <a:cs typeface="Times New Roman" pitchFamily="18" charset="0"/>
              </a:rPr>
              <a:t>&gt;0</a:t>
            </a:r>
            <a:r>
              <a:rPr lang="zh-CN" altLang="zh-CN" sz="3200" dirty="0" smtClean="0">
                <a:solidFill>
                  <a:srgbClr val="FF0000"/>
                </a:solidFill>
                <a:latin typeface="Times New Roman" pitchFamily="18" charset="0"/>
                <a:cs typeface="Times New Roman" pitchFamily="18" charset="0"/>
              </a:rPr>
              <a:t>或</a:t>
            </a:r>
            <a:r>
              <a:rPr lang="en-US" altLang="zh-CN" sz="3200" i="1" dirty="0" smtClean="0">
                <a:solidFill>
                  <a:srgbClr val="FF0000"/>
                </a:solidFill>
                <a:latin typeface="Times New Roman" pitchFamily="18" charset="0"/>
                <a:cs typeface="Times New Roman" pitchFamily="18" charset="0"/>
              </a:rPr>
              <a:t>ax+b</a:t>
            </a:r>
            <a:r>
              <a:rPr lang="en-US" altLang="zh-CN" sz="3200" dirty="0" smtClean="0">
                <a:solidFill>
                  <a:srgbClr val="FF0000"/>
                </a:solidFill>
                <a:latin typeface="Times New Roman" pitchFamily="18" charset="0"/>
                <a:cs typeface="Times New Roman" pitchFamily="18" charset="0"/>
              </a:rPr>
              <a:t>&lt;0</a:t>
            </a:r>
            <a:r>
              <a:rPr lang="zh-CN" altLang="zh-CN" sz="3200" dirty="0" smtClean="0">
                <a:solidFill>
                  <a:srgbClr val="FF0000"/>
                </a:solidFill>
                <a:latin typeface="Times New Roman" pitchFamily="18" charset="0"/>
                <a:cs typeface="Times New Roman" pitchFamily="18" charset="0"/>
              </a:rPr>
              <a:t>的形式</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因此</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解一元一次不等式相当于在某个一次函数</a:t>
            </a:r>
            <a:r>
              <a:rPr lang="en-US" altLang="zh-CN" sz="3200" i="1" dirty="0" smtClean="0">
                <a:solidFill>
                  <a:srgbClr val="FF0000"/>
                </a:solidFill>
                <a:latin typeface="Times New Roman" pitchFamily="18" charset="0"/>
                <a:cs typeface="Times New Roman" pitchFamily="18" charset="0"/>
              </a:rPr>
              <a:t>y=ax+b</a:t>
            </a:r>
            <a:r>
              <a:rPr lang="zh-CN" altLang="zh-CN" sz="3200" dirty="0" smtClean="0">
                <a:solidFill>
                  <a:srgbClr val="FF0000"/>
                </a:solidFill>
                <a:latin typeface="Times New Roman" pitchFamily="18" charset="0"/>
                <a:cs typeface="Times New Roman" pitchFamily="18" charset="0"/>
              </a:rPr>
              <a:t>的值大于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或小于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时</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求</a:t>
            </a:r>
            <a:r>
              <a:rPr lang="en-US" altLang="zh-CN" sz="3200" i="1" dirty="0" smtClean="0">
                <a:solidFill>
                  <a:srgbClr val="FF0000"/>
                </a:solidFill>
                <a:latin typeface="Times New Roman" pitchFamily="18" charset="0"/>
                <a:cs typeface="Times New Roman" pitchFamily="18" charset="0"/>
              </a:rPr>
              <a:t>x</a:t>
            </a:r>
            <a:r>
              <a:rPr lang="zh-CN" altLang="zh-CN" sz="3200" dirty="0" smtClean="0">
                <a:solidFill>
                  <a:srgbClr val="FF0000"/>
                </a:solidFill>
                <a:latin typeface="Times New Roman" pitchFamily="18" charset="0"/>
                <a:cs typeface="Times New Roman" pitchFamily="18" charset="0"/>
              </a:rPr>
              <a:t>的取值范围</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或者在函数</a:t>
            </a:r>
            <a:r>
              <a:rPr lang="en-US" altLang="zh-CN" sz="3200" i="1" dirty="0" smtClean="0">
                <a:solidFill>
                  <a:srgbClr val="FF0000"/>
                </a:solidFill>
                <a:latin typeface="Times New Roman" pitchFamily="18" charset="0"/>
                <a:cs typeface="Times New Roman" pitchFamily="18" charset="0"/>
              </a:rPr>
              <a:t>y=ax+b</a:t>
            </a:r>
            <a:r>
              <a:rPr lang="zh-CN" altLang="zh-CN" sz="3200" dirty="0" smtClean="0">
                <a:solidFill>
                  <a:srgbClr val="FF0000"/>
                </a:solidFill>
                <a:latin typeface="Times New Roman" pitchFamily="18" charset="0"/>
                <a:cs typeface="Times New Roman" pitchFamily="18" charset="0"/>
              </a:rPr>
              <a:t>图象上找出纵坐标大于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或小于</a:t>
            </a:r>
            <a:r>
              <a:rPr lang="en-US" altLang="zh-CN" sz="3200" dirty="0" smtClean="0">
                <a:solidFill>
                  <a:srgbClr val="FF0000"/>
                </a:solidFill>
                <a:latin typeface="Times New Roman" pitchFamily="18" charset="0"/>
                <a:cs typeface="Times New Roman" pitchFamily="18" charset="0"/>
              </a:rPr>
              <a:t>0</a:t>
            </a:r>
            <a:r>
              <a:rPr lang="zh-CN" altLang="zh-CN" sz="3200" dirty="0" smtClean="0">
                <a:solidFill>
                  <a:srgbClr val="FF0000"/>
                </a:solidFill>
                <a:latin typeface="Times New Roman" pitchFamily="18" charset="0"/>
                <a:cs typeface="Times New Roman" pitchFamily="18" charset="0"/>
              </a:rPr>
              <a:t>的部分</a:t>
            </a:r>
            <a:r>
              <a:rPr lang="en-US" altLang="zh-CN" sz="3200" dirty="0" smtClean="0">
                <a:solidFill>
                  <a:srgbClr val="FF0000"/>
                </a:solidFill>
                <a:latin typeface="Times New Roman" pitchFamily="18" charset="0"/>
                <a:cs typeface="Times New Roman" pitchFamily="18" charset="0"/>
              </a:rPr>
              <a:t>,</a:t>
            </a:r>
            <a:r>
              <a:rPr lang="zh-CN" altLang="zh-CN" sz="3200" dirty="0" smtClean="0">
                <a:solidFill>
                  <a:srgbClr val="FF0000"/>
                </a:solidFill>
                <a:latin typeface="Times New Roman" pitchFamily="18" charset="0"/>
                <a:cs typeface="Times New Roman" pitchFamily="18" charset="0"/>
              </a:rPr>
              <a:t>看这些点的横坐标满足什么条件</a:t>
            </a:r>
            <a:r>
              <a:rPr lang="en-US" altLang="zh-CN" sz="3200" dirty="0" smtClean="0">
                <a:solidFill>
                  <a:srgbClr val="FF0000"/>
                </a:solidFill>
                <a:latin typeface="Times New Roman" pitchFamily="18" charset="0"/>
                <a:cs typeface="Times New Roman" pitchFamily="18" charset="0"/>
              </a:rPr>
              <a:t>.</a:t>
            </a:r>
            <a:endParaRPr lang="zh-CN" altLang="zh-CN" sz="32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0.70"/>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4624"/>
            <a:ext cx="8568952" cy="2246769"/>
          </a:xfrm>
          <a:prstGeom prst="rect">
            <a:avLst/>
          </a:prstGeom>
        </p:spPr>
        <p:txBody>
          <a:bodyPr wrap="square">
            <a:spAutoFit/>
          </a:bodyPr>
          <a:lstStyle/>
          <a:p>
            <a:r>
              <a:rPr lang="zh-CN" altLang="zh-CN" sz="2800" b="1" dirty="0" smtClean="0">
                <a:latin typeface="Times New Roman" pitchFamily="18" charset="0"/>
                <a:cs typeface="Times New Roman" pitchFamily="18" charset="0"/>
              </a:rPr>
              <a:t>　</a:t>
            </a:r>
            <a:r>
              <a:rPr lang="en-US" altLang="zh-CN" sz="2800" b="1"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探究</a:t>
            </a:r>
            <a:r>
              <a:rPr lang="en-US" altLang="zh-CN" sz="2800" dirty="0" smtClean="0">
                <a:solidFill>
                  <a:srgbClr val="FF0000"/>
                </a:solidFill>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号探测气球从海拔</a:t>
            </a:r>
            <a:r>
              <a:rPr lang="en-US" altLang="zh-CN" sz="2800" dirty="0" smtClean="0">
                <a:latin typeface="Times New Roman" pitchFamily="18" charset="0"/>
                <a:cs typeface="Times New Roman" pitchFamily="18" charset="0"/>
              </a:rPr>
              <a:t>5 m</a:t>
            </a:r>
            <a:r>
              <a:rPr lang="zh-CN" altLang="zh-CN" sz="2800" dirty="0" smtClean="0">
                <a:latin typeface="Times New Roman" pitchFamily="18" charset="0"/>
                <a:cs typeface="Times New Roman" pitchFamily="18" charset="0"/>
              </a:rPr>
              <a:t>处出发</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以</a:t>
            </a:r>
            <a:r>
              <a:rPr lang="en-US" altLang="zh-CN" sz="2800" dirty="0" smtClean="0">
                <a:latin typeface="Times New Roman" pitchFamily="18" charset="0"/>
                <a:cs typeface="Times New Roman" pitchFamily="18" charset="0"/>
              </a:rPr>
              <a:t>1 m/min</a:t>
            </a:r>
            <a:r>
              <a:rPr lang="zh-CN" altLang="zh-CN" sz="2800" dirty="0" smtClean="0">
                <a:latin typeface="Times New Roman" pitchFamily="18" charset="0"/>
                <a:cs typeface="Times New Roman" pitchFamily="18" charset="0"/>
              </a:rPr>
              <a:t>的</a:t>
            </a:r>
            <a:r>
              <a:rPr lang="en-US" altLang="zh-CN" sz="2800" dirty="0" smtClean="0">
                <a:latin typeface="Times New Roman" pitchFamily="18" charset="0"/>
                <a:cs typeface="Times New Roman" pitchFamily="18" charset="0"/>
              </a:rPr>
              <a:t> </a:t>
            </a:r>
            <a:endParaRPr lang="en-US" altLang="zh-CN" sz="2800" dirty="0" smtClean="0">
              <a:latin typeface="Times New Roman" pitchFamily="18" charset="0"/>
              <a:cs typeface="Times New Roman" pitchFamily="18" charset="0"/>
            </a:endParaRPr>
          </a:p>
          <a:p>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速度上升</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与此同时</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号探测气球从海拔</a:t>
            </a:r>
            <a:r>
              <a:rPr lang="en-US" altLang="zh-CN" sz="2800" dirty="0" smtClean="0">
                <a:latin typeface="Times New Roman" pitchFamily="18" charset="0"/>
                <a:cs typeface="Times New Roman" pitchFamily="18" charset="0"/>
              </a:rPr>
              <a:t>15 m</a:t>
            </a:r>
            <a:r>
              <a:rPr lang="zh-CN" altLang="zh-CN" sz="2800" dirty="0" smtClean="0">
                <a:latin typeface="Times New Roman" pitchFamily="18" charset="0"/>
                <a:cs typeface="Times New Roman" pitchFamily="18" charset="0"/>
              </a:rPr>
              <a:t>处出发</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以</a:t>
            </a:r>
            <a:r>
              <a:rPr lang="en-US" altLang="zh-CN" sz="2800" dirty="0" smtClean="0">
                <a:latin typeface="Times New Roman" pitchFamily="18" charset="0"/>
                <a:cs typeface="Times New Roman" pitchFamily="18" charset="0"/>
              </a:rPr>
              <a:t>0.5 m/min</a:t>
            </a:r>
            <a:r>
              <a:rPr lang="zh-CN" altLang="zh-CN" sz="2800" dirty="0" smtClean="0">
                <a:latin typeface="Times New Roman" pitchFamily="18" charset="0"/>
                <a:cs typeface="Times New Roman" pitchFamily="18" charset="0"/>
              </a:rPr>
              <a:t>的速度上升</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两个气球都上升了</a:t>
            </a:r>
            <a:r>
              <a:rPr lang="en-US" altLang="zh-CN" sz="2800" dirty="0" smtClean="0">
                <a:latin typeface="Times New Roman" pitchFamily="18" charset="0"/>
                <a:cs typeface="Times New Roman" pitchFamily="18" charset="0"/>
              </a:rPr>
              <a:t>1 h.</a:t>
            </a:r>
            <a:endParaRPr lang="zh-CN" altLang="zh-CN" sz="2800" dirty="0" smtClean="0">
              <a:latin typeface="Times New Roman" pitchFamily="18" charset="0"/>
              <a:cs typeface="Times New Roman" pitchFamily="18" charset="0"/>
            </a:endParaRPr>
          </a:p>
          <a:p>
            <a:r>
              <a:rPr lang="zh-CN" altLang="zh-CN" sz="28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用式子分别表示两个气球所在位置的海拔</a:t>
            </a:r>
            <a:r>
              <a:rPr lang="en-US" altLang="zh-CN" sz="2800" i="1" dirty="0" smtClean="0">
                <a:latin typeface="Times New Roman" pitchFamily="18" charset="0"/>
                <a:cs typeface="Times New Roman" pitchFamily="18" charset="0"/>
              </a:rPr>
              <a:t>y</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单位</a:t>
            </a:r>
            <a:r>
              <a:rPr lang="en-US" altLang="zh-CN" sz="2800" dirty="0"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关于上升时间</a:t>
            </a:r>
            <a:r>
              <a:rPr lang="en-US" altLang="zh-CN" sz="2800" i="1" dirty="0" smtClean="0">
                <a:latin typeface="Times New Roman" pitchFamily="18" charset="0"/>
                <a:cs typeface="Times New Roman" pitchFamily="18" charset="0"/>
              </a:rPr>
              <a:t>x</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单位</a:t>
            </a:r>
            <a:r>
              <a:rPr lang="en-US" altLang="zh-CN" sz="2800" dirty="0" smtClean="0">
                <a:latin typeface="Times New Roman" pitchFamily="18" charset="0"/>
                <a:cs typeface="Times New Roman" pitchFamily="18" charset="0"/>
              </a:rPr>
              <a:t>:min)</a:t>
            </a:r>
            <a:r>
              <a:rPr lang="zh-CN" altLang="zh-CN" sz="2800" dirty="0" smtClean="0">
                <a:latin typeface="Times New Roman" pitchFamily="18" charset="0"/>
                <a:cs typeface="Times New Roman" pitchFamily="18" charset="0"/>
              </a:rPr>
              <a:t>的函数关系</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12" name="矩形 11"/>
          <p:cNvSpPr/>
          <p:nvPr/>
        </p:nvSpPr>
        <p:spPr>
          <a:xfrm>
            <a:off x="251520" y="2276872"/>
            <a:ext cx="8568952" cy="1815882"/>
          </a:xfrm>
          <a:prstGeom prst="rect">
            <a:avLst/>
          </a:prstGeom>
        </p:spPr>
        <p:txBody>
          <a:bodyPr wrap="square">
            <a:spAutoFit/>
          </a:bodyPr>
          <a:lstStyle/>
          <a:p>
            <a:r>
              <a:rPr lang="zh-CN" altLang="zh-CN" sz="2800" dirty="0" smtClean="0">
                <a:solidFill>
                  <a:srgbClr val="FF0000"/>
                </a:solidFill>
                <a:latin typeface="Times New Roman" pitchFamily="18" charset="0"/>
                <a:cs typeface="Times New Roman" pitchFamily="18" charset="0"/>
              </a:rPr>
              <a:t>　解</a:t>
            </a:r>
            <a:r>
              <a:rPr lang="en-US" altLang="zh-CN" sz="2800" dirty="0" smtClean="0">
                <a:solidFill>
                  <a:srgbClr val="FF0000"/>
                </a:solidFill>
                <a:latin typeface="Times New Roman" pitchFamily="18" charset="0"/>
                <a:cs typeface="Times New Roman" pitchFamily="18" charset="0"/>
              </a:rPr>
              <a:t>:(1)</a:t>
            </a:r>
            <a:r>
              <a:rPr lang="zh-CN" altLang="zh-CN" sz="2800" dirty="0" smtClean="0">
                <a:solidFill>
                  <a:srgbClr val="FF0000"/>
                </a:solidFill>
                <a:latin typeface="Times New Roman" pitchFamily="18" charset="0"/>
                <a:cs typeface="Times New Roman" pitchFamily="18" charset="0"/>
              </a:rPr>
              <a:t>两个气球所在位置的海拔高度</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(m)</a:t>
            </a:r>
            <a:r>
              <a:rPr lang="zh-CN" altLang="zh-CN" sz="2800" dirty="0" smtClean="0">
                <a:solidFill>
                  <a:srgbClr val="FF0000"/>
                </a:solidFill>
                <a:latin typeface="Times New Roman" pitchFamily="18" charset="0"/>
                <a:cs typeface="Times New Roman" pitchFamily="18" charset="0"/>
              </a:rPr>
              <a:t>与上升时间</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(min)</a:t>
            </a:r>
            <a:r>
              <a:rPr lang="zh-CN" altLang="zh-CN" sz="2800" dirty="0" smtClean="0">
                <a:solidFill>
                  <a:srgbClr val="FF0000"/>
                </a:solidFill>
                <a:latin typeface="Times New Roman" pitchFamily="18" charset="0"/>
                <a:cs typeface="Times New Roman" pitchFamily="18" charset="0"/>
              </a:rPr>
              <a:t>的函数关系分别是</a:t>
            </a:r>
            <a:r>
              <a:rPr lang="en-US" altLang="zh-CN" sz="2800" dirty="0" smtClean="0">
                <a:solidFill>
                  <a:srgbClr val="FF0000"/>
                </a:solidFill>
                <a:latin typeface="Times New Roman" pitchFamily="18" charset="0"/>
                <a:cs typeface="Times New Roman" pitchFamily="18" charset="0"/>
              </a:rPr>
              <a:t>:</a:t>
            </a:r>
            <a:endParaRPr lang="zh-CN" altLang="zh-CN" sz="2800" dirty="0" smtClean="0">
              <a:solidFill>
                <a:srgbClr val="FF0000"/>
              </a:solidFill>
              <a:latin typeface="Times New Roman" pitchFamily="18" charset="0"/>
              <a:cs typeface="Times New Roman" pitchFamily="18" charset="0"/>
            </a:endParaRPr>
          </a:p>
          <a:p>
            <a:r>
              <a:rPr lang="zh-CN" altLang="zh-CN" sz="2800" dirty="0" smtClean="0">
                <a:solidFill>
                  <a:srgbClr val="FF0000"/>
                </a:solidFill>
                <a:latin typeface="Times New Roman" pitchFamily="18" charset="0"/>
                <a:cs typeface="Times New Roman" pitchFamily="18" charset="0"/>
              </a:rPr>
              <a:t>　</a:t>
            </a:r>
            <a:r>
              <a:rPr lang="en-US" altLang="zh-CN" sz="2800" dirty="0" smtClean="0">
                <a:solidFill>
                  <a:srgbClr val="FF0000"/>
                </a:solidFill>
                <a:latin typeface="Times New Roman" pitchFamily="18" charset="0"/>
                <a:cs typeface="Times New Roman" pitchFamily="18" charset="0"/>
              </a:rPr>
              <a:t>1</a:t>
            </a:r>
            <a:r>
              <a:rPr lang="zh-CN" altLang="zh-CN" sz="2800" dirty="0" smtClean="0">
                <a:solidFill>
                  <a:srgbClr val="FF0000"/>
                </a:solidFill>
                <a:latin typeface="Times New Roman" pitchFamily="18" charset="0"/>
                <a:cs typeface="Times New Roman" pitchFamily="18" charset="0"/>
              </a:rPr>
              <a:t>号气球</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+5;2</a:t>
            </a:r>
            <a:r>
              <a:rPr lang="zh-CN" altLang="zh-CN" sz="2800" dirty="0" smtClean="0">
                <a:solidFill>
                  <a:srgbClr val="FF0000"/>
                </a:solidFill>
                <a:latin typeface="Times New Roman" pitchFamily="18" charset="0"/>
                <a:cs typeface="Times New Roman" pitchFamily="18" charset="0"/>
              </a:rPr>
              <a:t>号气球</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=0.5</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+15.</a:t>
            </a:r>
            <a:r>
              <a:rPr lang="zh-CN" altLang="zh-CN" sz="2800" dirty="0" smtClean="0">
                <a:solidFill>
                  <a:srgbClr val="FF0000"/>
                </a:solidFill>
                <a:latin typeface="Times New Roman" pitchFamily="18" charset="0"/>
                <a:cs typeface="Times New Roman" pitchFamily="18" charset="0"/>
              </a:rPr>
              <a:t>自变量</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的范围是</a:t>
            </a:r>
            <a:r>
              <a:rPr lang="en-US" altLang="zh-CN" sz="2800" dirty="0" smtClean="0">
                <a:solidFill>
                  <a:srgbClr val="FF0000"/>
                </a:solidFill>
                <a:latin typeface="Times New Roman" pitchFamily="18" charset="0"/>
                <a:cs typeface="Times New Roman" pitchFamily="18" charset="0"/>
              </a:rPr>
              <a:t>0≤</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≤60.</a:t>
            </a:r>
            <a:endParaRPr lang="zh-CN" altLang="zh-CN" sz="2800" dirty="0">
              <a:solidFill>
                <a:srgbClr val="FF0000"/>
              </a:solidFill>
              <a:latin typeface="Times New Roman" pitchFamily="18" charset="0"/>
              <a:cs typeface="Times New Roman" pitchFamily="18" charset="0"/>
            </a:endParaRPr>
          </a:p>
        </p:txBody>
      </p:sp>
      <p:sp>
        <p:nvSpPr>
          <p:cNvPr id="7" name="矩形 6"/>
          <p:cNvSpPr/>
          <p:nvPr/>
        </p:nvSpPr>
        <p:spPr>
          <a:xfrm>
            <a:off x="251520" y="3933056"/>
            <a:ext cx="8568952" cy="1384995"/>
          </a:xfrm>
          <a:prstGeom prst="rect">
            <a:avLst/>
          </a:prstGeom>
        </p:spPr>
        <p:txBody>
          <a:bodyPr wrap="square">
            <a:spAutoFit/>
          </a:bodyPr>
          <a:lstStyle/>
          <a:p>
            <a:r>
              <a:rPr lang="zh-CN" altLang="zh-CN" sz="2800" b="1" dirty="0" smtClean="0">
                <a:latin typeface="Times New Roman" pitchFamily="18" charset="0"/>
                <a:cs typeface="Times New Roman" pitchFamily="18" charset="0"/>
              </a:rPr>
              <a:t>　</a:t>
            </a:r>
            <a:r>
              <a:rPr lang="zh-CN" altLang="zh-CN" sz="2800" dirty="0" smtClean="0">
                <a:solidFill>
                  <a:srgbClr val="FF0000"/>
                </a:solidFill>
                <a:latin typeface="+mn-ea"/>
                <a:cs typeface="Times New Roman" pitchFamily="18" charset="0"/>
              </a:rPr>
              <a:t>追问</a:t>
            </a:r>
            <a:r>
              <a:rPr lang="en-US" altLang="zh-CN" sz="2800" dirty="0" smtClean="0">
                <a:solidFill>
                  <a:srgbClr val="FF0000"/>
                </a:solidFill>
                <a:latin typeface="+mn-ea"/>
                <a:cs typeface="Times New Roman" pitchFamily="18" charset="0"/>
              </a:rPr>
              <a:t>:</a:t>
            </a:r>
            <a:r>
              <a:rPr lang="en-US" altLang="zh-CN" sz="2800" dirty="0" smtClean="0">
                <a:latin typeface="+mn-ea"/>
                <a:cs typeface="Times New Roman" pitchFamily="18" charset="0"/>
              </a:rPr>
              <a:t>“</a:t>
            </a:r>
            <a:r>
              <a:rPr lang="zh-CN" altLang="zh-CN" sz="2800" dirty="0" smtClean="0">
                <a:latin typeface="+mn-ea"/>
                <a:cs typeface="Times New Roman" pitchFamily="18" charset="0"/>
              </a:rPr>
              <a:t>在某个时刻两个气球位于同一高度</a:t>
            </a:r>
            <a:r>
              <a:rPr lang="en-US" altLang="zh-CN" sz="2800" dirty="0" smtClean="0">
                <a:latin typeface="+mn-ea"/>
                <a:cs typeface="Times New Roman" pitchFamily="18" charset="0"/>
              </a:rPr>
              <a:t>”</a:t>
            </a:r>
            <a:r>
              <a:rPr lang="zh-CN" altLang="zh-CN" sz="2800" dirty="0" smtClean="0">
                <a:latin typeface="Times New Roman" pitchFamily="18" charset="0"/>
                <a:cs typeface="Times New Roman" pitchFamily="18" charset="0"/>
              </a:rPr>
              <a:t>说明它们两个函数关系式中的</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的值要满足什么关系</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如何求出</a:t>
            </a:r>
            <a:r>
              <a:rPr lang="en-US" altLang="zh-CN" sz="2800" i="1" dirty="0" smtClean="0">
                <a:latin typeface="Times New Roman" pitchFamily="18" charset="0"/>
                <a:cs typeface="Times New Roman" pitchFamily="18" charset="0"/>
              </a:rPr>
              <a:t>x</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y</a:t>
            </a:r>
            <a:r>
              <a:rPr lang="zh-CN" altLang="zh-CN" sz="2800" dirty="0" smtClean="0">
                <a:latin typeface="Times New Roman" pitchFamily="18" charset="0"/>
                <a:cs typeface="Times New Roman" pitchFamily="18" charset="0"/>
              </a:rPr>
              <a:t>的值</a:t>
            </a:r>
            <a:r>
              <a:rPr lang="en-US" altLang="zh-CN" sz="2800"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p:sp>
        <p:nvSpPr>
          <p:cNvPr id="8" name="矩形 7"/>
          <p:cNvSpPr/>
          <p:nvPr/>
        </p:nvSpPr>
        <p:spPr>
          <a:xfrm>
            <a:off x="323528" y="5284365"/>
            <a:ext cx="8568952" cy="1384995"/>
          </a:xfrm>
          <a:prstGeom prst="rect">
            <a:avLst/>
          </a:prstGeom>
        </p:spPr>
        <p:txBody>
          <a:bodyPr wrap="square">
            <a:spAutoFit/>
          </a:bodyPr>
          <a:lstStyle/>
          <a:p>
            <a:r>
              <a:rPr lang="en-US" altLang="zh-CN" sz="2800" dirty="0" smtClean="0">
                <a:solidFill>
                  <a:srgbClr val="FF0000"/>
                </a:solidFill>
                <a:latin typeface="Times New Roman" pitchFamily="18" charset="0"/>
                <a:cs typeface="Times New Roman" pitchFamily="18" charset="0"/>
              </a:rPr>
              <a:t>    </a:t>
            </a:r>
            <a:r>
              <a:rPr lang="zh-CN" altLang="zh-CN" sz="2800" dirty="0" smtClean="0">
                <a:solidFill>
                  <a:srgbClr val="FF0000"/>
                </a:solidFill>
                <a:latin typeface="Times New Roman" pitchFamily="18" charset="0"/>
                <a:cs typeface="Times New Roman" pitchFamily="18" charset="0"/>
              </a:rPr>
              <a:t>在某时刻两个气球位于同一高度</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就是说对于</a:t>
            </a:r>
            <a:r>
              <a:rPr lang="en-US" altLang="zh-CN" sz="2800" i="1" dirty="0" smtClean="0">
                <a:solidFill>
                  <a:srgbClr val="FF0000"/>
                </a:solidFill>
                <a:latin typeface="Times New Roman" pitchFamily="18" charset="0"/>
                <a:cs typeface="Times New Roman" pitchFamily="18" charset="0"/>
              </a:rPr>
              <a:t>x</a:t>
            </a:r>
            <a:r>
              <a:rPr lang="zh-CN" altLang="zh-CN" sz="2800" dirty="0" smtClean="0">
                <a:solidFill>
                  <a:srgbClr val="FF0000"/>
                </a:solidFill>
                <a:latin typeface="Times New Roman" pitchFamily="18" charset="0"/>
                <a:cs typeface="Times New Roman" pitchFamily="18" charset="0"/>
              </a:rPr>
              <a:t>的某个值</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函数</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+5</a:t>
            </a:r>
            <a:r>
              <a:rPr lang="zh-CN" altLang="zh-CN" sz="2800" dirty="0" smtClean="0">
                <a:solidFill>
                  <a:srgbClr val="FF0000"/>
                </a:solidFill>
                <a:latin typeface="Times New Roman" pitchFamily="18" charset="0"/>
                <a:cs typeface="Times New Roman" pitchFamily="18" charset="0"/>
              </a:rPr>
              <a:t>和</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=0.5</a:t>
            </a:r>
            <a:r>
              <a:rPr lang="en-US" altLang="zh-CN" sz="2800" i="1" dirty="0" smtClean="0">
                <a:solidFill>
                  <a:srgbClr val="FF0000"/>
                </a:solidFill>
                <a:latin typeface="Times New Roman" pitchFamily="18" charset="0"/>
                <a:cs typeface="Times New Roman" pitchFamily="18" charset="0"/>
              </a:rPr>
              <a:t>x</a:t>
            </a:r>
            <a:r>
              <a:rPr lang="en-US" altLang="zh-CN" sz="2800" dirty="0" smtClean="0">
                <a:solidFill>
                  <a:srgbClr val="FF0000"/>
                </a:solidFill>
                <a:latin typeface="Times New Roman" pitchFamily="18" charset="0"/>
                <a:cs typeface="Times New Roman" pitchFamily="18" charset="0"/>
              </a:rPr>
              <a:t>+15</a:t>
            </a:r>
            <a:r>
              <a:rPr lang="zh-CN" altLang="zh-CN" sz="2800" dirty="0" smtClean="0">
                <a:solidFill>
                  <a:srgbClr val="FF0000"/>
                </a:solidFill>
                <a:latin typeface="Times New Roman" pitchFamily="18" charset="0"/>
                <a:cs typeface="Times New Roman" pitchFamily="18" charset="0"/>
              </a:rPr>
              <a:t>有相同的值</a:t>
            </a:r>
            <a:r>
              <a:rPr lang="en-US" altLang="zh-CN" sz="2800" i="1" dirty="0" smtClean="0">
                <a:solidFill>
                  <a:srgbClr val="FF0000"/>
                </a:solidFill>
                <a:latin typeface="Times New Roman" pitchFamily="18" charset="0"/>
                <a:cs typeface="Times New Roman" pitchFamily="18" charset="0"/>
              </a:rPr>
              <a:t>y</a:t>
            </a:r>
            <a:r>
              <a:rPr lang="en-US" altLang="zh-CN" sz="2800" dirty="0" smtClean="0">
                <a:solidFill>
                  <a:srgbClr val="FF0000"/>
                </a:solidFill>
                <a:latin typeface="Times New Roman" pitchFamily="18" charset="0"/>
                <a:cs typeface="Times New Roman" pitchFamily="18" charset="0"/>
              </a:rPr>
              <a:t>.</a:t>
            </a:r>
            <a:r>
              <a:rPr lang="zh-CN" altLang="zh-CN" sz="2800" dirty="0" smtClean="0">
                <a:solidFill>
                  <a:srgbClr val="FF0000"/>
                </a:solidFill>
                <a:latin typeface="Times New Roman" pitchFamily="18" charset="0"/>
                <a:cs typeface="Times New Roman" pitchFamily="18" charset="0"/>
              </a:rPr>
              <a:t>由此容易想到解二元一次方程组</a:t>
            </a:r>
            <a:r>
              <a:rPr lang="en-US" altLang="zh-CN" sz="2800" dirty="0" smtClean="0">
                <a:solidFill>
                  <a:srgbClr val="FF0000"/>
                </a:solidFill>
                <a:latin typeface="Times New Roman" pitchFamily="18" charset="0"/>
                <a:cs typeface="Times New Roman" pitchFamily="18" charset="0"/>
              </a:rPr>
              <a:t>.</a:t>
            </a:r>
            <a:endParaRPr lang="zh-CN" altLang="zh-CN"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strVal val="#ppt_w*0.70"/>
                                          </p:val>
                                        </p:tav>
                                        <p:tav tm="100000">
                                          <p:val>
                                            <p:strVal val="#ppt_w"/>
                                          </p:val>
                                        </p:tav>
                                      </p:tavLst>
                                    </p:anim>
                                    <p:anim calcmode="lin" valueType="num">
                                      <p:cBhvr>
                                        <p:cTn id="15" dur="1000" fill="hold"/>
                                        <p:tgtEl>
                                          <p:spTgt spid="12"/>
                                        </p:tgtEl>
                                        <p:attrNameLst>
                                          <p:attrName>ppt_h</p:attrName>
                                        </p:attrNameLst>
                                      </p:cBhvr>
                                      <p:tavLst>
                                        <p:tav tm="0">
                                          <p:val>
                                            <p:strVal val="#ppt_h"/>
                                          </p:val>
                                        </p:tav>
                                        <p:tav tm="100000">
                                          <p:val>
                                            <p:strVal val="#ppt_h"/>
                                          </p:val>
                                        </p:tav>
                                      </p:tavLst>
                                    </p:anim>
                                    <p:animEffect transition="in" filter="fade">
                                      <p:cBhvr>
                                        <p:cTn id="16" dur="10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strVal val="#ppt_w*0.70"/>
                                          </p:val>
                                        </p:tav>
                                        <p:tav tm="100000">
                                          <p:val>
                                            <p:strVal val="#ppt_w"/>
                                          </p:val>
                                        </p:tav>
                                      </p:tavLst>
                                    </p:anim>
                                    <p:anim calcmode="lin" valueType="num">
                                      <p:cBhvr>
                                        <p:cTn id="29" dur="1000" fill="hold"/>
                                        <p:tgtEl>
                                          <p:spTgt spid="8"/>
                                        </p:tgtEl>
                                        <p:attrNameLst>
                                          <p:attrName>ppt_h</p:attrName>
                                        </p:attrNameLst>
                                      </p:cBhvr>
                                      <p:tavLst>
                                        <p:tav tm="0">
                                          <p:val>
                                            <p:strVal val="#ppt_h"/>
                                          </p:val>
                                        </p:tav>
                                        <p:tav tm="100000">
                                          <p:val>
                                            <p:strVal val="#ppt_h"/>
                                          </p:val>
                                        </p:tav>
                                      </p:tavLst>
                                    </p:anim>
                                    <p:animEffect transition="in" filter="fade">
                                      <p:cBhvr>
                                        <p:cTn id="3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7" grpId="0"/>
      <p:bldP spid="8"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3780</Words>
  <Application>Kingsoft Office WPP</Application>
  <PresentationFormat>全屏显示(4:3)</PresentationFormat>
  <Paragraphs>181</Paragraphs>
  <Slides>20</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默认设计模板</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数学备课大师【全免费】</dc:title>
  <dc:creator>数学备课大师【全免费】</dc:creator>
  <dc:description>数学备课大师【全免费】</dc:description>
  <cp:lastModifiedBy>Administrator</cp:lastModifiedBy>
  <cp:revision>数学备课大师【全免费】</cp:revision>
  <dcterms:created xsi:type="dcterms:W3CDTF">2015-11-21T07:20:00Z</dcterms:created>
  <dcterms:modified xsi:type="dcterms:W3CDTF">2017-02-07T05:51:05Z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数学备课大师【全免费】</vt:lpwstr>
  </property>
</Properties>
</file>