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3"/>
    <p:sldId id="283" r:id="rId4"/>
    <p:sldId id="278" r:id="rId5"/>
    <p:sldId id="306" r:id="rId6"/>
    <p:sldId id="323" r:id="rId7"/>
    <p:sldId id="324" r:id="rId8"/>
    <p:sldId id="307" r:id="rId9"/>
    <p:sldId id="317" r:id="rId10"/>
    <p:sldId id="336" r:id="rId11"/>
    <p:sldId id="327" r:id="rId12"/>
    <p:sldId id="325" r:id="rId13"/>
    <p:sldId id="326" r:id="rId14"/>
    <p:sldId id="329" r:id="rId15"/>
    <p:sldId id="270" r:id="rId16"/>
    <p:sldId id="296" r:id="rId17"/>
    <p:sldId id="319" r:id="rId18"/>
    <p:sldId id="32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9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7668344" cy="1754326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</a:rPr>
              <a:t>19.1.1</a:t>
            </a:r>
            <a:r>
              <a:rPr lang="zh-CN" altLang="zh-CN" sz="5400" b="1" dirty="0" smtClean="0">
                <a:solidFill>
                  <a:srgbClr val="7030A0"/>
                </a:solidFill>
              </a:rPr>
              <a:t>　变量与函数</a:t>
            </a:r>
            <a:r>
              <a:rPr lang="en-US" altLang="zh-CN" sz="5400" b="1" dirty="0" smtClean="0">
                <a:solidFill>
                  <a:srgbClr val="7030A0"/>
                </a:solidFill>
              </a:rPr>
              <a:t>    </a:t>
            </a:r>
            <a:endParaRPr lang="en-US" altLang="zh-CN" sz="5400" b="1" dirty="0" smtClean="0">
              <a:solidFill>
                <a:srgbClr val="7030A0"/>
              </a:solidFill>
            </a:endParaRPr>
          </a:p>
          <a:p>
            <a:r>
              <a:rPr lang="zh-CN" altLang="en-US" sz="5400" b="1" dirty="0" smtClean="0">
                <a:solidFill>
                  <a:srgbClr val="7030A0"/>
                </a:solidFill>
              </a:rPr>
              <a:t>（第</a:t>
            </a:r>
            <a:r>
              <a:rPr lang="en-US" altLang="zh-CN" sz="5400" b="1" dirty="0" smtClean="0">
                <a:solidFill>
                  <a:srgbClr val="7030A0"/>
                </a:solidFill>
              </a:rPr>
              <a:t>1</a:t>
            </a:r>
            <a:r>
              <a:rPr lang="zh-CN" altLang="en-US" sz="5400" b="1" dirty="0" smtClean="0">
                <a:solidFill>
                  <a:srgbClr val="7030A0"/>
                </a:solidFill>
              </a:rPr>
              <a:t>课时）</a:t>
            </a:r>
            <a:endParaRPr lang="zh-CN" altLang="zh-CN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259632" y="323945"/>
            <a:ext cx="2016224" cy="58477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知识拓展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268760"/>
            <a:ext cx="8568952" cy="1957524"/>
          </a:xfrm>
          <a:prstGeom prst="rect">
            <a:avLst/>
          </a:prstGeom>
          <a:ln w="762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常量与变量是相对而言的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是相对某个变化过程来说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换句话说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在这个变化过程中是变量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而在另一个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变化过程中有可能以常量身份出现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3645024"/>
            <a:ext cx="8568952" cy="1384995"/>
          </a:xfrm>
          <a:prstGeom prst="rect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判断一个量是常量还是变量关键是看这个量所在的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变化过程中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该量的值是否发生变化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5445224"/>
            <a:ext cx="8568952" cy="523220"/>
          </a:xfrm>
          <a:prstGeom prst="rect">
            <a:avLst/>
          </a:prstGeo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常数也叫常量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8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其中常量是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π.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260648"/>
            <a:ext cx="8748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若球体体积为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半径为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 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其中变量是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常量是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393305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根据变量和常量的概念进行求解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解题时注意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是一个常量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27584" y="1325563"/>
          <a:ext cx="576064" cy="951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584" y="1325563"/>
                        <a:ext cx="576064" cy="9513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644008" y="1373867"/>
            <a:ext cx="648072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60232" y="1412776"/>
            <a:ext cx="576064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043608" y="2060848"/>
          <a:ext cx="936104" cy="9614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9753600" imgH="9448800" progId="Equation.DSMT4">
                  <p:embed/>
                </p:oleObj>
              </mc:Choice>
              <mc:Fallback>
                <p:oleObj name="Equation" r:id="rId3" imgW="9753600" imgH="9448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608" y="2060848"/>
                        <a:ext cx="936104" cy="96145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4" grpId="0" autoUpdateAnimBg="0"/>
      <p:bldP spid="6" grpId="0" autoUpdateAnimBg="0"/>
      <p:bldP spid="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404664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写出下列各问题中的关系式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并指出其中的常量与变量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圆的周长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与半径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2060848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〔解析〕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先根据实际问题确定所给问题的关系式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再根据变量和常量的概念进行求解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4016" y="4149080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火车以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千米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时的速度行驶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它驶过的路程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千米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和所用时间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1600" y="3348281"/>
            <a:ext cx="7056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2π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r,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是常量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r,C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是变量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8424" y="5436513"/>
            <a:ext cx="7011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 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,60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是常量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t,s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是变量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7" grpId="0" autoUpdateAnimBg="0"/>
      <p:bldP spid="8" grpId="0" autoUpdateAnimBg="0"/>
      <p:bldP spid="10" grpId="0" autoUpdateAnimBg="0"/>
      <p:bldP spid="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79512" y="1271662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寻求事物变化中变量之间变化规律的一般方法步骤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512" y="257942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确定事物变化中的变量与常量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变量和常量的定义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在某个变化过程中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我们称数值发生变化的量为变量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数值始终不变的量叫做常量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4428401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尝试运算寻求变量间存在的规律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5364505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利用学过的有关知识公式确定关系式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03648" y="333742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6929454" y="6215082"/>
            <a:ext cx="642942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6" grpId="0" autoUpdateAnimBg="0"/>
      <p:bldP spid="7" grpId="0" autoUpdateAnimBg="0"/>
      <p:bldP spid="1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5929354" y="142852"/>
            <a:ext cx="2928926" cy="928694"/>
            <a:chOff x="-205" y="0"/>
            <a:chExt cx="1838" cy="635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205" y="0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251520" y="1196752"/>
            <a:ext cx="8568952" cy="2281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1.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学校购买某种型号的钢笔作为学生的奖品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钢笔的价格是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则总金额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与购买支数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的关系式是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其中变量是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常量是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3861048"/>
            <a:ext cx="8640960" cy="1873270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∵钢笔的价格是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/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∴总金额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与购买支数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支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的关系式是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y=4x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∴变量为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x,y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常量为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4.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5936" y="2225030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87624" y="2729086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zh-CN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11960" y="272908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908720"/>
            <a:ext cx="8568952" cy="337113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在圆的周长公式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=2π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下列说法正确的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A.π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,2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是常量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. 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,2,π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是常量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.C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,2,π,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是常量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. C,R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,2,π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是常量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941168"/>
            <a:ext cx="8496944" cy="697885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=2π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R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∴变量为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C,R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常量为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2,π. 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故选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D.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648" y="155679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28258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分别指出下列各关系式中的变量与常量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三角形的一边长为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5 cm,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它的面积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(cm</a:t>
            </a:r>
            <a:r>
              <a:rPr lang="en-US" altLang="zh-CN" sz="3200" i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与这边上的高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(cm)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的关系式是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780928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∴变量为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S,h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常量为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.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940152" y="1772816"/>
          <a:ext cx="504056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40152" y="1772816"/>
                        <a:ext cx="504056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051720" y="2708920"/>
          <a:ext cx="3508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2708920"/>
                        <a:ext cx="350838" cy="962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6444208" y="2708920"/>
          <a:ext cx="350837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44208" y="2708920"/>
                        <a:ext cx="350837" cy="962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251520" y="3924602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若直角三角形中的一个锐角的度数为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则另一个锐角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间的关系式是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=90-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1952" y="5796553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=90-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∴变量为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β,α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常量为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-1,90.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836712"/>
            <a:ext cx="8568952" cy="173664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要画一个面积为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10 cm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圆的半径应取多少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圆的面积为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20 cm</a:t>
            </a:r>
            <a:r>
              <a:rPr lang="en-US" altLang="zh-CN" sz="32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怎样用含有圆面积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的式子表示圆半径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852936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根据圆的面积公式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面积为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cm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的圆半径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  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  ≈1.78(cm).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面积为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cm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的圆半径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     ≈2.52(cm).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用圆面积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的式子表示圆半径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的关系式为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6153597" y="2862387"/>
          <a:ext cx="794667" cy="926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6705600" imgH="10668000" progId="Equation.DSMT4">
                  <p:embed/>
                </p:oleObj>
              </mc:Choice>
              <mc:Fallback>
                <p:oleObj name="Equation" r:id="rId1" imgW="6705600" imgH="106680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53597" y="2862387"/>
                        <a:ext cx="794667" cy="9266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5076056" y="3501008"/>
          <a:ext cx="903288" cy="855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7620000" imgH="10668000" progId="Equation.DSMT4">
                  <p:embed/>
                </p:oleObj>
              </mc:Choice>
              <mc:Fallback>
                <p:oleObj name="Equation" r:id="rId3" imgW="7620000" imgH="106680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6056" y="3501008"/>
                        <a:ext cx="903288" cy="85509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4716016" y="4365104"/>
          <a:ext cx="97631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5" imgW="8229600" imgH="10668000" progId="Equation.DSMT4">
                  <p:embed/>
                </p:oleObj>
              </mc:Choice>
              <mc:Fallback>
                <p:oleObj name="Equation" r:id="rId5" imgW="8229600" imgH="10668000" progId="Equation.DSMT4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6016" y="4365104"/>
                        <a:ext cx="976312" cy="93610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8028384" y="5085184"/>
          <a:ext cx="79533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7" imgW="6705600" imgH="10668000" progId="Equation.DSMT4">
                  <p:embed/>
                </p:oleObj>
              </mc:Choice>
              <mc:Fallback>
                <p:oleObj name="Equation" r:id="rId7" imgW="6705600" imgH="10668000" progId="Equation.DSMT4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028384" y="5085184"/>
                        <a:ext cx="795338" cy="9271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动作按钮: 第一张 10">
            <a:hlinkClick r:id="" action="ppaction://hlinkshowjump?jump=firstslide" highlightClick="1"/>
          </p:cNvPr>
          <p:cNvSpPr/>
          <p:nvPr/>
        </p:nvSpPr>
        <p:spPr>
          <a:xfrm>
            <a:off x="6858016" y="6143644"/>
            <a:ext cx="642942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340768"/>
            <a:ext cx="88924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当我们用数学的眼光来分析现实世界的各种现象时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会遇到各种各样的量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如物体运动中的速度、时间和距离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圆的半径、周长和圆周率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购买商品的数量、单价和总价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某城市一天中各时刻变化着的气温等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在某一个过程中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有些量固定不变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有些量不断改变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为了更好地认识和了解这些变化现象中所隐含的变化规律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从本节课开始我们将学习这一部分知识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汽车以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60 km/h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的速度匀速行驶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行驶时间为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h.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1.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填写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下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表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的值随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的值的变化而变化吗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charset="0"/>
                <a:buNone/>
              </a:pP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79512" y="3933056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在以上这个过程中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不变化的量是</a:t>
            </a:r>
            <a:r>
              <a:rPr lang="zh-CN" altLang="zh-CN" sz="2400" u="sng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u="sng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400" u="sng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变化的量是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u="sng" dirty="0" smtClean="0"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99592" y="2060848"/>
          <a:ext cx="7560838" cy="151216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031023"/>
                <a:gridCol w="1305963"/>
                <a:gridCol w="1305963"/>
                <a:gridCol w="1305963"/>
                <a:gridCol w="1305963"/>
                <a:gridCol w="1305963"/>
              </a:tblGrid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t/h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/>
                        <a:t>1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/>
                        <a:t>2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/>
                        <a:t>3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/>
                        <a:t>4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/>
                        <a:t>5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5608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s/km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53830" y="2060848"/>
          <a:ext cx="7534594" cy="14401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027444"/>
                <a:gridCol w="1301430"/>
                <a:gridCol w="1301430"/>
                <a:gridCol w="1301430"/>
                <a:gridCol w="1301430"/>
                <a:gridCol w="1301430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1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t/</a:t>
                      </a:r>
                      <a:r>
                        <a:rPr lang="en-US" sz="2800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i="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s/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km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2267744" y="4509120"/>
            <a:ext cx="5536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行驶里程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与时间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92080" y="3933056"/>
            <a:ext cx="2627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速度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 km/h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58" y="5286388"/>
            <a:ext cx="6964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试用含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的式子表示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7624" y="5991671"/>
            <a:ext cx="4968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t.s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的增大而增大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260648"/>
            <a:ext cx="8640960" cy="1695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电影票的售价为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第一场售出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150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张票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第二场售出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205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张票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第三场售出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310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张票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三场电影的票房收入各是多少元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设一场电影售出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张票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票房收入为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的值随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的值的变化而变化吗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1857364"/>
            <a:ext cx="8820472" cy="2157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电影票的售价为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第一场售出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150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张票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则第一场电影的票房收入为</a:t>
            </a:r>
            <a:r>
              <a:rPr lang="zh-CN" altLang="zh-CN" sz="20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第二场售出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205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张票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则第二场电影的票房收入为</a:t>
            </a:r>
            <a:r>
              <a:rPr lang="zh-CN" altLang="zh-CN" sz="20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; 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第三场售出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310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张票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则第三场电影的票房收入为</a:t>
            </a:r>
            <a:r>
              <a:rPr lang="zh-CN" altLang="zh-CN" sz="20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0760" y="2571744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1500</a:t>
            </a:r>
            <a:endParaRPr lang="zh-CN" altLang="zh-CN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9322" y="3071810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2050</a:t>
            </a:r>
            <a:endParaRPr lang="zh-CN" altLang="zh-CN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22" y="357187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3100</a:t>
            </a:r>
            <a:endParaRPr lang="zh-CN" altLang="zh-CN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58" y="4000504"/>
            <a:ext cx="72866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设一场电影售票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张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票房收入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则用含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的式子表示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0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000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910" y="4572008"/>
            <a:ext cx="1656184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=10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2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85984" y="5357826"/>
            <a:ext cx="4104456" cy="495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的增大而增大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6" grpId="0"/>
      <p:bldP spid="7" grpId="0"/>
      <p:bldP spid="11" grpId="0"/>
      <p:bldP spid="8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3528" y="404664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你见过水中涟漪吗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圆形水波慢慢的扩大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在这一过程中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当圆的半径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分别为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10 cm,20 cm,30 cm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圆的面积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分别为多少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的值的变化而变化吗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填表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4581128"/>
            <a:ext cx="8136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之间满足下列关系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zh-CN" altLang="zh-CN" sz="3200" i="1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1560" y="2636912"/>
          <a:ext cx="4932040" cy="158417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086632"/>
                <a:gridCol w="829183"/>
                <a:gridCol w="936104"/>
                <a:gridCol w="1080121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半径</a:t>
                      </a:r>
                      <a:r>
                        <a:rPr lang="en-US" sz="2800" kern="100" dirty="0"/>
                        <a:t>r(cm)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/>
                        <a:t>30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/>
                        <a:t>圆面积</a:t>
                      </a:r>
                      <a:r>
                        <a:rPr lang="en-US" sz="2800" kern="100" dirty="0"/>
                        <a:t>S(cm</a:t>
                      </a:r>
                      <a:r>
                        <a:rPr lang="en-US" sz="2800" kern="100" baseline="30000" dirty="0"/>
                        <a:t>2</a:t>
                      </a:r>
                      <a:r>
                        <a:rPr lang="en-US" sz="2800" kern="100" dirty="0"/>
                        <a:t>)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7" name="图片 6" descr="t0104f4878f7af97772.jpg"/>
          <p:cNvPicPr>
            <a:picLocks noChangeAspect="1"/>
          </p:cNvPicPr>
          <p:nvPr/>
        </p:nvPicPr>
        <p:blipFill>
          <a:blip r:embed="rId1" cstate="print"/>
          <a:srcRect r="2160" b="12201"/>
          <a:stretch>
            <a:fillRect/>
          </a:stretch>
        </p:blipFill>
        <p:spPr>
          <a:xfrm>
            <a:off x="5940152" y="2708920"/>
            <a:ext cx="2824088" cy="1584176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611560" y="2636912"/>
          <a:ext cx="4968553" cy="158417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338141"/>
                <a:gridCol w="876804"/>
                <a:gridCol w="876804"/>
                <a:gridCol w="876804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半径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(cm)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圆面积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(cm</a:t>
                      </a:r>
                      <a:r>
                        <a:rPr lang="en-US" sz="2800" i="0" kern="100" baseline="30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1256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2826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5868144" y="4509120"/>
            <a:ext cx="1872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π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3200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7624" y="5580529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圆的半径越大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它的面积就越大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16024" y="332656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10 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长的绳子围成一个矩形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当矩形的一边长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分别为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 m,3.5 m,4 m,4.5 m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它的邻边长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分别为多少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的值的变化而变化吗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056" y="2564904"/>
            <a:ext cx="7308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m,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则它的邻边长为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5-3=2(m).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4056" y="3284984"/>
            <a:ext cx="8244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3.5 m,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则它的邻边长为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5-3.5=1.5(m).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6064" y="3924345"/>
            <a:ext cx="7164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m,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则它的邻边长为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5-4=1(m).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4653136"/>
            <a:ext cx="8244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一边长为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4.5 m,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则它的邻边长为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5-4.5=0.5(m).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5304110"/>
            <a:ext cx="84249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若矩形一边长为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则它的邻边长为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=5-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(m)</a:t>
            </a:r>
            <a:r>
              <a:rPr lang="en-US" altLang="zh-CN" sz="3200" dirty="0" smtClean="0">
                <a:latin typeface="+mn-ea"/>
                <a:cs typeface="Times New Roman" pitchFamily="18" charset="0"/>
              </a:rPr>
              <a:t>,</a:t>
            </a:r>
            <a:endParaRPr lang="en-US" altLang="zh-CN" sz="3200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爆炸形 1 25"/>
          <p:cNvSpPr/>
          <p:nvPr/>
        </p:nvSpPr>
        <p:spPr>
          <a:xfrm>
            <a:off x="2339752" y="260648"/>
            <a:ext cx="3240360" cy="1642348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395536" y="2336190"/>
            <a:ext cx="8496944" cy="2460962"/>
          </a:xfrm>
          <a:prstGeom prst="snip2Diag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/>
              <a:t>变量和常量的定义</a:t>
            </a:r>
            <a:r>
              <a:rPr lang="en-US" altLang="zh-CN" sz="3200" b="1" dirty="0" smtClean="0"/>
              <a:t>: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在某个变化过程中</a:t>
            </a:r>
            <a:r>
              <a:rPr lang="en-US" altLang="zh-CN" sz="3200" b="1" dirty="0" smtClean="0"/>
              <a:t>,</a:t>
            </a:r>
            <a:r>
              <a:rPr lang="zh-CN" altLang="zh-CN" sz="3200" b="1" dirty="0" smtClean="0"/>
              <a:t>我们称数值发生变化的量为变量</a:t>
            </a:r>
            <a:r>
              <a:rPr lang="en-US" altLang="zh-CN" sz="3200" b="1" dirty="0" smtClean="0"/>
              <a:t>;</a:t>
            </a:r>
            <a:endParaRPr lang="en-US" altLang="zh-CN" sz="3200" b="1" dirty="0" smtClean="0"/>
          </a:p>
          <a:p>
            <a:r>
              <a:rPr lang="zh-CN" altLang="zh-CN" sz="3200" b="1" dirty="0" smtClean="0"/>
              <a:t>数值始终不变的量叫做常量</a:t>
            </a:r>
            <a:r>
              <a:rPr lang="en-US" altLang="zh-CN" sz="3200" b="1" dirty="0" smtClean="0"/>
              <a:t>.</a:t>
            </a:r>
            <a:endParaRPr lang="zh-CN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1520" y="620688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下图是某地一天的气温变化图象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任意给出这天中的某一时刻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你能说出这一时刻的气温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这一问题中涉及哪几个量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它们变化吗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图片 11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411760" y="2276872"/>
            <a:ext cx="4160504" cy="232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28596" y="5572140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(3):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你能举出生活中类似的例子吗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可以小组讨论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20" y="428604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　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弹簧原长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22 cm,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弹簧挂上物体后会伸长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测得一弹簧的长度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(cm)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与所挂物体的质量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(kg)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有如下关系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在这个问题中变化的量是什么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不变化的量是什么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85852" y="2571744"/>
          <a:ext cx="6264696" cy="14401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85441"/>
                <a:gridCol w="768465"/>
                <a:gridCol w="768465"/>
                <a:gridCol w="768465"/>
                <a:gridCol w="768465"/>
                <a:gridCol w="768465"/>
                <a:gridCol w="768465"/>
                <a:gridCol w="768465"/>
              </a:tblGrid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x/kg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y/cm</a:t>
                      </a:r>
                      <a:endParaRPr lang="zh-CN" sz="2800" i="1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22.5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23.5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24.5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28596" y="4143380"/>
            <a:ext cx="81439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弹簧的原长不变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 cm,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弹簧伸长的长度随着物体质量的变化而变化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因此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弹簧的总长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原长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伸长的长度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10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2753</Words>
  <Application>Kingsoft Office WPP</Application>
  <PresentationFormat>全屏显示(4:3)</PresentationFormat>
  <Paragraphs>260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