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634" r:id="rId3"/>
    <p:sldId id="564" r:id="rId4"/>
    <p:sldId id="380" r:id="rId5"/>
    <p:sldId id="529" r:id="rId6"/>
    <p:sldId id="532" r:id="rId8"/>
    <p:sldId id="573" r:id="rId9"/>
    <p:sldId id="565" r:id="rId10"/>
    <p:sldId id="548" r:id="rId11"/>
    <p:sldId id="682" r:id="rId12"/>
    <p:sldId id="663" r:id="rId13"/>
    <p:sldId id="571" r:id="rId14"/>
    <p:sldId id="575" r:id="rId15"/>
    <p:sldId id="465" r:id="rId16"/>
    <p:sldId id="467" r:id="rId17"/>
    <p:sldId id="468" r:id="rId18"/>
    <p:sldId id="600" r:id="rId19"/>
    <p:sldId id="662" r:id="rId20"/>
    <p:sldId id="472" r:id="rId21"/>
    <p:sldId id="471" r:id="rId22"/>
    <p:sldId id="664" r:id="rId23"/>
    <p:sldId id="549" r:id="rId24"/>
    <p:sldId id="568" r:id="rId25"/>
    <p:sldId id="550" r:id="rId26"/>
    <p:sldId id="553" r:id="rId27"/>
    <p:sldId id="567" r:id="rId28"/>
    <p:sldId id="566" r:id="rId29"/>
    <p:sldId id="570" r:id="rId30"/>
    <p:sldId id="702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00"/>
    <a:srgbClr val="FF0000"/>
    <a:srgbClr val="0000FF"/>
    <a:srgbClr val="009900"/>
    <a:srgbClr val="CCFFFF"/>
    <a:srgbClr val="66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52" y="-62"/>
      </p:cViewPr>
      <p:guideLst>
        <p:guide orient="horz" pos="2218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51D57A4-F93B-41ED-86E8-593CBB87712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7BDF348-FD56-4025-B95A-FEF79EF8B2E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7048CD-6FF3-44ED-ABD9-ED24515C6928}" type="slidenum">
              <a:rPr lang="en-US" altLang="zh-CN"/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AC7F2658-890D-4866-BAA2-CD56477F4C5E}" type="slidenum">
              <a:rPr lang="en-US" altLang="zh-CN" sz="1200"/>
            </a:fld>
            <a:endParaRPr lang="en-US" altLang="zh-CN" sz="1200"/>
          </a:p>
        </p:txBody>
      </p:sp>
      <p:sp>
        <p:nvSpPr>
          <p:cNvPr id="5017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E0FF55FE-E671-40E4-B657-817CBEFB86E9}" type="slidenum">
              <a:rPr lang="en-US" altLang="zh-CN" sz="1200"/>
            </a:fld>
            <a:endParaRPr lang="en-US" altLang="zh-CN" sz="1200"/>
          </a:p>
        </p:txBody>
      </p:sp>
      <p:sp>
        <p:nvSpPr>
          <p:cNvPr id="5222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64FDB0-A480-4D10-9E9A-4BDC6183332B}" type="slidenum">
              <a:rPr lang="en-US" altLang="zh-CN"/>
            </a:fld>
            <a:endParaRPr lang="en-US" altLang="zh-CN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5CDEBE-15B8-4AE4-81AF-24DDC1044236}" type="slidenum">
              <a:rPr lang="en-US" altLang="zh-CN"/>
            </a:fld>
            <a:endParaRPr lang="en-US" altLang="zh-CN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E9F368-C656-46E2-B4ED-2AE4BC1D8354}" type="slidenum">
              <a:rPr lang="en-US" altLang="zh-CN"/>
            </a:fld>
            <a:endParaRPr lang="en-US" altLang="zh-CN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A92498-A148-4024-A807-C72F6A18EA83}" type="slidenum">
              <a:rPr lang="en-US" altLang="zh-CN"/>
            </a:fld>
            <a:endParaRPr lang="en-US" altLang="zh-CN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CC8F207D-EB98-4A35-A6A6-F067432FFD59}" type="slidenum">
              <a:rPr lang="en-US" altLang="zh-CN" sz="1200"/>
            </a:fld>
            <a:endParaRPr lang="en-US" altLang="zh-CN" sz="1200"/>
          </a:p>
        </p:txBody>
      </p:sp>
      <p:sp>
        <p:nvSpPr>
          <p:cNvPr id="4198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16660B-D517-4CD2-99B6-63A7F9AF405B}" type="slidenum">
              <a:rPr lang="en-US" altLang="zh-CN"/>
            </a:fld>
            <a:endParaRPr lang="en-US" altLang="zh-CN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17C56-21FA-4841-A19B-66E3BAA35E5B}" type="slidenum">
              <a:rPr lang="en-US" altLang="zh-CN"/>
            </a:fld>
            <a:endParaRPr lang="en-US" altLang="zh-CN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D985F7EA-C18D-49C2-886B-6B8E7AE4BECA}" type="slidenum">
              <a:rPr lang="en-US" altLang="zh-CN" sz="1200"/>
            </a:fld>
            <a:endParaRPr lang="en-US" altLang="zh-CN" sz="1200"/>
          </a:p>
        </p:txBody>
      </p:sp>
      <p:sp>
        <p:nvSpPr>
          <p:cNvPr id="48130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B1250-0F24-4033-9210-2BEC1DA96C1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DE03B-E2B3-4FED-946D-3987504BFE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FE936-2248-469D-A883-86AE4E9975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8142A-197B-4DBF-8C22-A74EDCA87C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57F5-6AB8-4182-9A23-534E34BD06A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EA986-1AC9-4642-B0ED-4486E3F972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4A2DF-DF92-414F-9D28-30F9A1ACB4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4EFE4-92EE-45D3-857C-E928CA42BC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B0058-A169-4669-BFF3-53109F2B17F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AAFF1-0CBB-4FE6-9E91-7979CB932E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B7A62-1059-4BB0-A526-E721E5DF01D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95CA6-3C32-46F1-B75C-707F17DB0D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B5BFB-2371-4CF4-BF20-1F79C052AEF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0A962-A6E9-4A00-B96B-1603661351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9EC5E-8292-4DD1-9449-566C6DCD412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B032-C29F-4F00-9256-512D5853D9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95D51-7ADC-4E41-93C1-8E0A086FA4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6B23A-261D-437D-93FB-E79D19A434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ED3E-4BCC-4FE1-AAA4-6BBA1FCCA23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FC462-BCC1-4C6E-B12A-B1638A1F46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C8621-6CF5-4541-B297-881946BC716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D4611-C94B-429A-969F-8B4AF9E33C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E5830E-AC11-4B2F-A42F-AD840BD3B06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314C69-FDBF-4F97-A8D9-26C916EBB4E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file:///H:\&#19971;&#24180;&#32423;&#29983;&#29289;&#21160;&#30011;\2a.mp3" TargetMode="External"/><Relationship Id="rId7" Type="http://schemas.openxmlformats.org/officeDocument/2006/relationships/audio" Target="file:///H:\&#19971;&#24180;&#32423;&#29983;&#29289;&#21160;&#30011;\2a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4.jpeg"/><Relationship Id="rId15" Type="http://schemas.openxmlformats.org/officeDocument/2006/relationships/image" Target="../media/image13.jpeg"/><Relationship Id="rId14" Type="http://schemas.openxmlformats.org/officeDocument/2006/relationships/image" Target="../media/image12.jpeg"/><Relationship Id="rId13" Type="http://schemas.openxmlformats.org/officeDocument/2006/relationships/image" Target="../media/image11.jpeg"/><Relationship Id="rId12" Type="http://schemas.openxmlformats.org/officeDocument/2006/relationships/image" Target="../media/image10.jpeg"/><Relationship Id="rId11" Type="http://schemas.openxmlformats.org/officeDocument/2006/relationships/image" Target="../media/image9.jpeg"/><Relationship Id="rId10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s://v.qq.com/x/page/u05359dd15z.html?" TargetMode="External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GIF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6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hyperlink" Target="6.2&#32511;&#21494;&#32454;&#32990;&#20013;&#30340;&#21494;&#32511;&#20307;.flv" TargetMode="Externa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41.png"/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hyperlink" Target="2.&#35266;&#23519;&#21494;&#29255;&#30340;&#32467;&#26500;.flv" TargetMode="Externa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8" name="Picture 14" descr="58856417631895295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88913"/>
            <a:ext cx="914400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17"/>
          <p:cNvGrpSpPr/>
          <p:nvPr/>
        </p:nvGrpSpPr>
        <p:grpSpPr bwMode="auto">
          <a:xfrm>
            <a:off x="0" y="-12700"/>
            <a:ext cx="9188450" cy="6816725"/>
            <a:chOff x="142844" y="2285992"/>
            <a:chExt cx="3131172" cy="2361193"/>
          </a:xfrm>
        </p:grpSpPr>
        <p:pic>
          <p:nvPicPr>
            <p:cNvPr id="9" name="图片 8" descr="20140721_dcaed69cb70025d62d2bAf9ZrDQkqjoK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44" y="2285992"/>
              <a:ext cx="3091681" cy="2361193"/>
            </a:xfrm>
            <a:prstGeom prst="rect">
              <a:avLst/>
            </a:prstGeom>
            <a:ln w="38100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326140" y="2372865"/>
              <a:ext cx="780575" cy="2447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马尾松</a:t>
              </a:r>
              <a:endParaRPr lang="zh-CN" altLang="en-US" sz="40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42965" y="4048764"/>
              <a:ext cx="2131051" cy="2447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针形叶</a:t>
              </a:r>
              <a:endParaRPr lang="zh-CN" altLang="en-US" sz="4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93663" y="77788"/>
            <a:ext cx="8977312" cy="6726237"/>
            <a:chOff x="3214629" y="2285992"/>
            <a:chExt cx="3163959" cy="2331591"/>
          </a:xfrm>
        </p:grpSpPr>
        <p:pic>
          <p:nvPicPr>
            <p:cNvPr id="12" name="图片 11" descr="8a95ad1c8f8d57d186d6b64c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14629" y="2285992"/>
              <a:ext cx="3163959" cy="2331591"/>
            </a:xfrm>
            <a:prstGeom prst="rect">
              <a:avLst/>
            </a:prstGeom>
            <a:ln w="88900" cap="sq" cmpd="thickThin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  <a:headEnd/>
              <a:tailEnd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3460352" y="2420799"/>
              <a:ext cx="500066" cy="2449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石榴</a:t>
              </a:r>
              <a:endParaRPr lang="zh-CN" altLang="en-US" sz="40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57581" y="3977680"/>
              <a:ext cx="1368930" cy="244979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椭圆形叶</a:t>
              </a:r>
              <a:endParaRPr lang="zh-CN" altLang="en-US" sz="4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93663" y="77788"/>
            <a:ext cx="8977312" cy="6805612"/>
            <a:chOff x="6072198" y="2013511"/>
            <a:chExt cx="2928784" cy="2255899"/>
          </a:xfrm>
        </p:grpSpPr>
        <p:pic>
          <p:nvPicPr>
            <p:cNvPr id="15" name="图片 14" descr="2494712718604264996.jpg"/>
            <p:cNvPicPr>
              <a:picLocks noChangeAspect="1"/>
            </p:cNvPicPr>
            <p:nvPr/>
          </p:nvPicPr>
          <p:blipFill>
            <a:blip r:embed="rId4"/>
            <a:srcRect l="7500" r="7500"/>
            <a:stretch>
              <a:fillRect/>
            </a:stretch>
          </p:blipFill>
          <p:spPr>
            <a:xfrm>
              <a:off x="6072198" y="2013511"/>
              <a:ext cx="2928784" cy="2255899"/>
            </a:xfrm>
            <a:prstGeom prst="rect">
              <a:avLst/>
            </a:prstGeom>
            <a:ln w="38100" cap="sq">
              <a:solidFill>
                <a:srgbClr val="92D05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8339907" y="2986924"/>
              <a:ext cx="305659" cy="6424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</a:rPr>
                <a:t>鹅掌楸</a:t>
              </a:r>
              <a:endPara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44582" y="3728011"/>
              <a:ext cx="1577181" cy="23428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“马褂”形叶</a:t>
              </a:r>
              <a:endParaRPr lang="zh-CN" altLang="en-US" sz="4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71438" y="155575"/>
            <a:ext cx="9001125" cy="6648450"/>
            <a:chOff x="71406" y="4548945"/>
            <a:chExt cx="3071834" cy="2309079"/>
          </a:xfrm>
        </p:grpSpPr>
        <p:pic>
          <p:nvPicPr>
            <p:cNvPr id="20" name="图片 19" descr="201301251419537539.jpg"/>
            <p:cNvPicPr>
              <a:picLocks noChangeAspect="1"/>
            </p:cNvPicPr>
            <p:nvPr/>
          </p:nvPicPr>
          <p:blipFill>
            <a:blip r:embed="rId5"/>
            <a:srcRect l="11718" r="2343" b="3148"/>
            <a:stretch>
              <a:fillRect/>
            </a:stretch>
          </p:blipFill>
          <p:spPr>
            <a:xfrm>
              <a:off x="71406" y="4548945"/>
              <a:ext cx="3071834" cy="2309079"/>
            </a:xfrm>
            <a:prstGeom prst="rect">
              <a:avLst/>
            </a:prstGeom>
            <a:ln w="38100" cap="sq">
              <a:solidFill>
                <a:srgbClr val="7030A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7" name="矩形 26"/>
            <p:cNvSpPr/>
            <p:nvPr/>
          </p:nvSpPr>
          <p:spPr>
            <a:xfrm>
              <a:off x="2714612" y="6027027"/>
              <a:ext cx="305659" cy="4590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</a:rPr>
                <a:t>吊兰</a:t>
              </a:r>
              <a:endPara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406" y="6334780"/>
              <a:ext cx="1357322" cy="24541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带形叶</a:t>
              </a:r>
              <a:endParaRPr lang="zh-CN" altLang="en-US" sz="4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93663" y="155575"/>
            <a:ext cx="8864600" cy="6648450"/>
            <a:chOff x="3214678" y="4500569"/>
            <a:chExt cx="2857520" cy="2381268"/>
          </a:xfrm>
        </p:grpSpPr>
        <p:pic>
          <p:nvPicPr>
            <p:cNvPr id="29" name="图片 28" descr="20141242257128939e3tk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14678" y="4500569"/>
              <a:ext cx="2857520" cy="2381268"/>
            </a:xfrm>
            <a:prstGeom prst="rect">
              <a:avLst/>
            </a:prstGeom>
            <a:ln w="38100" cap="sq">
              <a:solidFill>
                <a:srgbClr val="00B0F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矩形 29"/>
            <p:cNvSpPr/>
            <p:nvPr/>
          </p:nvSpPr>
          <p:spPr>
            <a:xfrm>
              <a:off x="3439436" y="4581530"/>
              <a:ext cx="305659" cy="69407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</a:rPr>
                <a:t>鹅掌柴</a:t>
              </a:r>
              <a:endParaRPr lang="zh-CN" altLang="en-US" sz="40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253730" y="6402376"/>
              <a:ext cx="1428760" cy="25311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11430"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掌状叶</a:t>
              </a:r>
              <a:endParaRPr lang="zh-CN" altLang="en-US" sz="4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2a.mp3">
            <a:hlinkClick r:id="" action="ppaction://media"/>
          </p:cNvPr>
          <p:cNvPicPr>
            <a:picLocks noRot="1" noChangeAspect="1" noChangeArrowheads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71450" y="60039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l"/>
          <p:cNvPicPr>
            <a:picLocks noChangeAspect="1"/>
          </p:cNvPicPr>
          <p:nvPr/>
        </p:nvPicPr>
        <p:blipFill>
          <a:blip r:embed="rId10"/>
          <a:srcRect r="17291" b="3614"/>
          <a:stretch>
            <a:fillRect/>
          </a:stretch>
        </p:blipFill>
        <p:spPr>
          <a:xfrm>
            <a:off x="71755" y="78105"/>
            <a:ext cx="9279255" cy="7181215"/>
          </a:xfrm>
          <a:prstGeom prst="rect">
            <a:avLst/>
          </a:prstGeom>
        </p:spPr>
      </p:pic>
      <p:pic>
        <p:nvPicPr>
          <p:cNvPr id="4" name="图片 3" descr="常春藤"/>
          <p:cNvPicPr>
            <a:picLocks noChangeAspect="1"/>
          </p:cNvPicPr>
          <p:nvPr/>
        </p:nvPicPr>
        <p:blipFill>
          <a:blip r:embed="rId11"/>
          <a:srcRect r="2013"/>
          <a:stretch>
            <a:fillRect/>
          </a:stretch>
        </p:blipFill>
        <p:spPr>
          <a:xfrm>
            <a:off x="0" y="78105"/>
            <a:ext cx="9335135" cy="7126605"/>
          </a:xfrm>
          <a:prstGeom prst="rect">
            <a:avLst/>
          </a:prstGeom>
        </p:spPr>
      </p:pic>
      <p:pic>
        <p:nvPicPr>
          <p:cNvPr id="5" name="图片 4" descr="黄杨叶"/>
          <p:cNvPicPr>
            <a:picLocks noChangeAspect="1"/>
          </p:cNvPicPr>
          <p:nvPr/>
        </p:nvPicPr>
        <p:blipFill>
          <a:blip r:embed="rId12"/>
          <a:srcRect r="6986"/>
          <a:stretch>
            <a:fillRect/>
          </a:stretch>
        </p:blipFill>
        <p:spPr>
          <a:xfrm>
            <a:off x="0" y="-12700"/>
            <a:ext cx="9274175" cy="7079615"/>
          </a:xfrm>
          <a:prstGeom prst="rect">
            <a:avLst/>
          </a:prstGeom>
        </p:spPr>
      </p:pic>
      <p:pic>
        <p:nvPicPr>
          <p:cNvPr id="6" name="图片 5" descr="铜钱草"/>
          <p:cNvPicPr>
            <a:picLocks noChangeAspect="1"/>
          </p:cNvPicPr>
          <p:nvPr/>
        </p:nvPicPr>
        <p:blipFill>
          <a:blip r:embed="rId13"/>
          <a:srcRect r="7489"/>
          <a:stretch>
            <a:fillRect/>
          </a:stretch>
        </p:blipFill>
        <p:spPr>
          <a:xfrm>
            <a:off x="1270" y="-12700"/>
            <a:ext cx="9162415" cy="6577965"/>
          </a:xfrm>
          <a:prstGeom prst="rect">
            <a:avLst/>
          </a:prstGeom>
        </p:spPr>
      </p:pic>
      <p:pic>
        <p:nvPicPr>
          <p:cNvPr id="7" name="图片 6" descr="叶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5080" y="-67310"/>
            <a:ext cx="9154795" cy="6992620"/>
          </a:xfrm>
          <a:prstGeom prst="rect">
            <a:avLst/>
          </a:prstGeom>
        </p:spPr>
      </p:pic>
      <p:pic>
        <p:nvPicPr>
          <p:cNvPr id="8" name="图片 7" descr="王莲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5080" y="-12700"/>
            <a:ext cx="9164320" cy="6577965"/>
          </a:xfrm>
          <a:prstGeom prst="rect">
            <a:avLst/>
          </a:prstGeom>
        </p:spPr>
      </p:pic>
      <p:pic>
        <p:nvPicPr>
          <p:cNvPr id="21" name="图片 20" descr="v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95885" y="20955"/>
            <a:ext cx="9526905" cy="67449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7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0"/>
                            </p:stCondLst>
                            <p:childTnLst>
                              <p:par>
                                <p:cTn id="6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4"/>
          <p:cNvSpPr>
            <a:spLocks noChangeArrowheads="1"/>
          </p:cNvSpPr>
          <p:nvPr/>
        </p:nvSpPr>
        <p:spPr bwMode="auto">
          <a:xfrm>
            <a:off x="0" y="0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B05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表皮的结构与功能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1042988" y="4437063"/>
            <a:ext cx="8686800" cy="785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叶片表皮的角质层对植物的生活有何意义？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3" name="七边形 6"/>
          <p:cNvSpPr>
            <a:spLocks noChangeArrowheads="1"/>
          </p:cNvSpPr>
          <p:nvPr/>
        </p:nvSpPr>
        <p:spPr bwMode="auto">
          <a:xfrm rot="-1026583">
            <a:off x="284163" y="3716338"/>
            <a:ext cx="1571625" cy="714375"/>
          </a:xfrm>
          <a:custGeom>
            <a:avLst/>
            <a:gdLst>
              <a:gd name="T0" fmla="*/ 0 w 2475"/>
              <a:gd name="T1" fmla="*/ 0 h 1125"/>
              <a:gd name="T2" fmla="*/ 2475 w 2475"/>
              <a:gd name="T3" fmla="*/ 1125 h 1125"/>
            </a:gdLst>
            <a:ahLst/>
            <a:cxnLst/>
            <a:rect l="T0" t="T1" r="T2" b="T3"/>
            <a:pathLst>
              <a:path w="2475" h="1125">
                <a:moveTo>
                  <a:pt x="0" y="723"/>
                </a:moveTo>
                <a:lnTo>
                  <a:pt x="245" y="222"/>
                </a:lnTo>
                <a:lnTo>
                  <a:pt x="1237" y="0"/>
                </a:lnTo>
                <a:lnTo>
                  <a:pt x="2229" y="222"/>
                </a:lnTo>
                <a:lnTo>
                  <a:pt x="2475" y="723"/>
                </a:lnTo>
                <a:lnTo>
                  <a:pt x="1788" y="1125"/>
                </a:lnTo>
                <a:lnTo>
                  <a:pt x="686" y="1125"/>
                </a:lnTo>
                <a:close/>
              </a:path>
            </a:pathLst>
          </a:custGeom>
          <a:solidFill>
            <a:srgbClr val="92CCDC"/>
          </a:solidFill>
          <a:ln w="25400">
            <a:solidFill>
              <a:srgbClr val="395E8A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华文行楷" panose="02010800040101010101" charset="-122"/>
              </a:rPr>
              <a:t>思考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4" name="TextBox 7"/>
          <p:cNvSpPr>
            <a:spLocks noChangeArrowheads="1"/>
          </p:cNvSpPr>
          <p:nvPr/>
        </p:nvSpPr>
        <p:spPr bwMode="auto">
          <a:xfrm>
            <a:off x="1692275" y="5084763"/>
            <a:ext cx="6246813" cy="103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保护植物不受病菌的侵害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防止叶内水分过度散失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3557" name="图片 9217" descr="20083120374626_2"/>
          <p:cNvPicPr>
            <a:picLocks noChangeAspect="1" noChangeArrowheads="1"/>
          </p:cNvPicPr>
          <p:nvPr/>
        </p:nvPicPr>
        <p:blipFill>
          <a:blip r:embed="rId1"/>
          <a:srcRect t="7628" b="23790"/>
          <a:stretch>
            <a:fillRect/>
          </a:stretch>
        </p:blipFill>
        <p:spPr bwMode="auto">
          <a:xfrm>
            <a:off x="1835150" y="836613"/>
            <a:ext cx="5876925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3" grpId="0" bldLvl="0" animBg="1"/>
      <p:bldP spid="1229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300-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0"/>
            <a:ext cx="7704138" cy="534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6859588" y="4292600"/>
            <a:ext cx="18288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表皮细胞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 flipV="1">
            <a:off x="4716463" y="4581525"/>
            <a:ext cx="1851025" cy="381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4716463" y="1484313"/>
            <a:ext cx="1223962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2"/>
              </a:rPr>
              <a:t>气孔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 flipV="1">
            <a:off x="3851275" y="1916113"/>
            <a:ext cx="719138" cy="792162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6861175" y="267335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保卫细胞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 flipV="1">
            <a:off x="3997325" y="2963863"/>
            <a:ext cx="286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Rectangle 9"/>
          <p:cNvSpPr>
            <a:spLocks noGrp="1" noChangeArrowheads="1"/>
          </p:cNvSpPr>
          <p:nvPr/>
        </p:nvSpPr>
        <p:spPr bwMode="auto">
          <a:xfrm>
            <a:off x="458788" y="534828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微软雅黑" panose="020B0503020204020204" charset="-122"/>
              </a:rPr>
              <a:t>叶表皮结构模式图</a:t>
            </a:r>
            <a:endParaRPr lang="zh-CN" altLang="en-US" sz="4000" b="1">
              <a:solidFill>
                <a:srgbClr val="0000FF"/>
              </a:solidFill>
              <a:ea typeface="微软雅黑" panose="020B0503020204020204" charset="-122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731000" y="4868863"/>
            <a:ext cx="2413000" cy="5207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_GB2312"/>
                <a:cs typeface="楷体_GB2312"/>
              </a:rPr>
              <a:t>（无色透明）</a:t>
            </a:r>
            <a:endParaRPr lang="zh-CN" altLang="en-US" sz="2800" b="1"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6731000" y="3357563"/>
            <a:ext cx="2413000" cy="5207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楷体_GB2312"/>
                <a:cs typeface="楷体_GB2312"/>
              </a:rPr>
              <a:t>（有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叶绿体</a:t>
            </a:r>
            <a:r>
              <a:rPr lang="zh-CN" altLang="en-US" sz="2800" b="1">
                <a:latin typeface="Times New Roman" panose="02020603050405020304" pitchFamily="18" charset="0"/>
                <a:ea typeface="楷体_GB2312"/>
                <a:cs typeface="楷体_GB2312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19460" grpId="0" animBg="1"/>
      <p:bldP spid="24580" grpId="0" animBg="1"/>
      <p:bldP spid="19462" grpId="0" animBg="1"/>
      <p:bldP spid="24582" grpId="0" bldLvl="0" animBg="1"/>
      <p:bldP spid="19464" grpId="0" animBg="1"/>
      <p:bldP spid="19466" grpId="0" bldLvl="0" animBg="1"/>
      <p:bldP spid="1946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98" name="Group 50"/>
          <p:cNvGraphicFramePr>
            <a:graphicFrameLocks noGrp="1"/>
          </p:cNvGraphicFramePr>
          <p:nvPr/>
        </p:nvGraphicFramePr>
        <p:xfrm>
          <a:off x="1258888" y="1219200"/>
          <a:ext cx="6665912" cy="5084763"/>
        </p:xfrm>
        <a:graphic>
          <a:graphicData uri="http://schemas.openxmlformats.org/drawingml/2006/table">
            <a:tbl>
              <a:tblPr/>
              <a:tblGrid>
                <a:gridCol w="1619250"/>
                <a:gridCol w="2892425"/>
                <a:gridCol w="1046162"/>
                <a:gridCol w="1108075"/>
              </a:tblGrid>
              <a:tr h="944563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般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生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植物名称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上表皮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下表皮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苹果树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橡树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豌豆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216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玉米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马铃薯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番茄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水生植物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睡莲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642" name="图片 21546" descr="90233909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5457825"/>
            <a:ext cx="9906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43" name="文本框 21547"/>
          <p:cNvSpPr txBox="1">
            <a:spLocks noChangeArrowheads="1"/>
          </p:cNvSpPr>
          <p:nvPr/>
        </p:nvSpPr>
        <p:spPr bwMode="auto">
          <a:xfrm>
            <a:off x="1082675" y="249238"/>
            <a:ext cx="664527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/>
              <a:t>下表是一些常见植物叶的上、下表皮中的气孔数</a:t>
            </a:r>
            <a:endParaRPr lang="zh-CN" altLang="en-US" sz="24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/>
              <a:t>（每平方毫米平均数）</a:t>
            </a:r>
            <a:endParaRPr lang="zh-CN" altLang="en-US" sz="2400" b="1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5"/>
          <p:cNvSpPr txBox="1">
            <a:spLocks noChangeArrowheads="1"/>
          </p:cNvSpPr>
          <p:nvPr/>
        </p:nvSpPr>
        <p:spPr bwMode="auto">
          <a:xfrm>
            <a:off x="539750" y="333375"/>
            <a:ext cx="66246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1.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上、下表皮的气孔是一样多吗？</a:t>
            </a:r>
            <a:endParaRPr kumimoji="1" lang="zh-CN" altLang="en-US" sz="3200" b="1">
              <a:latin typeface="Times New Roman" panose="02020603050405020304" pitchFamily="18" charset="0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6626" name="Text Box 6"/>
          <p:cNvSpPr txBox="1">
            <a:spLocks noChangeArrowheads="1"/>
          </p:cNvSpPr>
          <p:nvPr/>
        </p:nvSpPr>
        <p:spPr bwMode="auto">
          <a:xfrm>
            <a:off x="539750" y="1628775"/>
            <a:ext cx="88566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2.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 气孔的关闭受什么控制？</a:t>
            </a:r>
            <a:endParaRPr kumimoji="1" lang="zh-CN" altLang="en-US" sz="3200" b="1">
              <a:latin typeface="Times New Roman" panose="02020603050405020304" pitchFamily="18" charset="0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9" name="图片 8" descr="s_1232721162yuv5VMiI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0430" y="3361055"/>
            <a:ext cx="2877185" cy="2980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s_12327211386lxzgwj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1860" y="3433445"/>
            <a:ext cx="3112770" cy="2910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34" name="Text Box 8"/>
          <p:cNvSpPr txBox="1">
            <a:spLocks noChangeArrowheads="1"/>
          </p:cNvSpPr>
          <p:nvPr/>
        </p:nvSpPr>
        <p:spPr bwMode="auto">
          <a:xfrm>
            <a:off x="971550" y="2781300"/>
            <a:ext cx="6121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保卫细胞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_____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， 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气孔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开启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  <p:sp>
        <p:nvSpPr>
          <p:cNvPr id="11275" name="矩形 11274"/>
          <p:cNvSpPr>
            <a:spLocks noChangeArrowheads="1"/>
          </p:cNvSpPr>
          <p:nvPr/>
        </p:nvSpPr>
        <p:spPr bwMode="auto">
          <a:xfrm>
            <a:off x="1476375" y="908050"/>
            <a:ext cx="490061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一般 陆生植物下表皮的气孔较多；</a:t>
            </a:r>
            <a:endParaRPr lang="zh-CN" altLang="en-US" sz="2400" b="1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       水生植物上表皮的气孔较多。</a:t>
            </a:r>
            <a:endParaRPr lang="zh-CN" altLang="en-US" sz="24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26631" name="动作按钮: 前进或下一项 11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6688" y="6338888"/>
            <a:ext cx="468312" cy="404812"/>
          </a:xfrm>
          <a:prstGeom prst="actionButtonForwardNext">
            <a:avLst/>
          </a:prstGeom>
          <a:solidFill>
            <a:srgbClr val="FF33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2" name="动作按钮: 前进或下一项 1128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00113" y="6411913"/>
            <a:ext cx="539750" cy="260350"/>
          </a:xfrm>
          <a:prstGeom prst="actionButtonForwardNex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8" name="Text Box 8"/>
          <p:cNvSpPr txBox="1">
            <a:spLocks noChangeArrowheads="1"/>
          </p:cNvSpPr>
          <p:nvPr/>
        </p:nvSpPr>
        <p:spPr bwMode="auto">
          <a:xfrm>
            <a:off x="900113" y="2133600"/>
            <a:ext cx="61928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保卫细胞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_____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， 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气孔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关闭</a:t>
            </a:r>
            <a:endParaRPr kumimoji="1"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2627313" y="2133600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失水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771775" y="2708275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吸水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Pg-63"/>
          <p:cNvPicPr>
            <a:picLocks noChangeAspect="1" noChangeArrowheads="1"/>
          </p:cNvPicPr>
          <p:nvPr/>
        </p:nvPicPr>
        <p:blipFill>
          <a:blip r:embed="rId1"/>
          <a:srcRect l="2519" t="4724" r="2519" b="7559"/>
          <a:stretch>
            <a:fillRect/>
          </a:stretch>
        </p:blipFill>
        <p:spPr bwMode="auto">
          <a:xfrm>
            <a:off x="179388" y="692150"/>
            <a:ext cx="677703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357188" y="4149725"/>
            <a:ext cx="8786812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</a:rPr>
              <a:t>叶肉有哪两种结构？它们的特点及区别？</a:t>
            </a:r>
            <a:endParaRPr kumimoji="1" lang="zh-CN" altLang="en-US" sz="3200" b="1"/>
          </a:p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</a:rPr>
              <a:t>叶片的正面相比背面</a:t>
            </a:r>
            <a:r>
              <a:rPr kumimoji="1" lang="zh-CN" altLang="en-US" sz="3200" b="1"/>
              <a:t>为</a:t>
            </a: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</a:rPr>
              <a:t>什么会</a:t>
            </a: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  <a:sym typeface="+mn-ea"/>
              </a:rPr>
              <a:t>绿些</a:t>
            </a: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</a:rPr>
              <a:t>？</a:t>
            </a:r>
            <a:endParaRPr kumimoji="1" lang="zh-CN" altLang="en-US" sz="3200" b="1">
              <a:latin typeface="Times New Roman" panose="02020603050405020304" pitchFamily="18" charset="0"/>
              <a:ea typeface="幼圆" panose="02010509060101010101" charset="-122"/>
              <a:cs typeface="幼圆" panose="02010509060101010101" charset="-122"/>
            </a:endParaRPr>
          </a:p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</a:rPr>
              <a:t>中间的圆形</a:t>
            </a: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  <a:sym typeface="+mn-ea"/>
              </a:rPr>
              <a:t>红色</a:t>
            </a:r>
            <a:r>
              <a:rPr kumimoji="1" lang="zh-CN" altLang="en-US" sz="3200" b="1">
                <a:latin typeface="Times New Roman" panose="02020603050405020304" pitchFamily="18" charset="0"/>
                <a:ea typeface="幼圆" panose="02010509060101010101" charset="-122"/>
                <a:cs typeface="幼圆" panose="02010509060101010101" charset="-122"/>
              </a:rPr>
              <a:t>区域又是什么结构？</a:t>
            </a:r>
            <a:endParaRPr kumimoji="1" lang="zh-CN" altLang="en-US" sz="3200" b="1">
              <a:latin typeface="Times New Roman" panose="02020603050405020304" pitchFamily="18" charset="0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7651" name="Line 7"/>
          <p:cNvSpPr>
            <a:spLocks noChangeShapeType="1"/>
          </p:cNvSpPr>
          <p:nvPr/>
        </p:nvSpPr>
        <p:spPr bwMode="auto">
          <a:xfrm>
            <a:off x="5940425" y="1700213"/>
            <a:ext cx="1122363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2" name="Line 8"/>
          <p:cNvSpPr>
            <a:spLocks noChangeShapeType="1"/>
          </p:cNvSpPr>
          <p:nvPr/>
        </p:nvSpPr>
        <p:spPr bwMode="auto">
          <a:xfrm>
            <a:off x="5940425" y="2924175"/>
            <a:ext cx="1135063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11"/>
          <p:cNvSpPr txBox="1">
            <a:spLocks noChangeArrowheads="1"/>
          </p:cNvSpPr>
          <p:nvPr/>
        </p:nvSpPr>
        <p:spPr bwMode="auto">
          <a:xfrm>
            <a:off x="7019925" y="1341438"/>
            <a:ext cx="1562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栅栏层</a:t>
            </a:r>
            <a:endParaRPr kumimoji="1"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9702" name="Text Box 13"/>
          <p:cNvSpPr txBox="1">
            <a:spLocks noChangeArrowheads="1"/>
          </p:cNvSpPr>
          <p:nvPr/>
        </p:nvSpPr>
        <p:spPr bwMode="auto">
          <a:xfrm>
            <a:off x="7019925" y="2565400"/>
            <a:ext cx="1562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海绵层</a:t>
            </a:r>
            <a:endParaRPr kumimoji="1"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7655" name="AutoShape 11"/>
          <p:cNvSpPr/>
          <p:nvPr/>
        </p:nvSpPr>
        <p:spPr bwMode="auto">
          <a:xfrm>
            <a:off x="8388350" y="1557338"/>
            <a:ext cx="88900" cy="1263650"/>
          </a:xfrm>
          <a:prstGeom prst="rightBrace">
            <a:avLst>
              <a:gd name="adj1" fmla="val 11845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656" name="Text Box 11"/>
          <p:cNvSpPr txBox="1">
            <a:spLocks noChangeArrowheads="1"/>
          </p:cNvSpPr>
          <p:nvPr/>
        </p:nvSpPr>
        <p:spPr bwMode="auto">
          <a:xfrm>
            <a:off x="8509000" y="1628775"/>
            <a:ext cx="635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叶肉</a:t>
            </a:r>
            <a:endParaRPr kumimoji="1"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7657" name="TextBox 4"/>
          <p:cNvSpPr>
            <a:spLocks noChangeArrowheads="1"/>
          </p:cNvSpPr>
          <p:nvPr/>
        </p:nvSpPr>
        <p:spPr bwMode="auto">
          <a:xfrm>
            <a:off x="0" y="0"/>
            <a:ext cx="68087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自主学习：叶肉的结构和功能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7659" name="动作按钮: 前进或下一项 1128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308725"/>
            <a:ext cx="539750" cy="260350"/>
          </a:xfrm>
          <a:prstGeom prst="actionButtonForwardNex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9701" grpId="0"/>
      <p:bldP spid="297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66" name="Group 50"/>
          <p:cNvGraphicFramePr>
            <a:graphicFrameLocks noGrp="1"/>
          </p:cNvGraphicFramePr>
          <p:nvPr>
            <p:ph type="body" idx="4294967295"/>
          </p:nvPr>
        </p:nvGraphicFramePr>
        <p:xfrm>
          <a:off x="385763" y="1979613"/>
          <a:ext cx="8002587" cy="3182937"/>
        </p:xfrm>
        <a:graphic>
          <a:graphicData uri="http://schemas.openxmlformats.org/drawingml/2006/table">
            <a:tbl>
              <a:tblPr/>
              <a:tblGrid>
                <a:gridCol w="1287145"/>
                <a:gridCol w="1992312"/>
                <a:gridCol w="1512888"/>
                <a:gridCol w="1866900"/>
                <a:gridCol w="1343025"/>
              </a:tblGrid>
              <a:tr h="850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位置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细胞形状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细胞排列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叶绿体含量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栅栏层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</a:tr>
              <a:tr h="1300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海绵层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/>
                        <a:cs typeface="楷体_GB231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1E6"/>
                    </a:solidFill>
                  </a:tcPr>
                </a:tc>
              </a:tr>
            </a:tbl>
          </a:graphicData>
        </a:graphic>
      </p:graphicFrame>
      <p:sp>
        <p:nvSpPr>
          <p:cNvPr id="20510" name="Text Box 41"/>
          <p:cNvSpPr txBox="1">
            <a:spLocks noChangeArrowheads="1"/>
          </p:cNvSpPr>
          <p:nvPr/>
        </p:nvSpPr>
        <p:spPr bwMode="auto">
          <a:xfrm>
            <a:off x="1428750" y="965200"/>
            <a:ext cx="591820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+mj-cs"/>
              </a:rPr>
              <a:t>栅栏层与海绵层的比较</a:t>
            </a:r>
            <a:endParaRPr lang="zh-CN" altLang="en-US" sz="4000" b="1" u="sng">
              <a:solidFill>
                <a:schemeClr val="tx1">
                  <a:lumMod val="85000"/>
                  <a:lumOff val="1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+mj-cs"/>
            </a:endParaRPr>
          </a:p>
        </p:txBody>
      </p:sp>
      <p:sp>
        <p:nvSpPr>
          <p:cNvPr id="30749" name="Rectangle 34"/>
          <p:cNvSpPr>
            <a:spLocks noChangeArrowheads="1"/>
          </p:cNvSpPr>
          <p:nvPr/>
        </p:nvSpPr>
        <p:spPr bwMode="auto">
          <a:xfrm>
            <a:off x="1793875" y="3046413"/>
            <a:ext cx="17160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靠近上表皮</a:t>
            </a:r>
            <a:endParaRPr lang="zh-CN" altLang="en-US" sz="2400" b="1"/>
          </a:p>
        </p:txBody>
      </p:sp>
      <p:sp>
        <p:nvSpPr>
          <p:cNvPr id="30750" name="Rectangle 35"/>
          <p:cNvSpPr>
            <a:spLocks noChangeArrowheads="1"/>
          </p:cNvSpPr>
          <p:nvPr/>
        </p:nvSpPr>
        <p:spPr bwMode="auto">
          <a:xfrm>
            <a:off x="1865313" y="4197350"/>
            <a:ext cx="17160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靠近下表皮</a:t>
            </a:r>
            <a:endParaRPr lang="zh-CN" altLang="en-US" sz="2400" b="1"/>
          </a:p>
        </p:txBody>
      </p:sp>
      <p:sp>
        <p:nvSpPr>
          <p:cNvPr id="34855" name="Rectangle 39"/>
          <p:cNvSpPr>
            <a:spLocks noChangeArrowheads="1"/>
          </p:cNvSpPr>
          <p:nvPr/>
        </p:nvSpPr>
        <p:spPr bwMode="auto">
          <a:xfrm>
            <a:off x="3881438" y="3046413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圆柱形</a:t>
            </a:r>
            <a:endParaRPr lang="zh-CN" altLang="en-US" sz="2400" b="1"/>
          </a:p>
        </p:txBody>
      </p:sp>
      <p:sp>
        <p:nvSpPr>
          <p:cNvPr id="34856" name="Rectangle 40"/>
          <p:cNvSpPr>
            <a:spLocks noChangeArrowheads="1"/>
          </p:cNvSpPr>
          <p:nvPr/>
        </p:nvSpPr>
        <p:spPr bwMode="auto">
          <a:xfrm>
            <a:off x="3881438" y="4270375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不规则</a:t>
            </a:r>
            <a:endParaRPr lang="zh-CN" altLang="en-US" sz="2400" b="1"/>
          </a:p>
        </p:txBody>
      </p:sp>
      <p:sp>
        <p:nvSpPr>
          <p:cNvPr id="19503" name="Text Box 47"/>
          <p:cNvSpPr txBox="1">
            <a:spLocks noChangeArrowheads="1"/>
          </p:cNvSpPr>
          <p:nvPr/>
        </p:nvSpPr>
        <p:spPr bwMode="auto">
          <a:xfrm>
            <a:off x="5249863" y="3046413"/>
            <a:ext cx="1828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紧密整齐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504" name="Text Box 48"/>
          <p:cNvSpPr txBox="1">
            <a:spLocks noChangeArrowheads="1"/>
          </p:cNvSpPr>
          <p:nvPr/>
        </p:nvSpPr>
        <p:spPr bwMode="auto">
          <a:xfrm>
            <a:off x="5249863" y="4197350"/>
            <a:ext cx="1752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比较疏松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505" name="Text Box 49"/>
          <p:cNvSpPr txBox="1">
            <a:spLocks noChangeArrowheads="1"/>
          </p:cNvSpPr>
          <p:nvPr/>
        </p:nvSpPr>
        <p:spPr bwMode="auto">
          <a:xfrm>
            <a:off x="7245350" y="3046413"/>
            <a:ext cx="1143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较多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506" name="Text Box 50"/>
          <p:cNvSpPr txBox="1">
            <a:spLocks noChangeArrowheads="1"/>
          </p:cNvSpPr>
          <p:nvPr/>
        </p:nvSpPr>
        <p:spPr bwMode="auto">
          <a:xfrm>
            <a:off x="7377113" y="4197350"/>
            <a:ext cx="881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较少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414" name="TextBox 5"/>
          <p:cNvSpPr>
            <a:spLocks noChangeArrowheads="1"/>
          </p:cNvSpPr>
          <p:nvPr/>
        </p:nvSpPr>
        <p:spPr bwMode="auto">
          <a:xfrm>
            <a:off x="442913" y="5384800"/>
            <a:ext cx="79359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sym typeface="华文楷体" panose="02010600040101010101" charset="-122"/>
              </a:rPr>
              <a:t>结论：光合作用主要是在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sym typeface="华文楷体" panose="02010600040101010101" charset="-122"/>
              </a:rPr>
              <a:t>叶肉细胞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sym typeface="华文楷体" panose="02010600040101010101" charset="-122"/>
              </a:rPr>
              <a:t>中进行的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8709" name="动作按钮: 前进或下一项 1128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3850" y="6165850"/>
            <a:ext cx="539750" cy="260350"/>
          </a:xfrm>
          <a:prstGeom prst="actionButtonForwardNex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07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48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48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95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95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95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95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39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/>
      <p:bldP spid="30750" grpId="0"/>
      <p:bldP spid="34855" grpId="0"/>
      <p:bldP spid="34856" grpId="0"/>
      <p:bldP spid="19503" grpId="0"/>
      <p:bldP spid="19504" grpId="0"/>
      <p:bldP spid="19505" grpId="0"/>
      <p:bldP spid="19506" grpId="0"/>
      <p:bldP spid="1641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 type="subTitle" idx="1"/>
          </p:nvPr>
        </p:nvSpPr>
        <p:spPr>
          <a:xfrm>
            <a:off x="468313" y="3860800"/>
            <a:ext cx="8229600" cy="714375"/>
          </a:xfrm>
        </p:spPr>
        <p:txBody>
          <a:bodyPr/>
          <a:lstStyle/>
          <a:p>
            <a:pPr marL="469900" indent="-469900">
              <a:buFont typeface="Arial" panose="020B0604020202020204" pitchFamily="34" charset="0"/>
              <a:buNone/>
              <a:defRPr/>
            </a:pPr>
            <a:r>
              <a:rPr lang="zh-CN" altLang="en-US" sz="3000" b="1">
                <a:solidFill>
                  <a:srgbClr val="008000"/>
                </a:solidFill>
              </a:rPr>
              <a:t>功能：</a:t>
            </a:r>
            <a:r>
              <a:rPr lang="zh-CN" altLang="en-US" sz="3000" b="1">
                <a:solidFill>
                  <a:srgbClr val="FF0000"/>
                </a:solidFill>
              </a:rPr>
              <a:t>输导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水、无机盐和有机物；</a:t>
            </a:r>
            <a:r>
              <a:rPr lang="zh-CN" altLang="en-US" sz="3000" b="1">
                <a:solidFill>
                  <a:srgbClr val="FF0000"/>
                </a:solidFill>
              </a:rPr>
              <a:t>支持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叶片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722" name="TextBox 5"/>
          <p:cNvSpPr>
            <a:spLocks noChangeArrowheads="1"/>
          </p:cNvSpPr>
          <p:nvPr/>
        </p:nvSpPr>
        <p:spPr bwMode="auto">
          <a:xfrm>
            <a:off x="164465" y="471170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叶脉的结构与功能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7412" name="TextBox 6"/>
          <p:cNvSpPr>
            <a:spLocks noChangeArrowheads="1"/>
          </p:cNvSpPr>
          <p:nvPr/>
        </p:nvSpPr>
        <p:spPr bwMode="auto">
          <a:xfrm>
            <a:off x="611188" y="1557338"/>
            <a:ext cx="750093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叶脉分布在叶肉之间；叶脉与茎中的导管和筛管相连</a:t>
            </a:r>
            <a:endParaRPr lang="zh-CN" altLang="en-US" sz="4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0724" name="动作按钮: 前进或下一项 1128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3850" y="6165850"/>
            <a:ext cx="539750" cy="260350"/>
          </a:xfrm>
          <a:prstGeom prst="actionButtonForwardNex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build="p"/>
      <p:bldP spid="1741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5"/>
          <p:cNvSpPr>
            <a:spLocks noChangeArrowheads="1"/>
          </p:cNvSpPr>
          <p:nvPr/>
        </p:nvSpPr>
        <p:spPr bwMode="auto">
          <a:xfrm>
            <a:off x="323850" y="333375"/>
            <a:ext cx="8820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活动三 角色扮演</a:t>
            </a:r>
            <a:endParaRPr lang="zh-CN" altLang="en-US" sz="3600" b="1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71500" y="1571625"/>
            <a:ext cx="8229600" cy="1214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/>
              <a:t>1.</a:t>
            </a:r>
            <a:r>
              <a:rPr lang="zh-CN" altLang="en-US" sz="3200" b="1"/>
              <a:t>按照</a:t>
            </a:r>
            <a:r>
              <a:rPr lang="zh-CN" altLang="en-US" sz="3200" b="1">
                <a:solidFill>
                  <a:srgbClr val="FF0000"/>
                </a:solidFill>
              </a:rPr>
              <a:t>由上至下</a:t>
            </a:r>
            <a:r>
              <a:rPr lang="zh-CN" altLang="en-US" sz="3200" b="1"/>
              <a:t>的顺序说出叶片</a:t>
            </a:r>
            <a:r>
              <a:rPr lang="zh-CN" altLang="en-US" sz="3200" b="1">
                <a:sym typeface="+mn-ea"/>
              </a:rPr>
              <a:t>的各部分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结构</a:t>
            </a:r>
            <a:r>
              <a:rPr lang="zh-CN" altLang="en-US" sz="3200" b="1">
                <a:solidFill>
                  <a:srgbClr val="FF0000"/>
                </a:solidFill>
              </a:rPr>
              <a:t>名称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611188" y="2976563"/>
            <a:ext cx="81216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扮演</a:t>
            </a:r>
            <a:r>
              <a:rPr lang="zh-CN" altLang="en-US" sz="3200" b="1"/>
              <a:t>“它们”</a:t>
            </a:r>
            <a:r>
              <a:rPr lang="en-US" altLang="zh-CN" sz="3200" b="1"/>
              <a:t>,</a:t>
            </a:r>
            <a:r>
              <a:rPr lang="zh-CN" altLang="en-US" sz="3200" b="1"/>
              <a:t>说说各结构的特征和功能。</a:t>
            </a:r>
            <a:endParaRPr lang="zh-CN" altLang="en-US" sz="3200" b="1"/>
          </a:p>
          <a:p>
            <a:r>
              <a:rPr lang="zh-CN" altLang="en-US" sz="3200" b="1"/>
              <a:t>   </a:t>
            </a:r>
            <a:endParaRPr lang="en-US" altLang="zh-CN" sz="3200" b="1"/>
          </a:p>
        </p:txBody>
      </p:sp>
      <p:pic>
        <p:nvPicPr>
          <p:cNvPr id="33799" name="Picture 7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908050"/>
            <a:ext cx="89646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图片 10254" descr="image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08050"/>
            <a:ext cx="8064500" cy="531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xit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5" grpId="1"/>
      <p:bldP spid="13316" grpId="0"/>
      <p:bldP spid="1331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081-3-1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085850"/>
            <a:ext cx="4779962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785813" y="5214938"/>
            <a:ext cx="757237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宋体" panose="02010600030101010101" pitchFamily="2" charset="-122"/>
              </a:rPr>
              <a:t>　　叶绿体中含有绿色的叶绿素，是叶片呈现绿色的主要原因。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34819" name="Picture 6" descr="图片5"/>
          <p:cNvPicPr>
            <a:picLocks noChangeAspect="1" noChangeArrowheads="1"/>
          </p:cNvPicPr>
          <p:nvPr/>
        </p:nvPicPr>
        <p:blipFill>
          <a:blip r:embed="rId3"/>
          <a:srcRect t="33774"/>
          <a:stretch>
            <a:fillRect/>
          </a:stretch>
        </p:blipFill>
        <p:spPr bwMode="auto">
          <a:xfrm>
            <a:off x="0" y="0"/>
            <a:ext cx="2703513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9"/>
          <p:cNvSpPr txBox="1">
            <a:spLocks noChangeArrowheads="1"/>
          </p:cNvSpPr>
          <p:nvPr/>
        </p:nvSpPr>
        <p:spPr bwMode="auto">
          <a:xfrm>
            <a:off x="684213" y="620713"/>
            <a:ext cx="6991350" cy="579437"/>
          </a:xfrm>
          <a:prstGeom prst="rect">
            <a:avLst/>
          </a:prstGeom>
          <a:noFill/>
          <a:ln w="19050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观察实验：绿叶细胞中的叶绿体</a:t>
            </a:r>
            <a:endParaRPr kumimoji="1"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500563" y="3643313"/>
            <a:ext cx="15716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000750" y="3344863"/>
            <a:ext cx="1714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叶绿体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85813" y="6273800"/>
            <a:ext cx="7429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宋体" panose="02010600030101010101" pitchFamily="2" charset="-122"/>
              </a:rPr>
              <a:t>叶绿体是绿色植物进行光合作用的</a:t>
            </a:r>
            <a:r>
              <a:rPr kumimoji="1"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场所</a:t>
            </a:r>
            <a:r>
              <a:rPr kumimoji="1" lang="zh-CN" altLang="en-US" sz="3200" b="1">
                <a:latin typeface="宋体" panose="02010600030101010101" pitchFamily="2" charset="-122"/>
              </a:rPr>
              <a:t>。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allAtOnce"/>
      <p:bldP spid="36869" grpId="0"/>
      <p:bldP spid="7" grpId="0" animBg="1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 descr="太阳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0925" y="1176338"/>
            <a:ext cx="8667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71850" y="3014663"/>
            <a:ext cx="1809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5" descr="081-3-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25" y="2325688"/>
            <a:ext cx="1600200" cy="1593850"/>
          </a:xfrm>
        </p:spPr>
      </p:pic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4643438"/>
            <a:ext cx="14192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000125" y="3857625"/>
            <a:ext cx="1571625" cy="4619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</a:rPr>
              <a:t>叶肉细胞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1076325" y="6018213"/>
            <a:ext cx="1447800" cy="4619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</a:rPr>
              <a:t>保卫细胞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59401" name="AutoShape 9"/>
          <p:cNvSpPr>
            <a:spLocks noChangeArrowheads="1"/>
          </p:cNvSpPr>
          <p:nvPr/>
        </p:nvSpPr>
        <p:spPr bwMode="auto">
          <a:xfrm rot="1849660">
            <a:off x="2655888" y="3379788"/>
            <a:ext cx="1143000" cy="228600"/>
          </a:xfrm>
          <a:prstGeom prst="rightArrow">
            <a:avLst>
              <a:gd name="adj1" fmla="val 50000"/>
              <a:gd name="adj2" fmla="val 125000"/>
            </a:avLst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9402" name="AutoShape 10"/>
          <p:cNvSpPr>
            <a:spLocks noChangeArrowheads="1"/>
          </p:cNvSpPr>
          <p:nvPr/>
        </p:nvSpPr>
        <p:spPr bwMode="auto">
          <a:xfrm rot="-2083703">
            <a:off x="2676525" y="4799013"/>
            <a:ext cx="1143000" cy="228600"/>
          </a:xfrm>
          <a:prstGeom prst="rightArrow">
            <a:avLst>
              <a:gd name="adj1" fmla="val 50000"/>
              <a:gd name="adj2" fmla="val 125000"/>
            </a:avLst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4886325" y="3919538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9404" name="AutoShape 12"/>
          <p:cNvSpPr>
            <a:spLocks noChangeArrowheads="1"/>
          </p:cNvSpPr>
          <p:nvPr/>
        </p:nvSpPr>
        <p:spPr bwMode="auto">
          <a:xfrm>
            <a:off x="5953125" y="3767138"/>
            <a:ext cx="1366838" cy="533400"/>
          </a:xfrm>
          <a:prstGeom prst="roundRect">
            <a:avLst>
              <a:gd name="adj" fmla="val 16667"/>
            </a:avLst>
          </a:prstGeom>
          <a:solidFill>
            <a:srgbClr val="0099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</a:rPr>
              <a:t>叶绿素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59405" name="Line 13"/>
          <p:cNvSpPr>
            <a:spLocks noChangeShapeType="1"/>
          </p:cNvSpPr>
          <p:nvPr/>
        </p:nvSpPr>
        <p:spPr bwMode="auto">
          <a:xfrm flipH="1">
            <a:off x="6646863" y="2003425"/>
            <a:ext cx="1066800" cy="14478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6" name="Line 14"/>
          <p:cNvSpPr>
            <a:spLocks noChangeShapeType="1"/>
          </p:cNvSpPr>
          <p:nvPr/>
        </p:nvSpPr>
        <p:spPr bwMode="auto">
          <a:xfrm flipH="1">
            <a:off x="5961063" y="1927225"/>
            <a:ext cx="1600200" cy="15240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7" name="Line 15"/>
          <p:cNvSpPr>
            <a:spLocks noChangeShapeType="1"/>
          </p:cNvSpPr>
          <p:nvPr/>
        </p:nvSpPr>
        <p:spPr bwMode="auto">
          <a:xfrm flipH="1">
            <a:off x="7004050" y="2068513"/>
            <a:ext cx="819150" cy="15875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2697163" y="5210175"/>
            <a:ext cx="5948362" cy="144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0000FF"/>
                </a:solidFill>
                <a:latin typeface="Calibri" panose="020F0502020204030204" pitchFamily="34" charset="0"/>
              </a:rPr>
              <a:t>叶片的</a:t>
            </a:r>
            <a:r>
              <a:rPr lang="zh-CN" altLang="en-US" sz="2200" b="1">
                <a:solidFill>
                  <a:srgbClr val="FF0000"/>
                </a:solidFill>
                <a:latin typeface="Calibri" panose="020F0502020204030204" pitchFamily="34" charset="0"/>
              </a:rPr>
              <a:t>叶肉细胞</a:t>
            </a:r>
            <a:r>
              <a:rPr lang="zh-CN" altLang="en-US" sz="2200" b="1">
                <a:solidFill>
                  <a:srgbClr val="0000FF"/>
                </a:solidFill>
                <a:latin typeface="Calibri" panose="020F0502020204030204" pitchFamily="34" charset="0"/>
              </a:rPr>
              <a:t>和</a:t>
            </a:r>
            <a:r>
              <a:rPr lang="zh-CN" altLang="en-US" sz="2200" b="1">
                <a:solidFill>
                  <a:srgbClr val="FF0000"/>
                </a:solidFill>
                <a:latin typeface="Calibri" panose="020F0502020204030204" pitchFamily="34" charset="0"/>
              </a:rPr>
              <a:t>保卫细胞</a:t>
            </a:r>
            <a:r>
              <a:rPr lang="zh-CN" altLang="en-US" sz="2200" b="1">
                <a:solidFill>
                  <a:srgbClr val="0000FF"/>
                </a:solidFill>
                <a:latin typeface="Calibri" panose="020F0502020204030204" pitchFamily="34" charset="0"/>
              </a:rPr>
              <a:t>中含有叶绿体</a:t>
            </a:r>
            <a:endParaRPr lang="zh-CN" altLang="en-US" sz="2200" b="1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0000FF"/>
                </a:solidFill>
                <a:latin typeface="Calibri" panose="020F0502020204030204" pitchFamily="34" charset="0"/>
              </a:rPr>
              <a:t>叶绿体中含有叶绿素，叶绿素能</a:t>
            </a:r>
            <a:r>
              <a:rPr lang="zh-CN" altLang="en-US" sz="2200" b="1">
                <a:solidFill>
                  <a:srgbClr val="C00000"/>
                </a:solidFill>
                <a:latin typeface="Calibri" panose="020F0502020204030204" pitchFamily="34" charset="0"/>
              </a:rPr>
              <a:t>吸收光能</a:t>
            </a:r>
            <a:r>
              <a:rPr lang="zh-CN" altLang="en-US" sz="2200" b="1">
                <a:solidFill>
                  <a:srgbClr val="0000FF"/>
                </a:solidFill>
                <a:latin typeface="Calibri" panose="020F0502020204030204" pitchFamily="34" charset="0"/>
              </a:rPr>
              <a:t>，</a:t>
            </a:r>
            <a:endParaRPr lang="zh-CN" altLang="en-US" sz="2200" b="1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200" b="1">
                <a:solidFill>
                  <a:srgbClr val="0000FF"/>
                </a:solidFill>
                <a:latin typeface="Calibri" panose="020F0502020204030204" pitchFamily="34" charset="0"/>
              </a:rPr>
              <a:t>为光合作用提供能量。</a:t>
            </a:r>
            <a:endParaRPr lang="zh-CN" altLang="en-US" sz="22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2545" name="Text Box 21"/>
          <p:cNvSpPr txBox="1">
            <a:spLocks noChangeArrowheads="1"/>
          </p:cNvSpPr>
          <p:nvPr/>
        </p:nvSpPr>
        <p:spPr bwMode="auto">
          <a:xfrm>
            <a:off x="3797300" y="4540250"/>
            <a:ext cx="13017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Calibri" panose="020F0502020204030204" pitchFamily="34" charset="0"/>
              </a:rPr>
              <a:t>叶绿体</a:t>
            </a:r>
            <a:endParaRPr lang="zh-CN" altLang="en-US" sz="24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37904" name="Picture 6" descr="图片5"/>
          <p:cNvPicPr>
            <a:picLocks noChangeAspect="1" noChangeArrowheads="1"/>
          </p:cNvPicPr>
          <p:nvPr/>
        </p:nvPicPr>
        <p:blipFill>
          <a:blip r:embed="rId5"/>
          <a:srcRect t="33774"/>
          <a:stretch>
            <a:fillRect/>
          </a:stretch>
        </p:blipFill>
        <p:spPr bwMode="auto">
          <a:xfrm>
            <a:off x="428625" y="714375"/>
            <a:ext cx="2703513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1036638" y="1416050"/>
            <a:ext cx="5464175" cy="584200"/>
          </a:xfrm>
          <a:prstGeom prst="rect">
            <a:avLst/>
          </a:prstGeom>
          <a:noFill/>
          <a:ln w="19050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latin typeface="+mn-ea"/>
                <a:ea typeface="+mn-ea"/>
              </a:rPr>
              <a:t>2.</a:t>
            </a:r>
            <a:r>
              <a:rPr kumimoji="1"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叶绿体是光合作用的场所</a:t>
            </a:r>
            <a:endParaRPr kumimoji="1"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  <p:bldP spid="59404" grpId="0" animBg="1"/>
      <p:bldP spid="59405" grpId="0" animBg="1"/>
      <p:bldP spid="59406" grpId="0" animBg="1"/>
      <p:bldP spid="59407" grpId="0" animBg="1"/>
      <p:bldP spid="59412" grpId="0"/>
      <p:bldP spid="22545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ctrTitle"/>
          </p:nvPr>
        </p:nvSpPr>
        <p:spPr>
          <a:xfrm>
            <a:off x="1143000" y="2928938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第二节  植物光合作用的场所</a:t>
            </a:r>
            <a:endParaRPr lang="zh-CN" altLang="en-US" b="1" smtClean="0"/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214313" y="2714625"/>
            <a:ext cx="2286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/>
              <a:t>第六章</a:t>
            </a:r>
            <a:endParaRPr lang="zh-CN" altLang="en-US" sz="4000" b="1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rcRect l="13862" t="445" r="-13341" b="-445"/>
          <a:stretch>
            <a:fillRect/>
          </a:stretch>
        </p:blipFill>
        <p:spPr>
          <a:xfrm>
            <a:off x="4917440" y="1002030"/>
            <a:ext cx="4260850" cy="4853305"/>
          </a:xfrm>
          <a:prstGeom prst="rect">
            <a:avLst/>
          </a:prstGeom>
        </p:spPr>
      </p:pic>
      <p:pic>
        <p:nvPicPr>
          <p:cNvPr id="16385" name="图片 15361" descr="韭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502920" y="1676400"/>
            <a:ext cx="46736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Line 4"/>
          <p:cNvSpPr>
            <a:spLocks noChangeShapeType="1"/>
          </p:cNvSpPr>
          <p:nvPr/>
        </p:nvSpPr>
        <p:spPr bwMode="auto">
          <a:xfrm flipV="1">
            <a:off x="3066098" y="3409950"/>
            <a:ext cx="1851025" cy="381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78778" y="286385"/>
            <a:ext cx="5464175" cy="583565"/>
          </a:xfrm>
          <a:prstGeom prst="rect">
            <a:avLst/>
          </a:prstGeom>
          <a:noFill/>
          <a:ln w="19050">
            <a:noFill/>
            <a:prstDash val="sysDot"/>
            <a:miter lim="800000"/>
          </a:ln>
        </p:spPr>
        <p:txBody>
          <a:bodyPr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latin typeface="+mn-ea"/>
                <a:ea typeface="+mn-ea"/>
              </a:rPr>
              <a:t>3.</a:t>
            </a:r>
            <a:r>
              <a:rPr kumimoji="1"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叶绿素的形成需要光</a:t>
            </a:r>
            <a:endParaRPr kumimoji="1"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6"/>
          <p:cNvSpPr txBox="1">
            <a:spLocks noChangeArrowheads="1"/>
          </p:cNvSpPr>
          <p:nvPr/>
        </p:nvSpPr>
        <p:spPr bwMode="auto">
          <a:xfrm>
            <a:off x="1042988" y="1196975"/>
            <a:ext cx="47148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叶是光合作用的主要器官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9938" name="Picture 7" descr="图片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4438" y="333375"/>
            <a:ext cx="33464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1143000" y="4619625"/>
            <a:ext cx="507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叶绿体是光合作用的场所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9940" name="矩形 15"/>
          <p:cNvSpPr>
            <a:spLocks noChangeArrowheads="1"/>
          </p:cNvSpPr>
          <p:nvPr/>
        </p:nvSpPr>
        <p:spPr bwMode="auto">
          <a:xfrm>
            <a:off x="1308100" y="3155950"/>
            <a:ext cx="9064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叶片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0" name="矩形 17"/>
          <p:cNvSpPr>
            <a:spLocks noChangeArrowheads="1"/>
          </p:cNvSpPr>
          <p:nvPr/>
        </p:nvSpPr>
        <p:spPr bwMode="auto">
          <a:xfrm>
            <a:off x="3635375" y="2205038"/>
            <a:ext cx="16573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下表皮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1" name="矩形 18"/>
          <p:cNvSpPr>
            <a:spLocks noChangeArrowheads="1"/>
          </p:cNvSpPr>
          <p:nvPr/>
        </p:nvSpPr>
        <p:spPr bwMode="auto">
          <a:xfrm>
            <a:off x="3286125" y="3976688"/>
            <a:ext cx="33004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导管、筛管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9943" name="AutoShape 4"/>
          <p:cNvSpPr/>
          <p:nvPr/>
        </p:nvSpPr>
        <p:spPr bwMode="auto">
          <a:xfrm>
            <a:off x="2195513" y="2060575"/>
            <a:ext cx="144462" cy="2116138"/>
          </a:xfrm>
          <a:prstGeom prst="leftBrace">
            <a:avLst>
              <a:gd name="adj1" fmla="val 122070"/>
              <a:gd name="adj2" fmla="val 50824"/>
            </a:avLst>
          </a:prstGeom>
          <a:noFill/>
          <a:ln w="38100">
            <a:solidFill>
              <a:srgbClr val="0000FF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41993" name="矩形 20"/>
          <p:cNvSpPr>
            <a:spLocks noChangeArrowheads="1"/>
          </p:cNvSpPr>
          <p:nvPr/>
        </p:nvSpPr>
        <p:spPr bwMode="auto">
          <a:xfrm>
            <a:off x="3635375" y="1628775"/>
            <a:ext cx="12969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上表皮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7" name="矩形 26"/>
          <p:cNvSpPr>
            <a:spLocks noChangeArrowheads="1"/>
          </p:cNvSpPr>
          <p:nvPr/>
        </p:nvSpPr>
        <p:spPr bwMode="auto">
          <a:xfrm>
            <a:off x="3563938" y="2781300"/>
            <a:ext cx="12858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栅栏层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998" name="矩形 27"/>
          <p:cNvSpPr>
            <a:spLocks noChangeArrowheads="1"/>
          </p:cNvSpPr>
          <p:nvPr/>
        </p:nvSpPr>
        <p:spPr bwMode="auto">
          <a:xfrm>
            <a:off x="3571875" y="3500438"/>
            <a:ext cx="1571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海绵层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9947" name="Text Box 20"/>
          <p:cNvSpPr txBox="1">
            <a:spLocks noChangeArrowheads="1"/>
          </p:cNvSpPr>
          <p:nvPr/>
        </p:nvSpPr>
        <p:spPr bwMode="auto">
          <a:xfrm>
            <a:off x="1500188" y="5330825"/>
            <a:ext cx="7072312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叶片的                和                中含有叶绿体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叶绿素能                  ，为光合作用提供能量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2627313" y="5300663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叶肉细胞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4284663" y="5300663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保卫细胞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2006" name="Rectangle 22"/>
          <p:cNvSpPr>
            <a:spLocks noChangeArrowheads="1"/>
          </p:cNvSpPr>
          <p:nvPr/>
        </p:nvSpPr>
        <p:spPr bwMode="auto">
          <a:xfrm>
            <a:off x="3059113" y="6021388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吸收光能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1989" name="矩形 16"/>
          <p:cNvSpPr>
            <a:spLocks noChangeArrowheads="1"/>
          </p:cNvSpPr>
          <p:nvPr/>
        </p:nvSpPr>
        <p:spPr bwMode="auto">
          <a:xfrm>
            <a:off x="2339975" y="1844675"/>
            <a:ext cx="10715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表皮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4" name="矩形 21"/>
          <p:cNvSpPr>
            <a:spLocks noChangeArrowheads="1"/>
          </p:cNvSpPr>
          <p:nvPr/>
        </p:nvSpPr>
        <p:spPr bwMode="auto">
          <a:xfrm>
            <a:off x="2411413" y="3141663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5" name="矩形 22"/>
          <p:cNvSpPr>
            <a:spLocks noChangeArrowheads="1"/>
          </p:cNvSpPr>
          <p:nvPr/>
        </p:nvSpPr>
        <p:spPr bwMode="auto">
          <a:xfrm>
            <a:off x="2484438" y="4005263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6" name="AutoShape 4"/>
          <p:cNvSpPr/>
          <p:nvPr/>
        </p:nvSpPr>
        <p:spPr bwMode="auto">
          <a:xfrm>
            <a:off x="3348038" y="2997200"/>
            <a:ext cx="214312" cy="754063"/>
          </a:xfrm>
          <a:prstGeom prst="leftBrace">
            <a:avLst>
              <a:gd name="adj1" fmla="val 42776"/>
              <a:gd name="adj2" fmla="val 50824"/>
            </a:avLst>
          </a:prstGeom>
          <a:noFill/>
          <a:ln w="38100">
            <a:solidFill>
              <a:srgbClr val="0000FF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42010" name="AutoShape 4"/>
          <p:cNvSpPr/>
          <p:nvPr/>
        </p:nvSpPr>
        <p:spPr bwMode="auto">
          <a:xfrm rot="10716282" flipH="1">
            <a:off x="3419475" y="1844675"/>
            <a:ext cx="215900" cy="720725"/>
          </a:xfrm>
          <a:prstGeom prst="leftBrace">
            <a:avLst>
              <a:gd name="adj1" fmla="val 40584"/>
              <a:gd name="adj2" fmla="val 54523"/>
            </a:avLst>
          </a:prstGeom>
          <a:noFill/>
          <a:ln w="38100">
            <a:solidFill>
              <a:srgbClr val="0000FF"/>
            </a:solidFill>
            <a:round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6084888" y="4005263"/>
            <a:ext cx="26844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a typeface="黑体" panose="02010609060101010101" pitchFamily="49" charset="-122"/>
              </a:rPr>
              <a:t>（输导和支持）</a:t>
            </a:r>
            <a:endParaRPr lang="zh-CN" altLang="en-US" sz="2800" b="1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5148263" y="1916113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a typeface="黑体" panose="02010609060101010101" pitchFamily="49" charset="-122"/>
              </a:rPr>
              <a:t>（保护）</a:t>
            </a:r>
            <a:endParaRPr lang="zh-CN" altLang="en-US" sz="2800" b="1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4498975" y="3113088"/>
            <a:ext cx="48304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a typeface="黑体" panose="02010609060101010101" pitchFamily="49" charset="-122"/>
              </a:rPr>
              <a:t>（营养、光合作用主要部位）</a:t>
            </a:r>
            <a:endParaRPr lang="zh-CN" altLang="en-US" sz="2800" b="1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42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4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41997" grpId="0"/>
      <p:bldP spid="42006" grpId="0"/>
      <p:bldP spid="41989" grpId="0"/>
      <p:bldP spid="41996" grpId="0" animBg="1"/>
      <p:bldP spid="42010" grpId="0" animBg="1"/>
      <p:bldP spid="399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6"/>
          <p:cNvSpPr txBox="1">
            <a:spLocks noChangeArrowheads="1"/>
          </p:cNvSpPr>
          <p:nvPr/>
        </p:nvSpPr>
        <p:spPr bwMode="auto">
          <a:xfrm>
            <a:off x="0" y="1628775"/>
            <a:ext cx="9721850" cy="3940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绿色植物叶片的主要结构是（      ）　　　　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上表皮、下表皮、气孔　　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表皮、叶脉、叶肉　　　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栅栏层、海绵层、叶脉　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保卫细胞、叶肉、表皮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叶的哪种细胞中没有叶绿体（      ）　　　　　　　　　　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海绵层细胞　　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保卫细胞　　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栅栏层细胞　　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表皮细胞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130" name="Text Box 8"/>
          <p:cNvSpPr txBox="1">
            <a:spLocks noChangeArrowheads="1"/>
          </p:cNvSpPr>
          <p:nvPr/>
        </p:nvSpPr>
        <p:spPr bwMode="auto">
          <a:xfrm>
            <a:off x="5435600" y="3716338"/>
            <a:ext cx="700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</a:rPr>
              <a:t>D</a:t>
            </a:r>
            <a:endParaRPr kumimoji="1"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5364163" y="1844675"/>
            <a:ext cx="7000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</a:rPr>
              <a:t>B</a:t>
            </a:r>
            <a:endParaRPr kumimoji="1" lang="en-US" altLang="zh-CN" sz="4000" b="1">
              <a:solidFill>
                <a:srgbClr val="FF0000"/>
              </a:solidFill>
            </a:endParaRPr>
          </a:p>
        </p:txBody>
      </p:sp>
      <p:pic>
        <p:nvPicPr>
          <p:cNvPr id="40964" name="Picture 6" descr="军火库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765175"/>
            <a:ext cx="34131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686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8"/>
          <p:cNvSpPr txBox="1">
            <a:spLocks noChangeArrowheads="1"/>
          </p:cNvSpPr>
          <p:nvPr/>
        </p:nvSpPr>
        <p:spPr bwMode="auto">
          <a:xfrm>
            <a:off x="684213" y="1268413"/>
            <a:ext cx="7786687" cy="329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叶肉栅栏层的特点是         （     ）     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．细胞圆柱形，排列疏松，含叶绿体多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．细胞圆柱形，排列整齐，含叶绿体多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．细胞形状不规则，排列疏松，含叶绿体少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．细胞形状不规则，排列整齐，含叶绿体少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6877050" y="1341438"/>
            <a:ext cx="457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ea typeface="楷体_GB2312"/>
                <a:cs typeface="楷体_GB2312"/>
              </a:rPr>
              <a:t>B</a:t>
            </a:r>
            <a:endParaRPr lang="en-US" altLang="zh-CN" sz="40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pic>
        <p:nvPicPr>
          <p:cNvPr id="43011" name="Picture 12" descr="_12920730960200183903[1]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5084763"/>
            <a:ext cx="38671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11" descr="_12920730960200183903[1]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00563" y="5084763"/>
            <a:ext cx="4038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8"/>
          <p:cNvSpPr txBox="1">
            <a:spLocks noChangeArrowheads="1"/>
          </p:cNvSpPr>
          <p:nvPr/>
        </p:nvSpPr>
        <p:spPr bwMode="auto">
          <a:xfrm>
            <a:off x="627063" y="571500"/>
            <a:ext cx="8402637" cy="288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>
              <a:lnSpc>
                <a:spcPct val="13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保卫细胞和表皮细胞的重要区别是 （     ）     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．细胞形状不一样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．保卫细胞中有叶绿体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．保卫细胞中无叶绿体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．两者都无叶绿体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7704138" y="571500"/>
            <a:ext cx="457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ea typeface="楷体_GB2312"/>
                <a:cs typeface="楷体_GB2312"/>
              </a:rPr>
              <a:t>B</a:t>
            </a:r>
            <a:endParaRPr lang="en-US" altLang="zh-CN" sz="40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45059" name="Text Box 8"/>
          <p:cNvSpPr txBox="1">
            <a:spLocks noChangeArrowheads="1"/>
          </p:cNvSpPr>
          <p:nvPr/>
        </p:nvSpPr>
        <p:spPr bwMode="auto">
          <a:xfrm>
            <a:off x="1785938" y="4224338"/>
            <a:ext cx="1123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表皮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5060" name="Text Box 9"/>
          <p:cNvSpPr txBox="1">
            <a:spLocks noChangeArrowheads="1"/>
          </p:cNvSpPr>
          <p:nvPr/>
        </p:nvSpPr>
        <p:spPr bwMode="auto">
          <a:xfrm>
            <a:off x="1785938" y="5138738"/>
            <a:ext cx="1123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叶肉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5061" name="Text Box 10"/>
          <p:cNvSpPr txBox="1">
            <a:spLocks noChangeArrowheads="1"/>
          </p:cNvSpPr>
          <p:nvPr/>
        </p:nvSpPr>
        <p:spPr bwMode="auto">
          <a:xfrm>
            <a:off x="1785938" y="6053138"/>
            <a:ext cx="1123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叶脉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45062" name="Text Box 11"/>
          <p:cNvSpPr txBox="1">
            <a:spLocks noChangeArrowheads="1"/>
          </p:cNvSpPr>
          <p:nvPr/>
        </p:nvSpPr>
        <p:spPr bwMode="auto">
          <a:xfrm>
            <a:off x="4859338" y="6021388"/>
            <a:ext cx="1905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保护组织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5063" name="Text Box 12"/>
          <p:cNvSpPr txBox="1">
            <a:spLocks noChangeArrowheads="1"/>
          </p:cNvSpPr>
          <p:nvPr/>
        </p:nvSpPr>
        <p:spPr bwMode="auto">
          <a:xfrm>
            <a:off x="4757738" y="4148138"/>
            <a:ext cx="1905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输导组织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5064" name="Text Box 13"/>
          <p:cNvSpPr txBox="1">
            <a:spLocks noChangeArrowheads="1"/>
          </p:cNvSpPr>
          <p:nvPr/>
        </p:nvSpPr>
        <p:spPr bwMode="auto">
          <a:xfrm>
            <a:off x="4833938" y="5138738"/>
            <a:ext cx="1981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营养组织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3005138" y="4557713"/>
            <a:ext cx="1676400" cy="1676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3005138" y="4557713"/>
            <a:ext cx="1752600" cy="1752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3081338" y="5472113"/>
            <a:ext cx="1752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45068" name="TextBox 16"/>
          <p:cNvSpPr txBox="1">
            <a:spLocks noChangeArrowheads="1"/>
          </p:cNvSpPr>
          <p:nvPr/>
        </p:nvSpPr>
        <p:spPr bwMode="auto">
          <a:xfrm>
            <a:off x="468313" y="3716338"/>
            <a:ext cx="221456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>
              <a:lnSpc>
                <a:spcPct val="130000"/>
              </a:lnSpc>
            </a:pPr>
            <a:r>
              <a:rPr kumimoji="1" lang="en-US" altLang="zh-CN" sz="2800" b="1">
                <a:latin typeface="宋体" panose="02010600030101010101" pitchFamily="2" charset="-122"/>
              </a:rPr>
              <a:t>5.</a:t>
            </a:r>
            <a:r>
              <a:rPr lang="en-US" altLang="zh-CN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3"/>
          <p:cNvSpPr>
            <a:spLocks noChangeArrowheads="1"/>
          </p:cNvSpPr>
          <p:nvPr/>
        </p:nvSpPr>
        <p:spPr bwMode="auto">
          <a:xfrm>
            <a:off x="179388" y="765175"/>
            <a:ext cx="8578850" cy="458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6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．把一片新鲜的叶片浸在盛有热水的烧杯中，会看到叶片的表面产生了许多的气泡，而且实验显示叶片背面产生的气泡比正面的多。由此可以说明 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　）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．叶片背面的呼吸作用比正面强            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．叶片背面的光合作用比正面强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．叶片背面表皮上的气孔数目比正面多     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．叶片背面表皮上的气孔数目比正面少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7451725" y="2060575"/>
            <a:ext cx="5048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</a:rPr>
              <a:t>C</a:t>
            </a:r>
            <a:endParaRPr kumimoji="1" lang="en-US" altLang="zh-CN" sz="4000" b="1">
              <a:solidFill>
                <a:srgbClr val="FF0000"/>
              </a:solidFill>
            </a:endParaRPr>
          </a:p>
        </p:txBody>
      </p:sp>
      <p:pic>
        <p:nvPicPr>
          <p:cNvPr id="47107" name="Picture 10" descr="18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5876925"/>
            <a:ext cx="784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18" descr="taosh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88913"/>
            <a:ext cx="3960812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1"/>
          <p:cNvSpPr txBox="1">
            <a:spLocks noChangeArrowheads="1"/>
          </p:cNvSpPr>
          <p:nvPr/>
        </p:nvSpPr>
        <p:spPr bwMode="auto">
          <a:xfrm>
            <a:off x="0" y="981075"/>
            <a:ext cx="9145588" cy="329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7.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在同一块地里同时栽培大蒜，若栽培在露天环境中，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长出的叶片是绿色的；而在遮光条件下栽培，长出的叶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片是黄色的。该探究实验说明影响叶绿素形成的环境因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素是（      ）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A.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水分      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B.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光      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C.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无机盐       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D.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空气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476375" y="3213100"/>
            <a:ext cx="5048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</a:rPr>
              <a:t>B</a:t>
            </a:r>
            <a:endParaRPr kumimoji="1" lang="en-US" altLang="zh-CN" sz="4000" b="1">
              <a:solidFill>
                <a:srgbClr val="FF0000"/>
              </a:solidFill>
            </a:endParaRPr>
          </a:p>
        </p:txBody>
      </p:sp>
      <p:pic>
        <p:nvPicPr>
          <p:cNvPr id="49155" name="Picture 25" descr="_12920730960200183903[1]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81163" y="5289550"/>
            <a:ext cx="2933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6" descr="_12920730960200183903[1]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32325" y="5313363"/>
            <a:ext cx="2933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51" descr="image0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1071563"/>
            <a:ext cx="446405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588963" y="547688"/>
            <a:ext cx="8310562" cy="571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8.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如图是叶片横切面图，填写各部分的名称并回答问题。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）具有保护作用的结构是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__________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。有输导功能的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结构（　  ），⑥的开闭受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控制。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）叶片与外界环境进行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气体交换的门户是（　    ）。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）叶片的营养组织是（　　）、（　　），</a:t>
            </a:r>
            <a:endParaRPr kumimoji="1"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它们是进行</a:t>
            </a:r>
            <a:r>
              <a:rPr kumimoji="1" lang="zh-CN" altLang="en-US" sz="22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的场所。它们的细胞内部都有</a:t>
            </a:r>
            <a:r>
              <a:rPr kumimoji="1"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________</a:t>
            </a:r>
            <a:r>
              <a:rPr kumimoji="1"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kumimoji="1" lang="zh-CN" altLang="en-US" sz="2200" b="1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）叶片的上表面颜色比下表面的深，这是因为靠近上表皮的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2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细胞内含有的叶绿体比靠近下表皮的</a:t>
            </a:r>
            <a:r>
              <a:rPr lang="zh-CN" altLang="en-US" sz="22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细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胞内含有的叶绿体多。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733425" y="1552575"/>
            <a:ext cx="1447800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①</a:t>
            </a: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和⑤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1593850" y="2074863"/>
            <a:ext cx="504825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③</a:t>
            </a:r>
            <a:endParaRPr kumimoji="1"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51205" name="Text Box 16"/>
          <p:cNvSpPr txBox="1">
            <a:spLocks noChangeArrowheads="1"/>
          </p:cNvSpPr>
          <p:nvPr/>
        </p:nvSpPr>
        <p:spPr bwMode="auto">
          <a:xfrm>
            <a:off x="3203575" y="3500438"/>
            <a:ext cx="1287463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⑥</a:t>
            </a: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气孔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722313" y="2503488"/>
            <a:ext cx="1511300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保卫细胞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962400" y="3948113"/>
            <a:ext cx="504825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②</a:t>
            </a:r>
            <a:endParaRPr kumimoji="1"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5354638" y="3959225"/>
            <a:ext cx="504825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④</a:t>
            </a:r>
            <a:endParaRPr kumimoji="1"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52" name="Text Box 20"/>
          <p:cNvSpPr txBox="1">
            <a:spLocks noChangeArrowheads="1"/>
          </p:cNvSpPr>
          <p:nvPr/>
        </p:nvSpPr>
        <p:spPr bwMode="auto">
          <a:xfrm>
            <a:off x="2073275" y="4368800"/>
            <a:ext cx="1439863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光合作用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53" name="Text Box 21"/>
          <p:cNvSpPr txBox="1">
            <a:spLocks noChangeArrowheads="1"/>
          </p:cNvSpPr>
          <p:nvPr/>
        </p:nvSpPr>
        <p:spPr bwMode="auto">
          <a:xfrm>
            <a:off x="7191375" y="4379913"/>
            <a:ext cx="1223963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叶绿体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882650" y="5287963"/>
            <a:ext cx="1152525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栅栏层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9655" name="Text Box 23"/>
          <p:cNvSpPr txBox="1">
            <a:spLocks noChangeArrowheads="1"/>
          </p:cNvSpPr>
          <p:nvPr/>
        </p:nvSpPr>
        <p:spPr bwMode="auto">
          <a:xfrm>
            <a:off x="6664325" y="5341938"/>
            <a:ext cx="1152525" cy="42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海绵层</a:t>
            </a:r>
            <a:endParaRPr kumimoji="1"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6" grpId="0"/>
      <p:bldP spid="69647" grpId="0"/>
      <p:bldP spid="51205" grpId="0"/>
      <p:bldP spid="69649" grpId="0"/>
      <p:bldP spid="69650" grpId="0"/>
      <p:bldP spid="69651" grpId="0"/>
      <p:bldP spid="69652" grpId="0"/>
      <p:bldP spid="69653" grpId="0"/>
      <p:bldP spid="69654" grpId="0"/>
      <p:bldP spid="696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Box 1"/>
          <p:cNvSpPr txBox="1"/>
          <p:nvPr/>
        </p:nvSpPr>
        <p:spPr>
          <a:xfrm>
            <a:off x="1285875" y="1785938"/>
            <a:ext cx="600075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课后思考题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P97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/>
          <p:cNvSpPr>
            <a:spLocks noChangeArrowheads="1"/>
          </p:cNvSpPr>
          <p:nvPr/>
        </p:nvSpPr>
        <p:spPr bwMode="auto">
          <a:xfrm>
            <a:off x="1047750" y="2209800"/>
            <a:ext cx="7700963" cy="1408113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</a:rPr>
              <a:t>说出绿色植物叶片的结构及其主要功能。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1042988" y="3789363"/>
            <a:ext cx="7135812" cy="768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</a:rPr>
              <a:t>说出叶绿体是光合作用的场所。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16387" name="Picture 7" descr="学习目标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74900" y="855663"/>
            <a:ext cx="413543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  <p:bldLst>
      <p:bldP spid="18433" grpId="0" bldLvl="0" autoUpdateAnimBg="0"/>
      <p:bldP spid="5123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9"/>
          <p:cNvSpPr txBox="1">
            <a:spLocks noChangeArrowheads="1"/>
          </p:cNvSpPr>
          <p:nvPr/>
        </p:nvSpPr>
        <p:spPr bwMode="auto">
          <a:xfrm>
            <a:off x="3643313" y="1785938"/>
            <a:ext cx="3521075" cy="701675"/>
          </a:xfrm>
          <a:prstGeom prst="rect">
            <a:avLst/>
          </a:prstGeom>
          <a:noFill/>
          <a:ln w="19050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叶片的结构</a:t>
            </a:r>
            <a:endParaRPr kumimoji="1" lang="zh-CN" altLang="en-US" sz="40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143000" y="1357313"/>
            <a:ext cx="2143125" cy="1096962"/>
            <a:chOff x="1142976" y="1325865"/>
            <a:chExt cx="2143140" cy="1097288"/>
          </a:xfrm>
        </p:grpSpPr>
        <p:sp>
          <p:nvSpPr>
            <p:cNvPr id="14" name="TextBox 13"/>
            <p:cNvSpPr txBox="1"/>
            <p:nvPr/>
          </p:nvSpPr>
          <p:spPr bwMode="auto">
            <a:xfrm>
              <a:off x="1943100" y="1711099"/>
              <a:ext cx="1343016" cy="646331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spc="50" dirty="0">
                  <a:ln w="11430">
                    <a:solidFill>
                      <a:srgbClr val="FF0000"/>
                    </a:solidFill>
                  </a:ln>
                  <a:solidFill>
                    <a:srgbClr val="0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华文隶书" panose="02010800040101010101" charset="-122"/>
                  <a:ea typeface="华文隶书" panose="02010800040101010101" charset="-122"/>
                </a:rPr>
                <a:t>观察</a:t>
              </a:r>
              <a:endParaRPr lang="zh-CN" altLang="en-US" sz="3600" b="1" spc="50" dirty="0">
                <a:ln w="11430">
                  <a:solidFill>
                    <a:srgbClr val="FF0000"/>
                  </a:solidFill>
                </a:ln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pic>
          <p:nvPicPr>
            <p:cNvPr id="17418" name="Picture 2" descr="http://img1.imgtn.bdimg.com/it/u=3554197889,153606686&amp;fm=23&amp;gp=0.jpg"/>
            <p:cNvPicPr>
              <a:picLocks noChangeAspect="1" noChangeArrowheads="1"/>
            </p:cNvPicPr>
            <p:nvPr/>
          </p:nvPicPr>
          <p:blipFill>
            <a:blip r:embed="rId1"/>
            <a:srcRect l="13889" t="7277" r="18176" b="12721"/>
            <a:stretch>
              <a:fillRect/>
            </a:stretch>
          </p:blipFill>
          <p:spPr bwMode="auto">
            <a:xfrm>
              <a:off x="1142976" y="1325865"/>
              <a:ext cx="857256" cy="1097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50825" y="2636838"/>
            <a:ext cx="1285875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目的：</a:t>
            </a:r>
            <a:endParaRPr kumimoji="1" lang="zh-CN" altLang="en-US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692275" y="2636838"/>
            <a:ext cx="6143625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说出叶片的结构，练习徒手切片</a:t>
            </a:r>
            <a:r>
              <a:rPr kumimoji="1"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。</a:t>
            </a:r>
            <a:endParaRPr kumimoji="1" lang="zh-CN" altLang="en-US" sz="32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50825" y="3500438"/>
            <a:ext cx="1214438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思考：</a:t>
            </a:r>
            <a:endParaRPr kumimoji="1" lang="zh-CN" altLang="en-US" sz="32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7414" name="Rectangle 2"/>
          <p:cNvSpPr>
            <a:spLocks noChangeArrowheads="1"/>
          </p:cNvSpPr>
          <p:nvPr/>
        </p:nvSpPr>
        <p:spPr bwMode="auto">
          <a:xfrm>
            <a:off x="539750" y="4292600"/>
            <a:ext cx="8604250" cy="1511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100" b="1">
                <a:latin typeface="宋体" panose="02010600030101010101" pitchFamily="2" charset="-122"/>
              </a:rPr>
              <a:t>1</a:t>
            </a:r>
            <a:r>
              <a:rPr kumimoji="1" lang="zh-CN" altLang="en-US" sz="3100" b="1">
                <a:latin typeface="宋体" panose="02010600030101010101" pitchFamily="2" charset="-122"/>
              </a:rPr>
              <a:t>、切割叶片的位置及其方法？</a:t>
            </a:r>
            <a:endParaRPr kumimoji="1" lang="zh-CN" altLang="en-US" sz="3100" b="1">
              <a:latin typeface="宋体" panose="02010600030101010101" pitchFamily="2" charset="-122"/>
            </a:endParaRPr>
          </a:p>
          <a:p>
            <a:r>
              <a:rPr kumimoji="1" lang="en-US" altLang="zh-CN" sz="3100" b="1">
                <a:latin typeface="宋体" panose="02010600030101010101" pitchFamily="2" charset="-122"/>
              </a:rPr>
              <a:t>2</a:t>
            </a:r>
            <a:r>
              <a:rPr kumimoji="1" lang="zh-CN" altLang="en-US" sz="3100" b="1">
                <a:latin typeface="宋体" panose="02010600030101010101" pitchFamily="2" charset="-122"/>
              </a:rPr>
              <a:t>、每切一次叶片</a:t>
            </a:r>
            <a:r>
              <a:rPr kumimoji="1" lang="en-US" altLang="zh-CN" sz="3100" b="1">
                <a:latin typeface="宋体" panose="02010600030101010101" pitchFamily="2" charset="-122"/>
              </a:rPr>
              <a:t>,</a:t>
            </a:r>
            <a:r>
              <a:rPr kumimoji="1" lang="zh-CN" altLang="en-US" sz="3100" b="1">
                <a:latin typeface="宋体" panose="02010600030101010101" pitchFamily="2" charset="-122"/>
              </a:rPr>
              <a:t> 为什么要使刀片蘸一下水？</a:t>
            </a:r>
            <a:endParaRPr kumimoji="1" lang="zh-CN" altLang="en-US" sz="3100" b="1">
              <a:latin typeface="宋体" panose="02010600030101010101" pitchFamily="2" charset="-122"/>
            </a:endParaRPr>
          </a:p>
          <a:p>
            <a:r>
              <a:rPr kumimoji="1" lang="en-US" altLang="zh-CN" sz="3100" b="1">
                <a:latin typeface="宋体" panose="02010600030101010101" pitchFamily="2" charset="-122"/>
              </a:rPr>
              <a:t>3</a:t>
            </a:r>
            <a:r>
              <a:rPr kumimoji="1" lang="zh-CN" altLang="en-US" sz="3100" b="1">
                <a:latin typeface="宋体" panose="02010600030101010101" pitchFamily="2" charset="-122"/>
              </a:rPr>
              <a:t>、薄片是怎样放到载玻片上的？</a:t>
            </a:r>
            <a:endParaRPr kumimoji="1" lang="en-US" altLang="zh-CN" sz="3100" b="1">
              <a:latin typeface="宋体" panose="02010600030101010101" pitchFamily="2" charset="-122"/>
            </a:endParaRPr>
          </a:p>
        </p:txBody>
      </p:sp>
      <p:sp>
        <p:nvSpPr>
          <p:cNvPr id="17415" name="矩形 5"/>
          <p:cNvSpPr>
            <a:spLocks noChangeArrowheads="1"/>
          </p:cNvSpPr>
          <p:nvPr/>
        </p:nvSpPr>
        <p:spPr bwMode="auto">
          <a:xfrm>
            <a:off x="542925" y="466725"/>
            <a:ext cx="6067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 “看透” 叶片</a:t>
            </a:r>
            <a:endParaRPr lang="zh-CN" altLang="en-US" sz="3600" b="1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AutoShape 4">
            <a:hlinkClick r:id="rId2" highlightClick="1"/>
          </p:cNvPr>
          <p:cNvSpPr>
            <a:spLocks noChangeArrowheads="1"/>
          </p:cNvSpPr>
          <p:nvPr/>
        </p:nvSpPr>
        <p:spPr bwMode="auto">
          <a:xfrm>
            <a:off x="395288" y="6092825"/>
            <a:ext cx="719137" cy="476250"/>
          </a:xfrm>
          <a:prstGeom prst="actionButtonMovie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17" grpId="0"/>
      <p:bldP spid="18" grpId="0"/>
      <p:bldP spid="19" grpId="0"/>
      <p:bldP spid="174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4" name="Text Box 6"/>
          <p:cNvSpPr txBox="1">
            <a:spLocks noChangeArrowheads="1"/>
          </p:cNvSpPr>
          <p:nvPr/>
        </p:nvSpPr>
        <p:spPr bwMode="auto">
          <a:xfrm>
            <a:off x="4067175" y="4437063"/>
            <a:ext cx="5076825" cy="1554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右手捏紧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并排</a:t>
            </a:r>
            <a:r>
              <a:rPr kumimoji="1" lang="zh-CN" altLang="en-US" sz="3200" b="1">
                <a:latin typeface="Times New Roman" panose="02020603050405020304" pitchFamily="18" charset="0"/>
              </a:rPr>
              <a:t>的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两个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刀片，沿着图中</a:t>
            </a:r>
            <a:r>
              <a:rPr lang="zh-CN" altLang="en-US" sz="3200" b="1">
                <a:latin typeface="Calibri" panose="020F0502020204030204" pitchFamily="34" charset="0"/>
              </a:rPr>
              <a:t>和</a:t>
            </a:r>
            <a:r>
              <a:rPr kumimoji="1" lang="en-US" altLang="zh-CN" b="1"/>
              <a:t>————————</a:t>
            </a:r>
            <a:r>
              <a:rPr lang="zh-CN" altLang="en-US" sz="3200" b="1">
                <a:latin typeface="Calibri" panose="020F0502020204030204" pitchFamily="34" charset="0"/>
              </a:rPr>
              <a:t>的方向</a:t>
            </a:r>
            <a:r>
              <a:rPr kumimoji="1" lang="zh-CN" altLang="en-US" sz="3200" b="1">
                <a:latin typeface="Times New Roman" panose="02020603050405020304" pitchFamily="18" charset="0"/>
              </a:rPr>
              <a:t>，</a:t>
            </a:r>
            <a:r>
              <a:rPr kumimoji="1" lang="en-US" altLang="zh-CN" b="1"/>
              <a:t>————————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切割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9466" name="Text Box 9"/>
          <p:cNvSpPr txBox="1">
            <a:spLocks noChangeArrowheads="1"/>
          </p:cNvSpPr>
          <p:nvPr/>
        </p:nvSpPr>
        <p:spPr bwMode="auto">
          <a:xfrm>
            <a:off x="395288" y="4797425"/>
            <a:ext cx="3286125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把新鲜的叶片平放在</a:t>
            </a:r>
            <a:r>
              <a:rPr kumimoji="1" lang="en-US" altLang="zh-CN" sz="3200" b="1">
                <a:latin typeface="Times New Roman" panose="02020603050405020304" pitchFamily="18" charset="0"/>
              </a:rPr>
              <a:t>_______</a:t>
            </a:r>
            <a:r>
              <a:rPr kumimoji="1" lang="zh-CN" altLang="en-US" sz="3200" b="1">
                <a:latin typeface="Times New Roman" panose="02020603050405020304" pitchFamily="18" charset="0"/>
              </a:rPr>
              <a:t>上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9459" name="Text Box 8"/>
          <p:cNvSpPr txBox="1">
            <a:spLocks noChangeArrowheads="1"/>
          </p:cNvSpPr>
          <p:nvPr/>
        </p:nvSpPr>
        <p:spPr bwMode="auto">
          <a:xfrm>
            <a:off x="395288" y="1341438"/>
            <a:ext cx="63579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制作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叶片的横切面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临时玻片标本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714750" y="642938"/>
            <a:ext cx="48577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/>
            <a:r>
              <a:rPr lang="zh-CN" altLang="en-US" sz="3200" b="1">
                <a:latin typeface="宋体" panose="02010600030101010101" pitchFamily="2" charset="-122"/>
              </a:rPr>
              <a:t>叶是光合作用的主要器官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9461" name="图片 3" descr="图片1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" y="655638"/>
            <a:ext cx="28575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140200" y="1844675"/>
            <a:ext cx="30718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ea typeface="+mn-ea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）徒手切片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7" name="Picture 3" descr="C:\Users\Administrator\AppData\Roaming\Tencent\Users\370975595\QQ\WinTemp\RichOle\I]ALNU@8}E4XH~_JMB3~C3T.jpg"/>
          <p:cNvPicPr>
            <a:picLocks noChangeAspect="1" noChangeArrowheads="1"/>
          </p:cNvPicPr>
          <p:nvPr/>
        </p:nvPicPr>
        <p:blipFill>
          <a:blip r:embed="rId2" cstate="print"/>
          <a:srcRect l="5263" t="4144" r="9210" b="18580"/>
          <a:stretch>
            <a:fillRect/>
          </a:stretch>
        </p:blipFill>
        <p:spPr bwMode="auto">
          <a:xfrm>
            <a:off x="4579306" y="2284156"/>
            <a:ext cx="3929884" cy="2255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5933123" y="4797108"/>
            <a:ext cx="22240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主叶脉垂直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4937125" y="5284788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迅速一次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1331913" y="5229225"/>
            <a:ext cx="14081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载玻片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Picture 4" descr="叶片横切面徒手切片1"/>
          <p:cNvPicPr>
            <a:picLocks noChangeAspect="1" noChangeArrowheads="1"/>
          </p:cNvPicPr>
          <p:nvPr/>
        </p:nvPicPr>
        <p:blipFill>
          <a:blip r:embed="rId3" cstate="print"/>
          <a:srcRect l="8750" t="21307" r="11249" b="16903"/>
          <a:stretch>
            <a:fillRect/>
          </a:stretch>
        </p:blipFill>
        <p:spPr>
          <a:xfrm>
            <a:off x="258287" y="2357310"/>
            <a:ext cx="4214462" cy="1910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4" grpId="0" animBg="1"/>
      <p:bldP spid="19466" grpId="0" animBg="1"/>
      <p:bldP spid="194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072-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40200" y="3284538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072-3"/>
          <p:cNvPicPr>
            <a:picLocks noChangeAspect="1" noChangeArrowheads="1"/>
          </p:cNvPicPr>
          <p:nvPr/>
        </p:nvPicPr>
        <p:blipFill>
          <a:blip r:embed="rId2"/>
          <a:srcRect l="15866" r="5499"/>
          <a:stretch>
            <a:fillRect/>
          </a:stretch>
        </p:blipFill>
        <p:spPr bwMode="auto">
          <a:xfrm>
            <a:off x="611188" y="188913"/>
            <a:ext cx="3744912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4284663" y="549275"/>
            <a:ext cx="5256212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）刀片的夹缝中存有切下的薄片，每</a:t>
            </a:r>
            <a:r>
              <a:rPr lang="zh-CN" altLang="en-US" sz="3200" b="1">
                <a:latin typeface="宋体" panose="02010600030101010101" pitchFamily="2" charset="-122"/>
              </a:rPr>
              <a:t>切一次叶片，刀片要</a:t>
            </a:r>
            <a:r>
              <a:rPr lang="en-US" altLang="zh-CN" sz="3200" b="1">
                <a:latin typeface="宋体" panose="02010600030101010101" pitchFamily="2" charset="-122"/>
              </a:rPr>
              <a:t>_________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将薄片</a:t>
            </a:r>
            <a:r>
              <a:rPr lang="zh-CN" altLang="en-US" sz="3200" b="1">
                <a:latin typeface="宋体" panose="02010600030101010101" pitchFamily="2" charset="-122"/>
              </a:rPr>
              <a:t>放入</a:t>
            </a:r>
            <a:r>
              <a:rPr lang="en-US" altLang="zh-CN" sz="3200" b="1">
                <a:latin typeface="宋体" panose="02010600030101010101" pitchFamily="2" charset="-122"/>
              </a:rPr>
              <a:t>_________________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61446" name="Text Box 8"/>
          <p:cNvSpPr txBox="1">
            <a:spLocks noChangeArrowheads="1"/>
          </p:cNvSpPr>
          <p:nvPr/>
        </p:nvSpPr>
        <p:spPr bwMode="auto">
          <a:xfrm>
            <a:off x="611188" y="3789363"/>
            <a:ext cx="338455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kumimoji="1" lang="zh-CN" altLang="en-US" sz="3200" b="1">
                <a:solidFill>
                  <a:srgbClr val="000000"/>
                </a:solidFill>
                <a:latin typeface="Calibri" panose="020F0502020204030204" pitchFamily="34" charset="0"/>
              </a:rPr>
              <a:t>用</a:t>
            </a:r>
            <a:r>
              <a:rPr lang="en-US" altLang="zh-CN" b="1"/>
              <a:t>______</a:t>
            </a:r>
            <a:r>
              <a:rPr kumimoji="1" lang="zh-CN" altLang="en-US" sz="3200" b="1">
                <a:solidFill>
                  <a:srgbClr val="000000"/>
                </a:solidFill>
                <a:latin typeface="Calibri" panose="020F0502020204030204" pitchFamily="34" charset="0"/>
              </a:rPr>
              <a:t>选出</a:t>
            </a:r>
            <a:r>
              <a:rPr kumimoji="1"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最薄</a:t>
            </a:r>
            <a:r>
              <a:rPr kumimoji="1" lang="zh-CN" altLang="en-US" sz="3200" b="1">
                <a:solidFill>
                  <a:srgbClr val="000000"/>
                </a:solidFill>
                <a:latin typeface="Calibri" panose="020F0502020204030204" pitchFamily="34" charset="0"/>
              </a:rPr>
              <a:t>的一片，制成临时切片</a:t>
            </a:r>
            <a:endParaRPr kumimoji="1" lang="zh-CN" altLang="en-US" sz="32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011863" y="2060575"/>
            <a:ext cx="263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清水培养皿中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5580063" y="1484313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蘸一下水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1979613" y="378936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ea typeface="楷体" panose="02010609060101010101" pitchFamily="49" charset="-122"/>
              </a:rPr>
              <a:t>毛笔</a:t>
            </a:r>
            <a:endParaRPr kumimoji="1" lang="zh-CN" altLang="en-US" sz="32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614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C:\Documents and Settings\DELL\桌面\capture_frame(11-21_131913)_01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1557338"/>
            <a:ext cx="6048375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>
            <a:off x="1071563" y="3071813"/>
            <a:ext cx="2428875" cy="1587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71563" y="4357688"/>
            <a:ext cx="3143250" cy="1587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57813" y="2786063"/>
            <a:ext cx="2071687" cy="642937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286375" y="3929063"/>
            <a:ext cx="2214563" cy="11430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96188" y="3284538"/>
            <a:ext cx="12144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 皮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2786063"/>
            <a:ext cx="12144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 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4000500"/>
            <a:ext cx="12144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 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8" name="TextBox 11"/>
          <p:cNvSpPr txBox="1">
            <a:spLocks noChangeArrowheads="1"/>
          </p:cNvSpPr>
          <p:nvPr/>
        </p:nvSpPr>
        <p:spPr bwMode="auto">
          <a:xfrm>
            <a:off x="3286125" y="6143625"/>
            <a:ext cx="23574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/>
              <a:t>蚕豆叶片横切图</a:t>
            </a:r>
            <a:endParaRPr lang="zh-CN" altLang="en-US" sz="2400" b="1"/>
          </a:p>
        </p:txBody>
      </p:sp>
      <p:sp>
        <p:nvSpPr>
          <p:cNvPr id="21514" name="Text Box 8"/>
          <p:cNvSpPr txBox="1">
            <a:spLocks noChangeArrowheads="1"/>
          </p:cNvSpPr>
          <p:nvPr/>
        </p:nvSpPr>
        <p:spPr bwMode="auto">
          <a:xfrm>
            <a:off x="539750" y="260350"/>
            <a:ext cx="72866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观察叶片的结构。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23565" name="Picture 13" descr="蚕豆叶表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652588"/>
            <a:ext cx="7451725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1150938" y="1025525"/>
            <a:ext cx="28654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400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倍蚕豆叶表皮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4" name="Picture 10" descr="C:\Documents and Settings\DELL\桌面\QQ图片20161126140310_副本.jpg"/>
          <p:cNvPicPr>
            <a:picLocks noChangeAspect="1" noChangeArrowheads="1"/>
          </p:cNvPicPr>
          <p:nvPr/>
        </p:nvPicPr>
        <p:blipFill>
          <a:blip r:embed="rId3"/>
          <a:srcRect t="4683"/>
          <a:stretch>
            <a:fillRect/>
          </a:stretch>
        </p:blipFill>
        <p:spPr bwMode="auto">
          <a:xfrm>
            <a:off x="1692275" y="0"/>
            <a:ext cx="6048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22529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8" dur="1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4" dur="1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7" dur="1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0" dur="1"/>
                                        <p:tgtEl>
                                          <p:spTgt spid="2253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235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235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22538" grpId="0"/>
      <p:bldP spid="235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9"/>
          <p:cNvSpPr txBox="1">
            <a:spLocks noChangeArrowheads="1"/>
          </p:cNvSpPr>
          <p:nvPr/>
        </p:nvSpPr>
        <p:spPr bwMode="auto">
          <a:xfrm>
            <a:off x="1036638" y="1416050"/>
            <a:ext cx="2678112" cy="579438"/>
          </a:xfrm>
          <a:prstGeom prst="rect">
            <a:avLst/>
          </a:prstGeom>
          <a:noFill/>
          <a:ln w="19050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叶片的结构</a:t>
            </a:r>
            <a:endParaRPr kumimoji="1"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3714750" y="642938"/>
            <a:ext cx="48577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/>
            <a:r>
              <a:rPr lang="zh-CN" altLang="en-US" sz="3200" b="1">
                <a:latin typeface="宋体" panose="02010600030101010101" pitchFamily="2" charset="-122"/>
              </a:rPr>
              <a:t>叶是光合作用的主要器官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31747" name="图片 22" descr="图片1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" y="655638"/>
            <a:ext cx="28575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 bwMode="auto">
          <a:xfrm>
            <a:off x="1793875" y="2071688"/>
            <a:ext cx="3867150" cy="4633912"/>
            <a:chOff x="1071538" y="2071678"/>
            <a:chExt cx="3867169" cy="4633444"/>
          </a:xfrm>
        </p:grpSpPr>
        <p:pic>
          <p:nvPicPr>
            <p:cNvPr id="31764" name="Picture 2" descr="p71-a"/>
            <p:cNvPicPr>
              <a:picLocks noChangeAspect="1" noChangeArrowheads="1"/>
            </p:cNvPicPr>
            <p:nvPr/>
          </p:nvPicPr>
          <p:blipFill>
            <a:blip r:embed="rId2"/>
            <a:srcRect l="8298" r="46527"/>
            <a:stretch>
              <a:fillRect/>
            </a:stretch>
          </p:blipFill>
          <p:spPr bwMode="auto">
            <a:xfrm>
              <a:off x="1071538" y="2071678"/>
              <a:ext cx="3071802" cy="4633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65" name="Line 3"/>
            <p:cNvSpPr>
              <a:spLocks noChangeShapeType="1"/>
            </p:cNvSpPr>
            <p:nvPr/>
          </p:nvSpPr>
          <p:spPr bwMode="auto">
            <a:xfrm>
              <a:off x="3786182" y="3000372"/>
              <a:ext cx="1079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Line 4"/>
            <p:cNvSpPr>
              <a:spLocks noChangeShapeType="1"/>
            </p:cNvSpPr>
            <p:nvPr/>
          </p:nvSpPr>
          <p:spPr bwMode="auto">
            <a:xfrm>
              <a:off x="3905243" y="6284932"/>
              <a:ext cx="1023948" cy="15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Line 5"/>
            <p:cNvSpPr>
              <a:spLocks noChangeShapeType="1"/>
            </p:cNvSpPr>
            <p:nvPr/>
          </p:nvSpPr>
          <p:spPr bwMode="auto">
            <a:xfrm>
              <a:off x="3857620" y="5643578"/>
              <a:ext cx="107157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8" name="Line 6"/>
            <p:cNvSpPr>
              <a:spLocks noChangeShapeType="1"/>
            </p:cNvSpPr>
            <p:nvPr/>
          </p:nvSpPr>
          <p:spPr bwMode="auto">
            <a:xfrm>
              <a:off x="3786182" y="5286388"/>
              <a:ext cx="11525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9" name="Line 7"/>
            <p:cNvSpPr>
              <a:spLocks noChangeShapeType="1"/>
            </p:cNvSpPr>
            <p:nvPr/>
          </p:nvSpPr>
          <p:spPr bwMode="auto">
            <a:xfrm>
              <a:off x="3786182" y="3786190"/>
              <a:ext cx="1079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Line 8"/>
            <p:cNvSpPr>
              <a:spLocks noChangeShapeType="1"/>
            </p:cNvSpPr>
            <p:nvPr/>
          </p:nvSpPr>
          <p:spPr bwMode="auto">
            <a:xfrm>
              <a:off x="3857620" y="4572008"/>
              <a:ext cx="1079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Line 9"/>
            <p:cNvSpPr>
              <a:spLocks noChangeShapeType="1"/>
            </p:cNvSpPr>
            <p:nvPr/>
          </p:nvSpPr>
          <p:spPr bwMode="auto">
            <a:xfrm flipH="1" flipV="1">
              <a:off x="3500430" y="5927745"/>
              <a:ext cx="431800" cy="358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580063" y="2714625"/>
            <a:ext cx="6429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①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580063" y="3487738"/>
            <a:ext cx="6429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②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580063" y="4273550"/>
            <a:ext cx="6429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③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572125" y="4994910"/>
            <a:ext cx="1069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④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580063" y="5416550"/>
            <a:ext cx="6429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⑤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580063" y="5988050"/>
            <a:ext cx="6429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sym typeface="+mn-ea"/>
              </a:rPr>
              <a:t>⑥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5587683" y="2714625"/>
            <a:ext cx="16351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上表皮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5587683" y="3552508"/>
            <a:ext cx="1635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栅栏层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5587683" y="4309745"/>
            <a:ext cx="1635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叶  脉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5661025" y="5026978"/>
            <a:ext cx="1635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海绵层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5651818" y="5546090"/>
            <a:ext cx="16351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下表皮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5572125" y="6065520"/>
            <a:ext cx="13573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气  孔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1" grpId="0"/>
      <p:bldP spid="42" grpId="0"/>
      <p:bldP spid="43" grpId="0"/>
      <p:bldP spid="44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矩形 35843"/>
          <p:cNvSpPr/>
          <p:nvPr/>
        </p:nvSpPr>
        <p:spPr>
          <a:xfrm>
            <a:off x="160338" y="182722"/>
            <a:ext cx="8496300" cy="6492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28600"/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）雨后的荷叶上有水珠滚动，这是为什么？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228600"/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）你发现叶表皮细胞有颜色吗？无色透明的表皮对叶片进行光合作用有什么好处？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）通过观察，我们发现叶肉部分比较发达，你知道这对叶有何作用？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）靠近上表皮的叶肉细胞与靠近下表皮的叶肉细胞有什么不同？哪一种叶肉细胞里的叶绿体多一些？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）多数叶片的正面要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些，你知道原因吗？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/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3" name="矩形 5"/>
          <p:cNvSpPr>
            <a:spLocks noChangeArrowheads="1"/>
          </p:cNvSpPr>
          <p:nvPr/>
        </p:nvSpPr>
        <p:spPr bwMode="auto">
          <a:xfrm>
            <a:off x="378460" y="26035"/>
            <a:ext cx="8820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 讨论学习</a:t>
            </a:r>
            <a:endParaRPr lang="en-US" altLang="zh-CN" sz="3600" b="1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r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2740</Words>
  <Application>WPS 演示</Application>
  <PresentationFormat>全屏显示(4:3)</PresentationFormat>
  <Paragraphs>481</Paragraphs>
  <Slides>28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楷体</vt:lpstr>
      <vt:lpstr>华文隶书</vt:lpstr>
      <vt:lpstr>黑体</vt:lpstr>
      <vt:lpstr>Times New Roman</vt:lpstr>
      <vt:lpstr>华文琥珀</vt:lpstr>
      <vt:lpstr>华文行楷</vt:lpstr>
      <vt:lpstr>微软雅黑</vt:lpstr>
      <vt:lpstr>Arial Unicode MS</vt:lpstr>
      <vt:lpstr>楷体_GB2312</vt:lpstr>
      <vt:lpstr>华文新魏</vt:lpstr>
      <vt:lpstr>幼圆</vt:lpstr>
      <vt:lpstr>Verdana</vt:lpstr>
      <vt:lpstr>华文楷体</vt:lpstr>
      <vt:lpstr>新宋体</vt:lpstr>
      <vt:lpstr>Office 主题</vt:lpstr>
      <vt:lpstr>PowerPoint 演示文稿</vt:lpstr>
      <vt:lpstr>第二节  植物光合作用的场所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2014-10-28T14:44:00Z</dcterms:created>
  <dcterms:modified xsi:type="dcterms:W3CDTF">2017-12-13T23:00:42Z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