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12" r:id="rId2"/>
    <p:sldId id="297" r:id="rId3"/>
    <p:sldId id="313" r:id="rId4"/>
    <p:sldId id="296" r:id="rId5"/>
    <p:sldId id="284" r:id="rId6"/>
    <p:sldId id="256" r:id="rId7"/>
    <p:sldId id="314" r:id="rId8"/>
    <p:sldId id="299" r:id="rId9"/>
    <p:sldId id="298" r:id="rId10"/>
    <p:sldId id="300" r:id="rId11"/>
    <p:sldId id="301" r:id="rId12"/>
    <p:sldId id="302" r:id="rId13"/>
    <p:sldId id="303" r:id="rId14"/>
    <p:sldId id="304" r:id="rId15"/>
    <p:sldId id="315" r:id="rId16"/>
    <p:sldId id="305" r:id="rId17"/>
    <p:sldId id="306" r:id="rId18"/>
    <p:sldId id="307" r:id="rId19"/>
    <p:sldId id="308" r:id="rId20"/>
    <p:sldId id="316" r:id="rId21"/>
    <p:sldId id="310" r:id="rId22"/>
    <p:sldId id="309" r:id="rId23"/>
    <p:sldId id="311" r:id="rId24"/>
    <p:sldId id="295" r:id="rId25"/>
    <p:sldId id="317" r:id="rId26"/>
    <p:sldId id="318" r:id="rId27"/>
    <p:sldId id="320" r:id="rId28"/>
    <p:sldId id="321" r:id="rId29"/>
    <p:sldId id="293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FF"/>
    <a:srgbClr val="FFFF00"/>
    <a:srgbClr val="CCECFF"/>
    <a:srgbClr val="00CCFF"/>
    <a:srgbClr val="0000FF"/>
    <a:srgbClr val="00FF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77" autoAdjust="0"/>
    <p:restoredTop sz="94581" autoAdjust="0"/>
  </p:normalViewPr>
  <p:slideViewPr>
    <p:cSldViewPr>
      <p:cViewPr varScale="1">
        <p:scale>
          <a:sx n="87" d="100"/>
          <a:sy n="87" d="100"/>
        </p:scale>
        <p:origin x="-117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0701E39F-3CF5-4960-894F-B09E0C7ADEC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D3C8B1-C446-4004-8D30-16CDAD57236B}" type="slidenum">
              <a:rPr lang="en-US" altLang="zh-CN">
                <a:latin typeface="Times New Roman" charset="0"/>
              </a:rPr>
              <a:pPr/>
              <a:t>5</a:t>
            </a:fld>
            <a:endParaRPr lang="en-US" altLang="zh-CN">
              <a:latin typeface="Times New Roman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zh-CN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6F3DD-078F-4940-B94F-01D57DE7784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3E753F-DCF3-46FC-BD50-FFA7E371FA3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3A6BFF-89C3-4D9E-82EC-C240F1DFA8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0CEE89-F686-40AD-9D99-4DFF0A80B4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EF967-C33D-407F-B386-3D9C1F6C50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72D72B-CC12-4162-9BC5-71EB108E24D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8F50AC-2A3F-4934-A5E9-67150E7D37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6F03E-C703-46C3-B4EB-62F68BA320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8099B-F6A1-4667-8391-DD84F004A9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1EC89-D578-468B-A851-B02C1BDCF8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019C3F-CCA9-4F29-A522-531CF3E76C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AE91DE-82BD-4331-B92D-E7B89B8D07D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015696-EED6-4521-A58E-C38FD1132A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357FD0C-EDDB-4328-B3B2-30F4DBFCCC3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Documents%20and%20Settings/Administrator/541.swf" TargetMode="Externa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slide" Target="slide19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29983;&#29289;\&#33550;&#30340;&#36755;&#23548;&#20316;&#29992;\5-4-1(&#33550;).m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29983;&#29289;\&#33550;&#30340;&#36755;&#23548;&#20316;&#29992;\5-4-2(&#24180;&#36718;).M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26893;&#29289;&#33550;&#30340;&#36755;&#23548;&#21151;&#33021;1\&#33550;&#20043;&#27468;\&#21451;&#35850;&#22320;&#20037;&#22825;&#38271;.mp3" TargetMode="Externa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1.xml"/><Relationship Id="rId7" Type="http://schemas.openxmlformats.org/officeDocument/2006/relationships/image" Target="../media/image7.png"/><Relationship Id="rId2" Type="http://schemas.openxmlformats.org/officeDocument/2006/relationships/audio" Target="file:///C:\Documents%20and%20Settings\Administrator\&#26700;&#38754;\&#26893;&#29289;&#33550;&#30340;&#36755;&#23548;&#21151;&#33021;1\&#33550;&#20043;&#27468;\08.mp3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4932363" y="0"/>
            <a:ext cx="4211637" cy="836613"/>
          </a:xfrm>
          <a:prstGeom prst="rect">
            <a:avLst/>
          </a:prstGeom>
          <a:gradFill rotWithShape="1">
            <a:gsLst>
              <a:gs pos="0">
                <a:srgbClr val="3CBE8C"/>
              </a:gs>
              <a:gs pos="100000">
                <a:schemeClr val="bg1"/>
              </a:gs>
            </a:gsLst>
            <a:lin ang="0" scaled="1"/>
          </a:gradFill>
          <a:ln w="12700" cap="sq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0" lang="zh-CN" altLang="en-US">
                <a:latin typeface="隶书" pitchFamily="49" charset="-122"/>
                <a:ea typeface="隶书" pitchFamily="49" charset="-122"/>
              </a:rPr>
              <a:t>苏教版   七年级（上）</a:t>
            </a:r>
          </a:p>
        </p:txBody>
      </p:sp>
      <p:sp>
        <p:nvSpPr>
          <p:cNvPr id="3076" name="Text Box 8"/>
          <p:cNvSpPr txBox="1">
            <a:spLocks noChangeArrowheads="1"/>
          </p:cNvSpPr>
          <p:nvPr/>
        </p:nvSpPr>
        <p:spPr bwMode="auto">
          <a:xfrm>
            <a:off x="2967038" y="2533650"/>
            <a:ext cx="50609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ea typeface="隶书" pitchFamily="49" charset="-122"/>
              </a:rPr>
              <a:t>植物茎的输导功能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WordArt 2"/>
          <p:cNvSpPr>
            <a:spLocks noChangeArrowheads="1" noChangeShapeType="1" noTextEdit="1"/>
          </p:cNvSpPr>
          <p:nvPr/>
        </p:nvSpPr>
        <p:spPr bwMode="auto">
          <a:xfrm>
            <a:off x="1835150" y="908050"/>
            <a:ext cx="5256213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b="1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66FF33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华文楷体"/>
                <a:ea typeface="华文楷体"/>
              </a:rPr>
              <a:t>1.</a:t>
            </a:r>
            <a:r>
              <a:rPr lang="zh-CN" altLang="en-US" sz="3600" b="1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66FF33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华文楷体"/>
                <a:ea typeface="华文楷体"/>
              </a:rPr>
              <a:t>枝芽的结构和发育</a:t>
            </a:r>
          </a:p>
        </p:txBody>
      </p:sp>
      <p:graphicFrame>
        <p:nvGraphicFramePr>
          <p:cNvPr id="63491" name="Group 3"/>
          <p:cNvGraphicFramePr>
            <a:graphicFrameLocks noGrp="1"/>
          </p:cNvGraphicFramePr>
          <p:nvPr/>
        </p:nvGraphicFramePr>
        <p:xfrm>
          <a:off x="900113" y="1773238"/>
          <a:ext cx="7488237" cy="4449765"/>
        </p:xfrm>
        <a:graphic>
          <a:graphicData uri="http://schemas.openxmlformats.org/drawingml/2006/table">
            <a:tbl>
              <a:tblPr/>
              <a:tblGrid>
                <a:gridCol w="2519362"/>
                <a:gridCol w="4968875"/>
              </a:tblGrid>
              <a:tr h="933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</a:rPr>
                        <a:t>结构名称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</a:rPr>
                        <a:t>发    育</a:t>
                      </a:r>
                    </a:p>
                  </a:txBody>
                  <a:tcPr marL="90000" marR="90000" marT="46800" marB="468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03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03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03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03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</a:tr>
              <a:tr h="703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pic>
        <p:nvPicPr>
          <p:cNvPr id="11291" name="Picture 27" descr="xt-0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227763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2" name="Picture 28" descr="xt-0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6564313"/>
            <a:ext cx="6227762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2"/>
          <p:cNvSpPr>
            <a:spLocks noChangeArrowheads="1" noChangeShapeType="1" noTextEdit="1"/>
          </p:cNvSpPr>
          <p:nvPr/>
        </p:nvSpPr>
        <p:spPr bwMode="auto">
          <a:xfrm>
            <a:off x="1835150" y="549275"/>
            <a:ext cx="5256213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66FF33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华文楷体"/>
                <a:ea typeface="华文楷体"/>
              </a:rPr>
              <a:t>芽的结构和发育</a:t>
            </a:r>
          </a:p>
        </p:txBody>
      </p:sp>
      <p:graphicFrame>
        <p:nvGraphicFramePr>
          <p:cNvPr id="64515" name="Group 3"/>
          <p:cNvGraphicFramePr>
            <a:graphicFrameLocks noGrp="1"/>
          </p:cNvGraphicFramePr>
          <p:nvPr/>
        </p:nvGraphicFramePr>
        <p:xfrm>
          <a:off x="900113" y="1341438"/>
          <a:ext cx="7488237" cy="4662490"/>
        </p:xfrm>
        <a:graphic>
          <a:graphicData uri="http://schemas.openxmlformats.org/drawingml/2006/table">
            <a:tbl>
              <a:tblPr/>
              <a:tblGrid>
                <a:gridCol w="2519362"/>
                <a:gridCol w="4968875"/>
              </a:tblGrid>
              <a:tr h="792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</a:rPr>
                        <a:t>结构名称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</a:rPr>
                        <a:t>发    育</a:t>
                      </a:r>
                    </a:p>
                  </a:txBody>
                  <a:tcPr marL="90000" marR="90000" marT="46800" marB="468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03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03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03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57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</a:tr>
              <a:tr h="703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sp>
        <p:nvSpPr>
          <p:cNvPr id="64539" name="Text Box 27"/>
          <p:cNvSpPr txBox="1">
            <a:spLocks noChangeArrowheads="1"/>
          </p:cNvSpPr>
          <p:nvPr/>
        </p:nvSpPr>
        <p:spPr bwMode="auto">
          <a:xfrm>
            <a:off x="1258888" y="2205038"/>
            <a:ext cx="19446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幼    叶</a:t>
            </a:r>
          </a:p>
        </p:txBody>
      </p:sp>
      <p:pic>
        <p:nvPicPr>
          <p:cNvPr id="12316" name="Picture 28" descr="xt-0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227763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7" name="Picture 29" descr="xt-0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6564313"/>
            <a:ext cx="6227762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42" name="Text Box 30"/>
          <p:cNvSpPr txBox="1">
            <a:spLocks noChangeArrowheads="1"/>
          </p:cNvSpPr>
          <p:nvPr/>
        </p:nvSpPr>
        <p:spPr bwMode="auto">
          <a:xfrm>
            <a:off x="1258888" y="2924175"/>
            <a:ext cx="19446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芽原基</a:t>
            </a:r>
          </a:p>
        </p:txBody>
      </p:sp>
      <p:sp>
        <p:nvSpPr>
          <p:cNvPr id="64543" name="Text Box 31"/>
          <p:cNvSpPr txBox="1">
            <a:spLocks noChangeArrowheads="1"/>
          </p:cNvSpPr>
          <p:nvPr/>
        </p:nvSpPr>
        <p:spPr bwMode="auto">
          <a:xfrm>
            <a:off x="1258888" y="3573463"/>
            <a:ext cx="19446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芽    轴</a:t>
            </a:r>
          </a:p>
        </p:txBody>
      </p:sp>
      <p:sp>
        <p:nvSpPr>
          <p:cNvPr id="64544" name="Text Box 32"/>
          <p:cNvSpPr txBox="1">
            <a:spLocks noChangeArrowheads="1"/>
          </p:cNvSpPr>
          <p:nvPr/>
        </p:nvSpPr>
        <p:spPr bwMode="auto">
          <a:xfrm>
            <a:off x="1258888" y="4365625"/>
            <a:ext cx="19446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生长点</a:t>
            </a:r>
          </a:p>
        </p:txBody>
      </p:sp>
      <p:sp>
        <p:nvSpPr>
          <p:cNvPr id="64545" name="Text Box 33"/>
          <p:cNvSpPr txBox="1">
            <a:spLocks noChangeArrowheads="1"/>
          </p:cNvSpPr>
          <p:nvPr/>
        </p:nvSpPr>
        <p:spPr bwMode="auto">
          <a:xfrm>
            <a:off x="1331913" y="5373688"/>
            <a:ext cx="19446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叶原基</a:t>
            </a:r>
          </a:p>
        </p:txBody>
      </p:sp>
      <p:sp>
        <p:nvSpPr>
          <p:cNvPr id="64546" name="Text Box 34"/>
          <p:cNvSpPr txBox="1">
            <a:spLocks noChangeArrowheads="1"/>
          </p:cNvSpPr>
          <p:nvPr/>
        </p:nvSpPr>
        <p:spPr bwMode="auto">
          <a:xfrm>
            <a:off x="5219700" y="2205038"/>
            <a:ext cx="6477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ea typeface="黑体" pitchFamily="49" charset="-122"/>
              </a:rPr>
              <a:t>叶</a:t>
            </a:r>
          </a:p>
        </p:txBody>
      </p:sp>
      <p:sp>
        <p:nvSpPr>
          <p:cNvPr id="64547" name="Text Box 35"/>
          <p:cNvSpPr txBox="1">
            <a:spLocks noChangeArrowheads="1"/>
          </p:cNvSpPr>
          <p:nvPr/>
        </p:nvSpPr>
        <p:spPr bwMode="auto">
          <a:xfrm>
            <a:off x="5003800" y="2924175"/>
            <a:ext cx="10795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ea typeface="黑体" pitchFamily="49" charset="-122"/>
              </a:rPr>
              <a:t>新芽</a:t>
            </a:r>
          </a:p>
        </p:txBody>
      </p:sp>
      <p:sp>
        <p:nvSpPr>
          <p:cNvPr id="64548" name="Text Box 36"/>
          <p:cNvSpPr txBox="1">
            <a:spLocks noChangeArrowheads="1"/>
          </p:cNvSpPr>
          <p:nvPr/>
        </p:nvSpPr>
        <p:spPr bwMode="auto">
          <a:xfrm>
            <a:off x="3419475" y="3573463"/>
            <a:ext cx="4752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ea typeface="黑体" pitchFamily="49" charset="-122"/>
              </a:rPr>
              <a:t>逐渐伸长，枝芽发育成茎</a:t>
            </a:r>
          </a:p>
        </p:txBody>
      </p:sp>
      <p:sp>
        <p:nvSpPr>
          <p:cNvPr id="64549" name="Text Box 37"/>
          <p:cNvSpPr txBox="1">
            <a:spLocks noChangeArrowheads="1"/>
          </p:cNvSpPr>
          <p:nvPr/>
        </p:nvSpPr>
        <p:spPr bwMode="auto">
          <a:xfrm>
            <a:off x="5076825" y="5373688"/>
            <a:ext cx="1079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ea typeface="黑体" pitchFamily="49" charset="-122"/>
              </a:rPr>
              <a:t>幼叶</a:t>
            </a:r>
          </a:p>
        </p:txBody>
      </p:sp>
      <p:sp>
        <p:nvSpPr>
          <p:cNvPr id="64550" name="Text Box 38"/>
          <p:cNvSpPr txBox="1">
            <a:spLocks noChangeArrowheads="1"/>
          </p:cNvSpPr>
          <p:nvPr/>
        </p:nvSpPr>
        <p:spPr bwMode="auto">
          <a:xfrm>
            <a:off x="3492500" y="4292600"/>
            <a:ext cx="48244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ea typeface="黑体" pitchFamily="49" charset="-122"/>
              </a:rPr>
              <a:t>使芽轴不断伸长，并长出新的叶原基和芽原基等</a:t>
            </a:r>
          </a:p>
        </p:txBody>
      </p:sp>
      <p:sp>
        <p:nvSpPr>
          <p:cNvPr id="64551" name="AutoShape 39">
            <a:hlinkClick r:id="rId3" action="ppaction://hlinkfile" highlightClick="1"/>
          </p:cNvPr>
          <p:cNvSpPr>
            <a:spLocks noChangeArrowheads="1"/>
          </p:cNvSpPr>
          <p:nvPr/>
        </p:nvSpPr>
        <p:spPr bwMode="auto">
          <a:xfrm>
            <a:off x="7380288" y="4076700"/>
            <a:ext cx="466725" cy="188913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28" name="AutoShape 4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0"/>
            <a:ext cx="755650" cy="26035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53" name="AutoShape 41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56550" y="4076700"/>
            <a:ext cx="466725" cy="188913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54" name="AutoShape 42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27988" y="6237288"/>
            <a:ext cx="827087" cy="404812"/>
          </a:xfrm>
          <a:prstGeom prst="actionButtonE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4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4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4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4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4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4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4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4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64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39" grpId="0"/>
      <p:bldP spid="64542" grpId="0"/>
      <p:bldP spid="64543" grpId="0"/>
      <p:bldP spid="64544" grpId="0"/>
      <p:bldP spid="64545" grpId="0"/>
      <p:bldP spid="64546" grpId="0"/>
      <p:bldP spid="64547" grpId="0"/>
      <p:bldP spid="64548" grpId="0"/>
      <p:bldP spid="64549" grpId="0"/>
      <p:bldP spid="64550" grpId="0"/>
      <p:bldP spid="64551" grpId="0" animBg="1"/>
      <p:bldP spid="64553" grpId="0" animBg="1"/>
      <p:bldP spid="6455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6-10"/>
          <p:cNvPicPr>
            <a:picLocks noChangeAspect="1" noChangeArrowheads="1"/>
          </p:cNvPicPr>
          <p:nvPr/>
        </p:nvPicPr>
        <p:blipFill>
          <a:blip r:embed="rId2" cstate="print"/>
          <a:srcRect l="7559" t="8163" r="7559" b="11429"/>
          <a:stretch>
            <a:fillRect/>
          </a:stretch>
        </p:blipFill>
        <p:spPr bwMode="auto">
          <a:xfrm>
            <a:off x="468313" y="0"/>
            <a:ext cx="7740650" cy="678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3" descr="Z02"/>
          <p:cNvPicPr>
            <a:picLocks noChangeAspect="1" noChangeArrowheads="1"/>
          </p:cNvPicPr>
          <p:nvPr/>
        </p:nvPicPr>
        <p:blipFill>
          <a:blip r:embed="rId3" cstate="print"/>
          <a:srcRect l="47244" r="12599" b="50394"/>
          <a:stretch>
            <a:fillRect/>
          </a:stretch>
        </p:blipFill>
        <p:spPr bwMode="auto">
          <a:xfrm>
            <a:off x="395288" y="260350"/>
            <a:ext cx="8208962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0" name="AutoShape 4"/>
          <p:cNvSpPr>
            <a:spLocks noChangeArrowheads="1"/>
          </p:cNvSpPr>
          <p:nvPr/>
        </p:nvSpPr>
        <p:spPr bwMode="auto">
          <a:xfrm>
            <a:off x="2484438" y="2708275"/>
            <a:ext cx="2374900" cy="792163"/>
          </a:xfrm>
          <a:prstGeom prst="wedgeEllipseCallout">
            <a:avLst>
              <a:gd name="adj1" fmla="val 8222"/>
              <a:gd name="adj2" fmla="val 295088"/>
            </a:avLst>
          </a:prstGeom>
          <a:solidFill>
            <a:srgbClr val="FF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3600" b="1">
                <a:ea typeface="黑体" pitchFamily="49" charset="-122"/>
              </a:rPr>
              <a:t>生长点</a:t>
            </a:r>
          </a:p>
        </p:txBody>
      </p:sp>
      <p:sp>
        <p:nvSpPr>
          <p:cNvPr id="65541" name="AutoShape 5"/>
          <p:cNvSpPr>
            <a:spLocks noChangeArrowheads="1"/>
          </p:cNvSpPr>
          <p:nvPr/>
        </p:nvSpPr>
        <p:spPr bwMode="auto">
          <a:xfrm>
            <a:off x="4572000" y="4437063"/>
            <a:ext cx="2663825" cy="792162"/>
          </a:xfrm>
          <a:prstGeom prst="wedgeEllipseCallout">
            <a:avLst>
              <a:gd name="adj1" fmla="val -64838"/>
              <a:gd name="adj2" fmla="val 80060"/>
            </a:avLst>
          </a:prstGeom>
          <a:solidFill>
            <a:srgbClr val="FF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3600" b="1">
                <a:ea typeface="黑体" pitchFamily="49" charset="-122"/>
              </a:rPr>
              <a:t>叶原基</a:t>
            </a:r>
          </a:p>
        </p:txBody>
      </p:sp>
      <p:sp>
        <p:nvSpPr>
          <p:cNvPr id="65543" name="AutoShape 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524625"/>
            <a:ext cx="755650" cy="333375"/>
          </a:xfrm>
          <a:prstGeom prst="actionButtonE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 animBg="1"/>
      <p:bldP spid="65541" grpId="0" animBg="1"/>
      <p:bldP spid="655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Backgnd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66CCFF"/>
          </a:solidFill>
          <a:ln w="9525">
            <a:noFill/>
            <a:miter lim="800000"/>
            <a:headEnd/>
            <a:tailEnd/>
          </a:ln>
        </p:spPr>
      </p:pic>
      <p:sp>
        <p:nvSpPr>
          <p:cNvPr id="14339" name="WordArt 3"/>
          <p:cNvSpPr>
            <a:spLocks noChangeArrowheads="1" noChangeShapeType="1" noTextEdit="1"/>
          </p:cNvSpPr>
          <p:nvPr/>
        </p:nvSpPr>
        <p:spPr bwMode="auto">
          <a:xfrm>
            <a:off x="1331913" y="1628775"/>
            <a:ext cx="6048375" cy="14398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CC0099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华文琥珀"/>
                <a:ea typeface="华文琥珀"/>
              </a:rPr>
              <a:t>茎的基本结构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64-00a"/>
          <p:cNvPicPr>
            <a:picLocks noChangeAspect="1" noChangeArrowheads="1"/>
          </p:cNvPicPr>
          <p:nvPr/>
        </p:nvPicPr>
        <p:blipFill>
          <a:blip r:embed="rId2" cstate="print"/>
          <a:srcRect l="7559" r="36284"/>
          <a:stretch>
            <a:fillRect/>
          </a:stretch>
        </p:blipFill>
        <p:spPr bwMode="auto">
          <a:xfrm>
            <a:off x="323850" y="260350"/>
            <a:ext cx="6665913" cy="612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Oval 3"/>
          <p:cNvSpPr>
            <a:spLocks noChangeArrowheads="1"/>
          </p:cNvSpPr>
          <p:nvPr/>
        </p:nvSpPr>
        <p:spPr bwMode="auto">
          <a:xfrm>
            <a:off x="7451725" y="476250"/>
            <a:ext cx="720725" cy="720725"/>
          </a:xfrm>
          <a:prstGeom prst="ellipse">
            <a:avLst/>
          </a:prstGeom>
          <a:solidFill>
            <a:srgbClr val="FF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4400" b="1">
                <a:latin typeface="黑体" pitchFamily="49" charset="-122"/>
                <a:ea typeface="黑体" pitchFamily="49" charset="-122"/>
              </a:rPr>
              <a:t>1</a:t>
            </a:r>
          </a:p>
        </p:txBody>
      </p:sp>
      <p:sp>
        <p:nvSpPr>
          <p:cNvPr id="15364" name="Oval 4"/>
          <p:cNvSpPr>
            <a:spLocks noChangeArrowheads="1"/>
          </p:cNvSpPr>
          <p:nvPr/>
        </p:nvSpPr>
        <p:spPr bwMode="auto">
          <a:xfrm>
            <a:off x="7451725" y="1700213"/>
            <a:ext cx="720725" cy="720725"/>
          </a:xfrm>
          <a:prstGeom prst="ellipse">
            <a:avLst/>
          </a:prstGeom>
          <a:solidFill>
            <a:srgbClr val="FF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4400" b="1">
                <a:latin typeface="黑体" pitchFamily="49" charset="-122"/>
                <a:ea typeface="黑体" pitchFamily="49" charset="-122"/>
              </a:rPr>
              <a:t>2</a:t>
            </a:r>
          </a:p>
        </p:txBody>
      </p:sp>
      <p:sp>
        <p:nvSpPr>
          <p:cNvPr id="15365" name="Oval 5"/>
          <p:cNvSpPr>
            <a:spLocks noChangeArrowheads="1"/>
          </p:cNvSpPr>
          <p:nvPr/>
        </p:nvSpPr>
        <p:spPr bwMode="auto">
          <a:xfrm>
            <a:off x="7451725" y="4365625"/>
            <a:ext cx="720725" cy="720725"/>
          </a:xfrm>
          <a:prstGeom prst="ellipse">
            <a:avLst/>
          </a:prstGeom>
          <a:solidFill>
            <a:srgbClr val="FF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4400" b="1">
                <a:latin typeface="黑体" pitchFamily="49" charset="-122"/>
                <a:ea typeface="黑体" pitchFamily="49" charset="-122"/>
              </a:rPr>
              <a:t>3</a:t>
            </a:r>
          </a:p>
        </p:txBody>
      </p:sp>
      <p:sp>
        <p:nvSpPr>
          <p:cNvPr id="15366" name="Oval 6"/>
          <p:cNvSpPr>
            <a:spLocks noChangeArrowheads="1"/>
          </p:cNvSpPr>
          <p:nvPr/>
        </p:nvSpPr>
        <p:spPr bwMode="auto">
          <a:xfrm>
            <a:off x="7451725" y="2852738"/>
            <a:ext cx="720725" cy="720725"/>
          </a:xfrm>
          <a:prstGeom prst="ellipse">
            <a:avLst/>
          </a:prstGeom>
          <a:solidFill>
            <a:srgbClr val="FF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4400" b="1">
                <a:latin typeface="黑体" pitchFamily="49" charset="-122"/>
                <a:ea typeface="黑体" pitchFamily="49" charset="-122"/>
              </a:rPr>
              <a:t>4</a:t>
            </a:r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>
            <a:off x="5435600" y="836613"/>
            <a:ext cx="19446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6372225" y="2060575"/>
            <a:ext cx="1008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3708400" y="3213100"/>
            <a:ext cx="36718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0" name="Line 10"/>
          <p:cNvSpPr>
            <a:spLocks noChangeShapeType="1"/>
          </p:cNvSpPr>
          <p:nvPr/>
        </p:nvSpPr>
        <p:spPr bwMode="auto">
          <a:xfrm>
            <a:off x="4140200" y="4724400"/>
            <a:ext cx="33115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595" name="Text Box 11"/>
          <p:cNvSpPr txBox="1">
            <a:spLocks noChangeArrowheads="1"/>
          </p:cNvSpPr>
          <p:nvPr/>
        </p:nvSpPr>
        <p:spPr bwMode="auto">
          <a:xfrm>
            <a:off x="971550" y="3429000"/>
            <a:ext cx="5543550" cy="701675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4000">
                <a:effectLst>
                  <a:outerShdw blurRad="38100" dist="38100" dir="2700000" algn="tl">
                    <a:srgbClr val="FFFFFF"/>
                  </a:outerShdw>
                </a:effectLst>
                <a:latin typeface="华文琥珀" pitchFamily="2" charset="-122"/>
                <a:ea typeface="华文琥珀" pitchFamily="2" charset="-122"/>
              </a:rPr>
              <a:t>观察</a:t>
            </a:r>
            <a:r>
              <a:rPr lang="en-US" altLang="zh-CN" sz="4000">
                <a:effectLst>
                  <a:outerShdw blurRad="38100" dist="38100" dir="2700000" algn="tl">
                    <a:srgbClr val="FFFFFF"/>
                  </a:outerShdw>
                </a:effectLst>
                <a:latin typeface="华文琥珀" pitchFamily="2" charset="-122"/>
                <a:ea typeface="华文琥珀" pitchFamily="2" charset="-122"/>
              </a:rPr>
              <a:t>:</a:t>
            </a:r>
            <a:r>
              <a:rPr lang="zh-CN" altLang="en-US" sz="4000">
                <a:effectLst>
                  <a:outerShdw blurRad="38100" dist="38100" dir="2700000" algn="tl">
                    <a:srgbClr val="FFFFFF"/>
                  </a:outerShdw>
                </a:effectLst>
                <a:latin typeface="华文琥珀" pitchFamily="2" charset="-122"/>
                <a:ea typeface="华文琥珀" pitchFamily="2" charset="-122"/>
              </a:rPr>
              <a:t>木本植物茎的结构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2708275"/>
            <a:ext cx="3168650" cy="1143000"/>
          </a:xfrm>
        </p:spPr>
        <p:txBody>
          <a:bodyPr/>
          <a:lstStyle/>
          <a:p>
            <a:pPr eaLnBrk="1" hangingPunct="1"/>
            <a:r>
              <a:rPr lang="zh-CN" altLang="en-US" sz="3600" smtClean="0">
                <a:latin typeface="隶书" pitchFamily="49" charset="-122"/>
                <a:ea typeface="隶书" pitchFamily="49" charset="-122"/>
              </a:rPr>
              <a:t>木本植物的茎</a:t>
            </a:r>
            <a:br>
              <a:rPr lang="zh-CN" altLang="en-US" sz="3600" smtClean="0">
                <a:latin typeface="隶书" pitchFamily="49" charset="-122"/>
                <a:ea typeface="隶书" pitchFamily="49" charset="-122"/>
              </a:rPr>
            </a:br>
            <a:r>
              <a:rPr lang="zh-CN" altLang="en-US" sz="3600" smtClean="0">
                <a:latin typeface="隶书" pitchFamily="49" charset="-122"/>
                <a:ea typeface="隶书" pitchFamily="49" charset="-122"/>
              </a:rPr>
              <a:t>从外到内依次</a:t>
            </a:r>
          </a:p>
        </p:txBody>
      </p:sp>
      <p:pic>
        <p:nvPicPr>
          <p:cNvPr id="16387" name="Picture 4" descr="64-00a"/>
          <p:cNvPicPr>
            <a:picLocks noChangeAspect="1" noChangeArrowheads="1"/>
          </p:cNvPicPr>
          <p:nvPr/>
        </p:nvPicPr>
        <p:blipFill>
          <a:blip r:embed="rId2" cstate="print"/>
          <a:srcRect l="7559" r="36284"/>
          <a:stretch>
            <a:fillRect/>
          </a:stretch>
        </p:blipFill>
        <p:spPr bwMode="auto">
          <a:xfrm>
            <a:off x="6942138" y="0"/>
            <a:ext cx="2201862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7" name="AutoShape 5"/>
          <p:cNvSpPr>
            <a:spLocks/>
          </p:cNvSpPr>
          <p:nvPr/>
        </p:nvSpPr>
        <p:spPr bwMode="auto">
          <a:xfrm>
            <a:off x="3995738" y="1700213"/>
            <a:ext cx="288925" cy="3311525"/>
          </a:xfrm>
          <a:prstGeom prst="leftBrace">
            <a:avLst>
              <a:gd name="adj1" fmla="val 9551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4335463" y="1806575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ea typeface="隶书" pitchFamily="49" charset="-122"/>
              </a:rPr>
              <a:t>树皮</a:t>
            </a:r>
          </a:p>
        </p:txBody>
      </p:sp>
      <p:sp>
        <p:nvSpPr>
          <p:cNvPr id="79879" name="Text Box 7"/>
          <p:cNvSpPr txBox="1">
            <a:spLocks noChangeArrowheads="1"/>
          </p:cNvSpPr>
          <p:nvPr/>
        </p:nvSpPr>
        <p:spPr bwMode="auto">
          <a:xfrm>
            <a:off x="4192588" y="2598738"/>
            <a:ext cx="1555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ea typeface="隶书" pitchFamily="49" charset="-122"/>
              </a:rPr>
              <a:t>形成层</a:t>
            </a:r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4264025" y="3390900"/>
            <a:ext cx="1555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ea typeface="隶书" pitchFamily="49" charset="-122"/>
              </a:rPr>
              <a:t>木质部</a:t>
            </a:r>
          </a:p>
        </p:txBody>
      </p:sp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4443413" y="4110038"/>
            <a:ext cx="64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ea typeface="隶书" pitchFamily="49" charset="-122"/>
              </a:rPr>
              <a:t>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  <p:bldP spid="79877" grpId="0" animBg="1"/>
      <p:bldP spid="79878" grpId="0"/>
      <p:bldP spid="79879" grpId="0"/>
      <p:bldP spid="79880" grpId="0"/>
      <p:bldP spid="7988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BAN_0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60350"/>
            <a:ext cx="236061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611188" y="404813"/>
            <a:ext cx="1749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ea typeface="华文琥珀" pitchFamily="2" charset="-122"/>
              </a:rPr>
              <a:t>想一想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079500" y="1484313"/>
            <a:ext cx="7596188" cy="478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   1.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树皮的外侧部分的功能是什么？内侧部分是什么？内有什么结构？属于什么组织？</a:t>
            </a:r>
          </a:p>
          <a:p>
            <a:endParaRPr lang="zh-CN" altLang="en-US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木质部使植物茎很坚硬，内有什么结构？属于什么组织？</a:t>
            </a:r>
          </a:p>
          <a:p>
            <a:endParaRPr lang="zh-CN" altLang="en-US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位于中央颜色较浅的是髓，其细胞比较大，有什么功能？属于什么组织？</a:t>
            </a:r>
          </a:p>
          <a:p>
            <a:endParaRPr lang="zh-CN" altLang="en-US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位于木质部和韧皮部之间的结构叫什么？有什么特点？是什么组织？</a:t>
            </a:r>
          </a:p>
        </p:txBody>
      </p:sp>
      <p:pic>
        <p:nvPicPr>
          <p:cNvPr id="17413" name="Picture 5" descr="xs06gif03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16338"/>
            <a:ext cx="1008063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 descr="xs06gif03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0">
            <a:off x="7413625" y="-825500"/>
            <a:ext cx="904875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top1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76700"/>
            <a:ext cx="1106488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 descr="top1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0"/>
            <a:ext cx="25558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BAN_05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0"/>
            <a:ext cx="2360612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539750" y="188913"/>
            <a:ext cx="1749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ea typeface="华文琥珀" pitchFamily="2" charset="-122"/>
              </a:rPr>
              <a:t>想一想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827088" y="836613"/>
            <a:ext cx="8064500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树皮的外侧部分的功能是什么？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内侧部分是什么？</a:t>
            </a:r>
            <a:br>
              <a:rPr lang="zh-CN" altLang="en-US" sz="2800" b="1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内有什么结构？</a:t>
            </a:r>
            <a:br>
              <a:rPr lang="zh-CN" altLang="en-US" sz="2800" b="1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属于什么组织？</a:t>
            </a:r>
          </a:p>
          <a:p>
            <a:pPr>
              <a:lnSpc>
                <a:spcPct val="120000"/>
              </a:lnSpc>
            </a:pPr>
            <a:endParaRPr lang="zh-CN" altLang="en-US" sz="2800" b="1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木质部使植物茎很坚硬，内有什么结构？</a:t>
            </a:r>
            <a:br>
              <a:rPr lang="zh-CN" altLang="en-US" sz="2800" b="1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属于什么组织？</a:t>
            </a:r>
          </a:p>
          <a:p>
            <a:pPr>
              <a:lnSpc>
                <a:spcPct val="120000"/>
              </a:lnSpc>
            </a:pPr>
            <a:endParaRPr lang="zh-CN" altLang="en-US" sz="2800" b="1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位于中央颜色较浅的是髓，其细胞比较大，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有什么功能？</a:t>
            </a:r>
            <a:br>
              <a:rPr lang="zh-CN" altLang="en-US" sz="2800" b="1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属于什么组织？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900113" y="2565400"/>
            <a:ext cx="47513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9640" name="Text Box 8"/>
          <p:cNvSpPr txBox="1">
            <a:spLocks noChangeArrowheads="1"/>
          </p:cNvSpPr>
          <p:nvPr/>
        </p:nvSpPr>
        <p:spPr bwMode="auto">
          <a:xfrm>
            <a:off x="6227763" y="836613"/>
            <a:ext cx="1079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保护</a:t>
            </a:r>
          </a:p>
        </p:txBody>
      </p:sp>
      <p:sp>
        <p:nvSpPr>
          <p:cNvPr id="69641" name="Text Box 9"/>
          <p:cNvSpPr txBox="1">
            <a:spLocks noChangeArrowheads="1"/>
          </p:cNvSpPr>
          <p:nvPr/>
        </p:nvSpPr>
        <p:spPr bwMode="auto">
          <a:xfrm>
            <a:off x="4140200" y="1341438"/>
            <a:ext cx="14398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韧皮部</a:t>
            </a:r>
          </a:p>
        </p:txBody>
      </p:sp>
      <p:sp>
        <p:nvSpPr>
          <p:cNvPr id="69642" name="Text Box 10"/>
          <p:cNvSpPr txBox="1">
            <a:spLocks noChangeArrowheads="1"/>
          </p:cNvSpPr>
          <p:nvPr/>
        </p:nvSpPr>
        <p:spPr bwMode="auto">
          <a:xfrm>
            <a:off x="4140200" y="1844675"/>
            <a:ext cx="1439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筛管</a:t>
            </a:r>
          </a:p>
        </p:txBody>
      </p:sp>
      <p:sp>
        <p:nvSpPr>
          <p:cNvPr id="69643" name="Text Box 11"/>
          <p:cNvSpPr txBox="1">
            <a:spLocks noChangeArrowheads="1"/>
          </p:cNvSpPr>
          <p:nvPr/>
        </p:nvSpPr>
        <p:spPr bwMode="auto">
          <a:xfrm>
            <a:off x="4140200" y="3933825"/>
            <a:ext cx="18716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输导组织</a:t>
            </a:r>
          </a:p>
        </p:txBody>
      </p:sp>
      <p:sp>
        <p:nvSpPr>
          <p:cNvPr id="69644" name="Text Box 12"/>
          <p:cNvSpPr txBox="1">
            <a:spLocks noChangeArrowheads="1"/>
          </p:cNvSpPr>
          <p:nvPr/>
        </p:nvSpPr>
        <p:spPr bwMode="auto">
          <a:xfrm>
            <a:off x="4140200" y="2349500"/>
            <a:ext cx="18716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输导组织</a:t>
            </a:r>
          </a:p>
        </p:txBody>
      </p:sp>
      <p:sp>
        <p:nvSpPr>
          <p:cNvPr id="69645" name="Text Box 13"/>
          <p:cNvSpPr txBox="1">
            <a:spLocks noChangeArrowheads="1"/>
          </p:cNvSpPr>
          <p:nvPr/>
        </p:nvSpPr>
        <p:spPr bwMode="auto">
          <a:xfrm>
            <a:off x="7596188" y="3429000"/>
            <a:ext cx="11160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导管</a:t>
            </a:r>
          </a:p>
        </p:txBody>
      </p:sp>
      <p:sp>
        <p:nvSpPr>
          <p:cNvPr id="69646" name="Text Box 14"/>
          <p:cNvSpPr txBox="1">
            <a:spLocks noChangeArrowheads="1"/>
          </p:cNvSpPr>
          <p:nvPr/>
        </p:nvSpPr>
        <p:spPr bwMode="auto">
          <a:xfrm>
            <a:off x="4140200" y="5373688"/>
            <a:ext cx="18716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贮藏营养</a:t>
            </a:r>
          </a:p>
        </p:txBody>
      </p:sp>
      <p:sp>
        <p:nvSpPr>
          <p:cNvPr id="69647" name="Text Box 15"/>
          <p:cNvSpPr txBox="1">
            <a:spLocks noChangeArrowheads="1"/>
          </p:cNvSpPr>
          <p:nvPr/>
        </p:nvSpPr>
        <p:spPr bwMode="auto">
          <a:xfrm>
            <a:off x="4067175" y="6021388"/>
            <a:ext cx="18716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基本组织</a:t>
            </a:r>
          </a:p>
        </p:txBody>
      </p:sp>
      <p:sp>
        <p:nvSpPr>
          <p:cNvPr id="69648" name="AutoShape 1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372225" y="2636838"/>
            <a:ext cx="539750" cy="26035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649" name="AutoShape 1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67738" y="6597650"/>
            <a:ext cx="576262" cy="260350"/>
          </a:xfrm>
          <a:prstGeom prst="actionButtonE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9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9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9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69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9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9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9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9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6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9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0" grpId="0"/>
      <p:bldP spid="69641" grpId="0"/>
      <p:bldP spid="69642" grpId="0"/>
      <p:bldP spid="69643" grpId="0"/>
      <p:bldP spid="69644" grpId="0"/>
      <p:bldP spid="69645" grpId="0"/>
      <p:bldP spid="69646" grpId="0"/>
      <p:bldP spid="69647" grpId="0"/>
      <p:bldP spid="69648" grpId="0" animBg="1"/>
      <p:bldP spid="6964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604250" y="6597650"/>
            <a:ext cx="539750" cy="26035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70663" name="5-4-1(茎)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692150"/>
            <a:ext cx="7416800" cy="553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6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06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6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0663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top1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0"/>
            <a:ext cx="25558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 descr="top1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76700"/>
            <a:ext cx="1106488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BAN_05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260350"/>
            <a:ext cx="236061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611188" y="404813"/>
            <a:ext cx="1749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ea typeface="华文琥珀" pitchFamily="2" charset="-122"/>
              </a:rPr>
              <a:t>想一想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684213" y="1484313"/>
            <a:ext cx="8064500" cy="470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位于木质部和韧皮部之间的结构叫什么？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有什么特点？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是什么组织？</a:t>
            </a:r>
            <a:br>
              <a:rPr lang="zh-CN" altLang="en-US" sz="2800" b="1">
                <a:latin typeface="黑体" pitchFamily="49" charset="-122"/>
                <a:ea typeface="黑体" pitchFamily="49" charset="-122"/>
              </a:rPr>
            </a:br>
            <a:endParaRPr lang="zh-CN" altLang="en-US" sz="2800" b="1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5.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形成层的细胞分裂，向内形成新的</a:t>
            </a:r>
            <a:r>
              <a:rPr lang="zh-CN" altLang="en-US" sz="2800" b="1" u="sng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， 向外产生新的</a:t>
            </a:r>
            <a:r>
              <a:rPr lang="zh-CN" altLang="en-US" sz="2800" b="1" u="sng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，其作用是使茎</a:t>
            </a:r>
            <a:r>
              <a:rPr lang="zh-CN" altLang="en-US" sz="2800" b="1" u="sng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。</a:t>
            </a:r>
            <a:br>
              <a:rPr lang="zh-CN" altLang="en-US" sz="2800" b="1">
                <a:latin typeface="黑体" pitchFamily="49" charset="-122"/>
                <a:ea typeface="黑体" pitchFamily="49" charset="-122"/>
              </a:rPr>
            </a:br>
            <a:endParaRPr lang="zh-CN" altLang="en-US" sz="2800" b="1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6.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草本植物茎不能像木本植物那样逐年加粗，我们可以推断，它没有什么结构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? </a:t>
            </a:r>
          </a:p>
        </p:txBody>
      </p:sp>
      <p:sp>
        <p:nvSpPr>
          <p:cNvPr id="71687" name="Text Box 7"/>
          <p:cNvSpPr txBox="1">
            <a:spLocks noChangeArrowheads="1"/>
          </p:cNvSpPr>
          <p:nvPr/>
        </p:nvSpPr>
        <p:spPr bwMode="auto">
          <a:xfrm>
            <a:off x="7380288" y="1484313"/>
            <a:ext cx="1584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形成层</a:t>
            </a:r>
          </a:p>
        </p:txBody>
      </p:sp>
      <p:sp>
        <p:nvSpPr>
          <p:cNvPr id="71688" name="Text Box 8"/>
          <p:cNvSpPr txBox="1">
            <a:spLocks noChangeArrowheads="1"/>
          </p:cNvSpPr>
          <p:nvPr/>
        </p:nvSpPr>
        <p:spPr bwMode="auto">
          <a:xfrm>
            <a:off x="3348038" y="1989138"/>
            <a:ext cx="28813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具有分裂能力</a:t>
            </a:r>
          </a:p>
        </p:txBody>
      </p:sp>
      <p:sp>
        <p:nvSpPr>
          <p:cNvPr id="71689" name="Text Box 9"/>
          <p:cNvSpPr txBox="1">
            <a:spLocks noChangeArrowheads="1"/>
          </p:cNvSpPr>
          <p:nvPr/>
        </p:nvSpPr>
        <p:spPr bwMode="auto">
          <a:xfrm>
            <a:off x="3348038" y="2565400"/>
            <a:ext cx="19431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分生组织</a:t>
            </a:r>
          </a:p>
        </p:txBody>
      </p:sp>
      <p:sp>
        <p:nvSpPr>
          <p:cNvPr id="71690" name="Text Box 10"/>
          <p:cNvSpPr txBox="1">
            <a:spLocks noChangeArrowheads="1"/>
          </p:cNvSpPr>
          <p:nvPr/>
        </p:nvSpPr>
        <p:spPr bwMode="auto">
          <a:xfrm>
            <a:off x="6588125" y="3500438"/>
            <a:ext cx="15128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木质部</a:t>
            </a:r>
          </a:p>
        </p:txBody>
      </p:sp>
      <p:sp>
        <p:nvSpPr>
          <p:cNvPr id="71691" name="Text Box 11"/>
          <p:cNvSpPr txBox="1">
            <a:spLocks noChangeArrowheads="1"/>
          </p:cNvSpPr>
          <p:nvPr/>
        </p:nvSpPr>
        <p:spPr bwMode="auto">
          <a:xfrm>
            <a:off x="2843213" y="4005263"/>
            <a:ext cx="15128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韧皮部</a:t>
            </a:r>
          </a:p>
        </p:txBody>
      </p:sp>
      <p:sp>
        <p:nvSpPr>
          <p:cNvPr id="71692" name="Text Box 12"/>
          <p:cNvSpPr txBox="1">
            <a:spLocks noChangeArrowheads="1"/>
          </p:cNvSpPr>
          <p:nvPr/>
        </p:nvSpPr>
        <p:spPr bwMode="auto">
          <a:xfrm>
            <a:off x="6588125" y="4005263"/>
            <a:ext cx="2016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逐年加粗</a:t>
            </a:r>
          </a:p>
        </p:txBody>
      </p:sp>
      <p:sp>
        <p:nvSpPr>
          <p:cNvPr id="71693" name="Text Box 13"/>
          <p:cNvSpPr txBox="1">
            <a:spLocks noChangeArrowheads="1"/>
          </p:cNvSpPr>
          <p:nvPr/>
        </p:nvSpPr>
        <p:spPr bwMode="auto">
          <a:xfrm>
            <a:off x="5580063" y="5589588"/>
            <a:ext cx="15128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形成层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7" grpId="0"/>
      <p:bldP spid="71688" grpId="0"/>
      <p:bldP spid="71689" grpId="0"/>
      <p:bldP spid="71690" grpId="0"/>
      <p:bldP spid="71691" grpId="0"/>
      <p:bldP spid="71692" grpId="0"/>
      <p:bldP spid="7169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m_r_00094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76250"/>
            <a:ext cx="1571625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900113" y="333375"/>
            <a:ext cx="792162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3CC33"/>
                </a:solidFill>
                <a:latin typeface="黑体" pitchFamily="49" charset="-122"/>
                <a:ea typeface="黑体" pitchFamily="49" charset="-122"/>
              </a:rPr>
              <a:t>你知道吗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539750" y="3716338"/>
            <a:ext cx="4608513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隶书" pitchFamily="49" charset="-122"/>
                <a:ea typeface="隶书" pitchFamily="49" charset="-122"/>
              </a:rPr>
              <a:t>        </a:t>
            </a:r>
            <a:r>
              <a:rPr lang="zh-CN" altLang="en-US" sz="2800" b="1">
                <a:latin typeface="隶书" pitchFamily="49" charset="-122"/>
                <a:ea typeface="隶书" pitchFamily="49" charset="-122"/>
              </a:rPr>
              <a:t>世界上体积最大的树是生长在美国的一株巨杉，又称世界爷。人们在它的树干下部开了一个洞，可以通过汽车，或者让四个骑马的人并排通过。</a:t>
            </a:r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2700338" y="404813"/>
            <a:ext cx="5761037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ea typeface="黑体" pitchFamily="49" charset="-122"/>
              </a:rPr>
              <a:t>        </a:t>
            </a:r>
            <a:r>
              <a:rPr lang="zh-CN" altLang="en-US" sz="2800" b="1">
                <a:latin typeface="隶书" pitchFamily="49" charset="-122"/>
                <a:ea typeface="隶书" pitchFamily="49" charset="-122"/>
              </a:rPr>
              <a:t>世界上最高的树是澳洲的杏仁桉，高可达</a:t>
            </a:r>
            <a:r>
              <a:rPr lang="en-US" altLang="zh-CN" sz="2800" b="1">
                <a:latin typeface="隶书" pitchFamily="49" charset="-122"/>
                <a:ea typeface="隶书" pitchFamily="49" charset="-122"/>
              </a:rPr>
              <a:t>156m</a:t>
            </a:r>
            <a:r>
              <a:rPr lang="zh-CN" altLang="en-US" sz="2800" b="1">
                <a:latin typeface="隶书" pitchFamily="49" charset="-122"/>
                <a:ea typeface="隶书" pitchFamily="49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隶书" pitchFamily="49" charset="-122"/>
                <a:ea typeface="隶书" pitchFamily="49" charset="-122"/>
              </a:rPr>
              <a:t>        世界上最粗的树是生长在西西里岛的一件大栗树，树干的周长有</a:t>
            </a:r>
            <a:r>
              <a:rPr lang="en-US" altLang="zh-CN" sz="2800" b="1">
                <a:latin typeface="隶书" pitchFamily="49" charset="-122"/>
                <a:ea typeface="隶书" pitchFamily="49" charset="-122"/>
              </a:rPr>
              <a:t>55m</a:t>
            </a:r>
            <a:r>
              <a:rPr lang="zh-CN" altLang="en-US" sz="2800" b="1">
                <a:latin typeface="隶书" pitchFamily="49" charset="-122"/>
                <a:ea typeface="隶书" pitchFamily="49" charset="-122"/>
              </a:rPr>
              <a:t>左右。</a:t>
            </a:r>
          </a:p>
        </p:txBody>
      </p:sp>
      <p:pic>
        <p:nvPicPr>
          <p:cNvPr id="4102" name="Picture 6" descr="06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2492375"/>
            <a:ext cx="2760663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684213" y="3789363"/>
            <a:ext cx="6480175" cy="1160462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itchFamily="49" charset="-122"/>
              </a:rPr>
              <a:t>树为什么能长得这样高大、粗壮？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ea typeface="黑体" pitchFamily="49" charset="-122"/>
              </a:rPr>
              <a:t>为什么巨杉中间开洞，树却不会死亡？</a:t>
            </a:r>
          </a:p>
        </p:txBody>
      </p:sp>
      <p:sp>
        <p:nvSpPr>
          <p:cNvPr id="60424" name="Text Box 8"/>
          <p:cNvSpPr txBox="1">
            <a:spLocks noChangeArrowheads="1"/>
          </p:cNvSpPr>
          <p:nvPr/>
        </p:nvSpPr>
        <p:spPr bwMode="auto">
          <a:xfrm>
            <a:off x="684213" y="2781300"/>
            <a:ext cx="6480175" cy="519113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itchFamily="49" charset="-122"/>
              </a:rPr>
              <a:t>从小资料中你发现了什么问题？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  <p:bldP spid="60421" grpId="0"/>
      <p:bldP spid="60423" grpId="0" animBg="1"/>
      <p:bldP spid="604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zh-CN" sz="4000"/>
              <a:t>[</a:t>
            </a:r>
            <a:r>
              <a:rPr lang="zh-CN" altLang="en-US" sz="4000"/>
              <a:t>计算</a:t>
            </a:r>
            <a:r>
              <a:rPr lang="en-US" altLang="zh-CN" sz="4000"/>
              <a:t>]</a:t>
            </a:r>
            <a:r>
              <a:rPr lang="zh-CN" altLang="en-US" sz="4000"/>
              <a:t>：请你算一算，据一位老护林员讲，一棵松树要生长</a:t>
            </a:r>
            <a:r>
              <a:rPr lang="en-US" altLang="zh-CN" sz="4000"/>
              <a:t>30—40</a:t>
            </a:r>
            <a:r>
              <a:rPr lang="zh-CN" altLang="en-US" sz="4000"/>
              <a:t>年，才能达到直径</a:t>
            </a:r>
            <a:r>
              <a:rPr lang="en-US" altLang="zh-CN" sz="4000"/>
              <a:t>12cm</a:t>
            </a:r>
            <a:r>
              <a:rPr lang="zh-CN" altLang="en-US" sz="4000"/>
              <a:t>，每年约长多少？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1" name="5-4-2(年轮)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765175"/>
            <a:ext cx="7200900" cy="524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7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37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73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3731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6-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0"/>
            <a:ext cx="7561262" cy="662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WordArt 3"/>
          <p:cNvSpPr>
            <a:spLocks noChangeArrowheads="1" noChangeShapeType="1" noTextEdit="1"/>
          </p:cNvSpPr>
          <p:nvPr/>
        </p:nvSpPr>
        <p:spPr bwMode="auto">
          <a:xfrm>
            <a:off x="539750" y="2708275"/>
            <a:ext cx="7489825" cy="14287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华文琥珀"/>
                <a:ea typeface="华文琥珀"/>
              </a:rPr>
              <a:t>你能判断这棵大树的年龄吗</a:t>
            </a:r>
          </a:p>
        </p:txBody>
      </p:sp>
      <p:pic>
        <p:nvPicPr>
          <p:cNvPr id="23556" name="Picture 4" descr="fh-0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1200" y="2276475"/>
            <a:ext cx="81280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2"/>
          <p:cNvSpPr>
            <a:spLocks noChangeArrowheads="1" noChangeShapeType="1" noTextEdit="1"/>
          </p:cNvSpPr>
          <p:nvPr/>
        </p:nvSpPr>
        <p:spPr bwMode="auto">
          <a:xfrm>
            <a:off x="1835150" y="908050"/>
            <a:ext cx="5256213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66FF33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华文楷体"/>
                <a:ea typeface="华文楷体"/>
              </a:rPr>
              <a:t>茎的结构和功能</a:t>
            </a:r>
          </a:p>
        </p:txBody>
      </p:sp>
      <p:graphicFrame>
        <p:nvGraphicFramePr>
          <p:cNvPr id="74755" name="Group 3"/>
          <p:cNvGraphicFramePr>
            <a:graphicFrameLocks noGrp="1"/>
          </p:cNvGraphicFramePr>
          <p:nvPr/>
        </p:nvGraphicFramePr>
        <p:xfrm>
          <a:off x="250825" y="1557338"/>
          <a:ext cx="8640763" cy="4729162"/>
        </p:xfrm>
        <a:graphic>
          <a:graphicData uri="http://schemas.openxmlformats.org/drawingml/2006/table">
            <a:tbl>
              <a:tblPr/>
              <a:tblGrid>
                <a:gridCol w="649288"/>
                <a:gridCol w="1511300"/>
                <a:gridCol w="6480175"/>
              </a:tblGrid>
              <a:tr h="9334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</a:rPr>
                        <a:t>结构名称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</a:rPr>
                        <a:t>功    能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985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985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128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7311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128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4604" name="Picture 28" descr="2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88"/>
            <a:ext cx="5508625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5" name="Picture 29" descr="2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3635375" y="6554788"/>
            <a:ext cx="5508625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82" name="Text Box 30"/>
          <p:cNvSpPr txBox="1">
            <a:spLocks noChangeArrowheads="1"/>
          </p:cNvSpPr>
          <p:nvPr/>
        </p:nvSpPr>
        <p:spPr bwMode="auto">
          <a:xfrm>
            <a:off x="323850" y="2636838"/>
            <a:ext cx="5032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树皮</a:t>
            </a:r>
          </a:p>
        </p:txBody>
      </p:sp>
      <p:sp>
        <p:nvSpPr>
          <p:cNvPr id="74783" name="Text Box 31"/>
          <p:cNvSpPr txBox="1">
            <a:spLocks noChangeArrowheads="1"/>
          </p:cNvSpPr>
          <p:nvPr/>
        </p:nvSpPr>
        <p:spPr bwMode="auto">
          <a:xfrm>
            <a:off x="468313" y="4005263"/>
            <a:ext cx="15128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形成层</a:t>
            </a:r>
          </a:p>
        </p:txBody>
      </p:sp>
      <p:sp>
        <p:nvSpPr>
          <p:cNvPr id="74784" name="Text Box 32"/>
          <p:cNvSpPr txBox="1">
            <a:spLocks noChangeArrowheads="1"/>
          </p:cNvSpPr>
          <p:nvPr/>
        </p:nvSpPr>
        <p:spPr bwMode="auto">
          <a:xfrm>
            <a:off x="468313" y="4797425"/>
            <a:ext cx="15128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木质部</a:t>
            </a:r>
          </a:p>
        </p:txBody>
      </p:sp>
      <p:sp>
        <p:nvSpPr>
          <p:cNvPr id="74785" name="Text Box 33"/>
          <p:cNvSpPr txBox="1">
            <a:spLocks noChangeArrowheads="1"/>
          </p:cNvSpPr>
          <p:nvPr/>
        </p:nvSpPr>
        <p:spPr bwMode="auto">
          <a:xfrm>
            <a:off x="900113" y="5589588"/>
            <a:ext cx="6492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髓</a:t>
            </a:r>
          </a:p>
        </p:txBody>
      </p:sp>
      <p:sp>
        <p:nvSpPr>
          <p:cNvPr id="74786" name="Text Box 34"/>
          <p:cNvSpPr txBox="1">
            <a:spLocks noChangeArrowheads="1"/>
          </p:cNvSpPr>
          <p:nvPr/>
        </p:nvSpPr>
        <p:spPr bwMode="auto">
          <a:xfrm>
            <a:off x="900113" y="2565400"/>
            <a:ext cx="15128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外侧部</a:t>
            </a:r>
          </a:p>
        </p:txBody>
      </p:sp>
      <p:sp>
        <p:nvSpPr>
          <p:cNvPr id="74787" name="Text Box 35"/>
          <p:cNvSpPr txBox="1">
            <a:spLocks noChangeArrowheads="1"/>
          </p:cNvSpPr>
          <p:nvPr/>
        </p:nvSpPr>
        <p:spPr bwMode="auto">
          <a:xfrm>
            <a:off x="900113" y="3213100"/>
            <a:ext cx="15128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黑体" pitchFamily="49" charset="-122"/>
              </a:rPr>
              <a:t>韧皮部</a:t>
            </a:r>
          </a:p>
        </p:txBody>
      </p:sp>
      <p:sp>
        <p:nvSpPr>
          <p:cNvPr id="74788" name="Text Box 36"/>
          <p:cNvSpPr txBox="1">
            <a:spLocks noChangeArrowheads="1"/>
          </p:cNvSpPr>
          <p:nvPr/>
        </p:nvSpPr>
        <p:spPr bwMode="auto">
          <a:xfrm>
            <a:off x="2627313" y="2565400"/>
            <a:ext cx="37449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ea typeface="黑体" pitchFamily="49" charset="-122"/>
              </a:rPr>
              <a:t>保护作用</a:t>
            </a:r>
          </a:p>
        </p:txBody>
      </p:sp>
      <p:sp>
        <p:nvSpPr>
          <p:cNvPr id="74789" name="Text Box 37"/>
          <p:cNvSpPr txBox="1">
            <a:spLocks noChangeArrowheads="1"/>
          </p:cNvSpPr>
          <p:nvPr/>
        </p:nvSpPr>
        <p:spPr bwMode="auto">
          <a:xfrm>
            <a:off x="2555875" y="3213100"/>
            <a:ext cx="58324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ea typeface="黑体" pitchFamily="49" charset="-122"/>
              </a:rPr>
              <a:t>内有起输导作用的筛管</a:t>
            </a:r>
          </a:p>
        </p:txBody>
      </p:sp>
      <p:sp>
        <p:nvSpPr>
          <p:cNvPr id="74790" name="Text Box 38"/>
          <p:cNvSpPr txBox="1">
            <a:spLocks noChangeArrowheads="1"/>
          </p:cNvSpPr>
          <p:nvPr/>
        </p:nvSpPr>
        <p:spPr bwMode="auto">
          <a:xfrm>
            <a:off x="2555875" y="3933825"/>
            <a:ext cx="6192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ea typeface="黑体" pitchFamily="49" charset="-122"/>
              </a:rPr>
              <a:t>具有分裂能力</a:t>
            </a:r>
            <a:r>
              <a:rPr lang="en-US" altLang="zh-CN" sz="3200" b="1">
                <a:solidFill>
                  <a:schemeClr val="accent2"/>
                </a:solidFill>
                <a:ea typeface="黑体" pitchFamily="49" charset="-122"/>
              </a:rPr>
              <a:t>,</a:t>
            </a:r>
            <a:r>
              <a:rPr lang="zh-CN" altLang="en-US" sz="3200" b="1">
                <a:solidFill>
                  <a:schemeClr val="accent2"/>
                </a:solidFill>
                <a:ea typeface="黑体" pitchFamily="49" charset="-122"/>
              </a:rPr>
              <a:t>使茎逐年加粗</a:t>
            </a:r>
          </a:p>
        </p:txBody>
      </p:sp>
      <p:sp>
        <p:nvSpPr>
          <p:cNvPr id="74791" name="Text Box 39"/>
          <p:cNvSpPr txBox="1">
            <a:spLocks noChangeArrowheads="1"/>
          </p:cNvSpPr>
          <p:nvPr/>
        </p:nvSpPr>
        <p:spPr bwMode="auto">
          <a:xfrm>
            <a:off x="2555875" y="4797425"/>
            <a:ext cx="58324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ea typeface="黑体" pitchFamily="49" charset="-122"/>
              </a:rPr>
              <a:t>内有起输导作用的导管</a:t>
            </a:r>
          </a:p>
        </p:txBody>
      </p:sp>
      <p:sp>
        <p:nvSpPr>
          <p:cNvPr id="74792" name="Text Box 40"/>
          <p:cNvSpPr txBox="1">
            <a:spLocks noChangeArrowheads="1"/>
          </p:cNvSpPr>
          <p:nvPr/>
        </p:nvSpPr>
        <p:spPr bwMode="auto">
          <a:xfrm>
            <a:off x="2555875" y="5516563"/>
            <a:ext cx="37449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ea typeface="黑体" pitchFamily="49" charset="-122"/>
              </a:rPr>
              <a:t>贮藏营养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4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4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4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4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4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4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4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4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4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4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4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4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82" grpId="0"/>
      <p:bldP spid="74783" grpId="0"/>
      <p:bldP spid="74784" grpId="0"/>
      <p:bldP spid="74785" grpId="0"/>
      <p:bldP spid="74786" grpId="0"/>
      <p:bldP spid="74787" grpId="0"/>
      <p:bldP spid="74788" grpId="0"/>
      <p:bldP spid="74789" grpId="0"/>
      <p:bldP spid="74790" grpId="0"/>
      <p:bldP spid="74791" grpId="0"/>
      <p:bldP spid="7479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4" descr="DOT34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61722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WordArt 16"/>
          <p:cNvSpPr>
            <a:spLocks noChangeArrowheads="1" noChangeShapeType="1" noTextEdit="1"/>
          </p:cNvSpPr>
          <p:nvPr/>
        </p:nvSpPr>
        <p:spPr bwMode="auto">
          <a:xfrm>
            <a:off x="2916238" y="188913"/>
            <a:ext cx="3352800" cy="6096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i="1" kern="1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FF66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黑体"/>
                <a:ea typeface="黑体"/>
              </a:rPr>
              <a:t>相信你最棒</a:t>
            </a:r>
          </a:p>
        </p:txBody>
      </p:sp>
      <p:sp>
        <p:nvSpPr>
          <p:cNvPr id="25604" name="Text Box 17"/>
          <p:cNvSpPr txBox="1">
            <a:spLocks noChangeArrowheads="1"/>
          </p:cNvSpPr>
          <p:nvPr/>
        </p:nvSpPr>
        <p:spPr bwMode="auto">
          <a:xfrm>
            <a:off x="179388" y="155575"/>
            <a:ext cx="1301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ea typeface="隶书" pitchFamily="49" charset="-122"/>
              </a:rPr>
              <a:t>练习</a:t>
            </a:r>
            <a:r>
              <a:rPr lang="zh-CN" altLang="en-US"/>
              <a:t>：</a:t>
            </a:r>
          </a:p>
        </p:txBody>
      </p:sp>
      <p:sp>
        <p:nvSpPr>
          <p:cNvPr id="49170" name="Text Box 18"/>
          <p:cNvSpPr txBox="1">
            <a:spLocks noChangeArrowheads="1"/>
          </p:cNvSpPr>
          <p:nvPr/>
        </p:nvSpPr>
        <p:spPr bwMode="auto">
          <a:xfrm>
            <a:off x="971550" y="1125538"/>
            <a:ext cx="6913563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en-US" altLang="zh-CN"/>
              <a:t>“</a:t>
            </a:r>
            <a:r>
              <a:rPr lang="zh-CN" altLang="en-US"/>
              <a:t>碧玉妆成一树高，万条垂下绿丝绦，不知细叶</a:t>
            </a:r>
          </a:p>
          <a:p>
            <a:pPr marL="457200" indent="-457200"/>
            <a:endParaRPr lang="zh-CN" altLang="en-US" sz="900"/>
          </a:p>
          <a:p>
            <a:pPr marL="457200" indent="-457200"/>
            <a:r>
              <a:rPr lang="zh-CN" altLang="en-US"/>
              <a:t>谁裁出，二月春风似剪刀。”是唐代著名诗人贺知</a:t>
            </a:r>
          </a:p>
          <a:p>
            <a:pPr marL="457200" indent="-457200"/>
            <a:endParaRPr lang="zh-CN" altLang="en-US" sz="900"/>
          </a:p>
          <a:p>
            <a:pPr marL="457200" indent="-457200"/>
            <a:r>
              <a:rPr lang="zh-CN" altLang="en-US"/>
              <a:t>章</a:t>
            </a:r>
            <a:r>
              <a:rPr lang="en-US" altLang="zh-CN"/>
              <a:t>《</a:t>
            </a:r>
            <a:r>
              <a:rPr lang="zh-CN" altLang="en-US"/>
              <a:t>咏柳</a:t>
            </a:r>
            <a:r>
              <a:rPr lang="en-US" altLang="zh-CN"/>
              <a:t>》</a:t>
            </a:r>
            <a:r>
              <a:rPr lang="zh-CN" altLang="en-US"/>
              <a:t>中的名句。万千枝条及其绿叶，都是由</a:t>
            </a:r>
          </a:p>
          <a:p>
            <a:pPr marL="457200" indent="-457200"/>
            <a:endParaRPr lang="zh-CN" altLang="en-US" sz="900"/>
          </a:p>
          <a:p>
            <a:pPr marL="457200" indent="-457200"/>
            <a:r>
              <a:rPr lang="zh-CN" altLang="en-US"/>
              <a:t>哪一部分结构发育而来的（        ）</a:t>
            </a:r>
          </a:p>
          <a:p>
            <a:pPr marL="457200" indent="-457200"/>
            <a:endParaRPr lang="zh-CN" altLang="en-US" sz="900"/>
          </a:p>
          <a:p>
            <a:pPr marL="457200" indent="-457200"/>
            <a:r>
              <a:rPr kumimoji="0" lang="en-US" altLang="zh-CN"/>
              <a:t>A.</a:t>
            </a:r>
            <a:r>
              <a:rPr kumimoji="0" lang="zh-CN" altLang="en-US"/>
              <a:t>根      </a:t>
            </a:r>
            <a:r>
              <a:rPr kumimoji="0" lang="en-US" altLang="zh-CN"/>
              <a:t>B.</a:t>
            </a:r>
            <a:r>
              <a:rPr kumimoji="0" lang="zh-CN" altLang="en-US"/>
              <a:t>茎     </a:t>
            </a:r>
            <a:r>
              <a:rPr kumimoji="0" lang="en-US" altLang="zh-CN"/>
              <a:t>C.</a:t>
            </a:r>
            <a:r>
              <a:rPr kumimoji="0" lang="zh-CN" altLang="en-US"/>
              <a:t>叶     </a:t>
            </a:r>
            <a:r>
              <a:rPr kumimoji="0" lang="en-US" altLang="zh-CN"/>
              <a:t>D.</a:t>
            </a:r>
            <a:r>
              <a:rPr kumimoji="0" lang="zh-CN" altLang="en-US"/>
              <a:t>枝芽</a:t>
            </a:r>
          </a:p>
        </p:txBody>
      </p:sp>
      <p:sp>
        <p:nvSpPr>
          <p:cNvPr id="49172" name="Text Box 20"/>
          <p:cNvSpPr txBox="1">
            <a:spLocks noChangeArrowheads="1"/>
          </p:cNvSpPr>
          <p:nvPr/>
        </p:nvSpPr>
        <p:spPr bwMode="auto">
          <a:xfrm>
            <a:off x="1019175" y="3702050"/>
            <a:ext cx="643255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2.</a:t>
            </a:r>
            <a:r>
              <a:rPr lang="zh-CN" altLang="en-US"/>
              <a:t>下列对于茎的结构的描述，正确的是（       ）</a:t>
            </a:r>
          </a:p>
          <a:p>
            <a:endParaRPr lang="zh-CN" altLang="en-US" sz="900"/>
          </a:p>
          <a:p>
            <a:r>
              <a:rPr lang="en-US" altLang="zh-CN"/>
              <a:t>A.</a:t>
            </a:r>
            <a:r>
              <a:rPr lang="zh-CN" altLang="en-US"/>
              <a:t>所有植物都能形成年轮</a:t>
            </a:r>
          </a:p>
          <a:p>
            <a:endParaRPr lang="zh-CN" altLang="en-US" sz="900"/>
          </a:p>
          <a:p>
            <a:r>
              <a:rPr lang="en-US" altLang="zh-CN"/>
              <a:t>B.</a:t>
            </a:r>
            <a:r>
              <a:rPr lang="zh-CN" altLang="en-US"/>
              <a:t>木质部的筛管起输导作用</a:t>
            </a:r>
          </a:p>
          <a:p>
            <a:endParaRPr lang="zh-CN" altLang="en-US" sz="900"/>
          </a:p>
          <a:p>
            <a:r>
              <a:rPr lang="en-US" altLang="zh-CN"/>
              <a:t>C.</a:t>
            </a:r>
            <a:r>
              <a:rPr lang="zh-CN" altLang="en-US"/>
              <a:t>髓具有储存营养的功能 </a:t>
            </a:r>
          </a:p>
          <a:p>
            <a:endParaRPr lang="zh-CN" altLang="en-US" sz="900"/>
          </a:p>
          <a:p>
            <a:r>
              <a:rPr lang="en-US" altLang="zh-CN"/>
              <a:t>D.</a:t>
            </a:r>
            <a:r>
              <a:rPr lang="zh-CN" altLang="en-US"/>
              <a:t>导管位于树皮内侧的韧皮部</a:t>
            </a:r>
          </a:p>
        </p:txBody>
      </p:sp>
      <p:sp>
        <p:nvSpPr>
          <p:cNvPr id="49173" name="Text Box 21"/>
          <p:cNvSpPr txBox="1">
            <a:spLocks noChangeArrowheads="1"/>
          </p:cNvSpPr>
          <p:nvPr/>
        </p:nvSpPr>
        <p:spPr bwMode="auto">
          <a:xfrm>
            <a:off x="4787900" y="2586038"/>
            <a:ext cx="441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6599238" y="3702050"/>
            <a:ext cx="420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70" grpId="0"/>
      <p:bldP spid="49172" grpId="0"/>
      <p:bldP spid="49173" grpId="0"/>
      <p:bldP spid="4917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884238" y="1104900"/>
            <a:ext cx="7432675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3..</a:t>
            </a:r>
            <a:r>
              <a:rPr lang="zh-CN" altLang="en-US"/>
              <a:t>暴风雨后，大树被连根拔起，而树干却没有折断，</a:t>
            </a:r>
          </a:p>
          <a:p>
            <a:endParaRPr lang="zh-CN" altLang="en-US" sz="900"/>
          </a:p>
          <a:p>
            <a:r>
              <a:rPr lang="zh-CN" altLang="en-US"/>
              <a:t>这是因为（     ）</a:t>
            </a:r>
          </a:p>
          <a:p>
            <a:endParaRPr lang="zh-CN" altLang="en-US" sz="900"/>
          </a:p>
          <a:p>
            <a:r>
              <a:rPr lang="en-US" altLang="zh-CN"/>
              <a:t>A.</a:t>
            </a:r>
            <a:r>
              <a:rPr lang="zh-CN" altLang="en-US"/>
              <a:t>木质部发达     </a:t>
            </a:r>
            <a:r>
              <a:rPr lang="en-US" altLang="zh-CN"/>
              <a:t>B.</a:t>
            </a:r>
            <a:r>
              <a:rPr lang="zh-CN" altLang="en-US"/>
              <a:t>髓发达    </a:t>
            </a:r>
            <a:r>
              <a:rPr lang="en-US" altLang="zh-CN"/>
              <a:t>C.</a:t>
            </a:r>
            <a:r>
              <a:rPr lang="zh-CN" altLang="en-US"/>
              <a:t>韧皮部发达   </a:t>
            </a:r>
            <a:r>
              <a:rPr lang="en-US" altLang="zh-CN"/>
              <a:t>D.</a:t>
            </a:r>
            <a:r>
              <a:rPr lang="zh-CN" altLang="en-US"/>
              <a:t>树皮较厚</a:t>
            </a:r>
          </a:p>
        </p:txBody>
      </p:sp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1023938" y="3267075"/>
            <a:ext cx="6948487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4.</a:t>
            </a:r>
            <a:r>
              <a:rPr lang="zh-CN" altLang="en-US"/>
              <a:t>有些俗语能说明一些生命现象。如：“笋有多大，</a:t>
            </a:r>
          </a:p>
          <a:p>
            <a:endParaRPr lang="zh-CN" altLang="en-US" sz="900"/>
          </a:p>
          <a:p>
            <a:r>
              <a:rPr lang="zh-CN" altLang="en-US"/>
              <a:t>竹有多粗”就说明草本植物生长到一定阶段不会继</a:t>
            </a:r>
          </a:p>
          <a:p>
            <a:endParaRPr lang="zh-CN" altLang="en-US" sz="900"/>
          </a:p>
          <a:p>
            <a:r>
              <a:rPr lang="zh-CN" altLang="en-US"/>
              <a:t>续加粗，这是因为竹的茎里没有（      ）</a:t>
            </a:r>
          </a:p>
          <a:p>
            <a:endParaRPr lang="zh-CN" altLang="en-US" sz="900"/>
          </a:p>
          <a:p>
            <a:r>
              <a:rPr lang="en-US" altLang="zh-CN"/>
              <a:t>A.</a:t>
            </a:r>
            <a:r>
              <a:rPr lang="zh-CN" altLang="en-US"/>
              <a:t>导管     </a:t>
            </a:r>
            <a:r>
              <a:rPr lang="en-US" altLang="zh-CN"/>
              <a:t>B.</a:t>
            </a:r>
            <a:r>
              <a:rPr lang="zh-CN" altLang="en-US"/>
              <a:t>筛管     </a:t>
            </a:r>
            <a:r>
              <a:rPr lang="en-US" altLang="zh-CN"/>
              <a:t>C.</a:t>
            </a:r>
            <a:r>
              <a:rPr lang="zh-CN" altLang="en-US"/>
              <a:t>形成层      </a:t>
            </a:r>
            <a:r>
              <a:rPr lang="en-US" altLang="zh-CN"/>
              <a:t>D.</a:t>
            </a:r>
            <a:r>
              <a:rPr lang="zh-CN" altLang="en-US"/>
              <a:t>髓</a:t>
            </a:r>
          </a:p>
        </p:txBody>
      </p:sp>
      <p:sp>
        <p:nvSpPr>
          <p:cNvPr id="81927" name="Text Box 7"/>
          <p:cNvSpPr txBox="1">
            <a:spLocks noChangeArrowheads="1"/>
          </p:cNvSpPr>
          <p:nvPr/>
        </p:nvSpPr>
        <p:spPr bwMode="auto">
          <a:xfrm>
            <a:off x="2474913" y="1557338"/>
            <a:ext cx="441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81928" name="Text Box 8"/>
          <p:cNvSpPr txBox="1">
            <a:spLocks noChangeArrowheads="1"/>
          </p:cNvSpPr>
          <p:nvPr/>
        </p:nvSpPr>
        <p:spPr bwMode="auto">
          <a:xfrm>
            <a:off x="5724525" y="4278313"/>
            <a:ext cx="420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5" grpId="0"/>
      <p:bldP spid="81926" grpId="0"/>
      <p:bldP spid="81927" grpId="0"/>
      <p:bldP spid="819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1042988" y="692150"/>
            <a:ext cx="5670550" cy="368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6.</a:t>
            </a:r>
            <a:r>
              <a:rPr lang="zh-CN" altLang="en-US"/>
              <a:t>右图是小明在显微镜下观察到的枝芽</a:t>
            </a:r>
          </a:p>
          <a:p>
            <a:endParaRPr lang="zh-CN" altLang="en-US" sz="900"/>
          </a:p>
          <a:p>
            <a:r>
              <a:rPr lang="zh-CN" altLang="en-US"/>
              <a:t>结构图，请帮助他识别各个结构的名称：</a:t>
            </a:r>
          </a:p>
          <a:p>
            <a:endParaRPr lang="zh-CN" altLang="en-US" sz="900"/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）①</a:t>
            </a:r>
            <a:r>
              <a:rPr lang="en-US" altLang="zh-CN" baseline="-25000"/>
              <a:t>—————</a:t>
            </a:r>
            <a:r>
              <a:rPr lang="en-US" altLang="zh-CN"/>
              <a:t>   ②</a:t>
            </a:r>
            <a:r>
              <a:rPr lang="en-US" altLang="zh-CN" baseline="-26000"/>
              <a:t>—————</a:t>
            </a:r>
            <a:r>
              <a:rPr lang="en-US" altLang="zh-CN"/>
              <a:t>    ③</a:t>
            </a:r>
            <a:r>
              <a:rPr lang="en-US" altLang="zh-CN" baseline="-25000"/>
              <a:t>—————</a:t>
            </a:r>
          </a:p>
          <a:p>
            <a:endParaRPr lang="en-US" altLang="zh-CN" sz="900"/>
          </a:p>
          <a:p>
            <a:r>
              <a:rPr lang="en-US" altLang="zh-CN"/>
              <a:t>          ④</a:t>
            </a:r>
            <a:r>
              <a:rPr lang="en-US" altLang="zh-CN" baseline="-25000"/>
              <a:t>————— </a:t>
            </a:r>
            <a:r>
              <a:rPr lang="en-US" altLang="zh-CN"/>
              <a:t>   ⑤</a:t>
            </a:r>
            <a:r>
              <a:rPr lang="en-US" altLang="zh-CN" baseline="-25000"/>
              <a:t>—————</a:t>
            </a:r>
          </a:p>
          <a:p>
            <a:endParaRPr lang="en-US" altLang="zh-CN" baseline="-25000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）③将来发育成</a:t>
            </a:r>
            <a:r>
              <a:rPr lang="en-US" altLang="zh-CN" baseline="-25000"/>
              <a:t>——————</a:t>
            </a:r>
          </a:p>
          <a:p>
            <a:endParaRPr lang="en-US" altLang="zh-CN" baseline="-25000"/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/>
              <a:t>[    ]</a:t>
            </a:r>
            <a:r>
              <a:rPr lang="en-US" altLang="zh-CN" baseline="-25000"/>
              <a:t>—————</a:t>
            </a:r>
            <a:r>
              <a:rPr lang="zh-CN" altLang="en-US"/>
              <a:t>会逐渐伸长，枝芽</a:t>
            </a:r>
          </a:p>
          <a:p>
            <a:endParaRPr lang="zh-CN" altLang="en-US" sz="900"/>
          </a:p>
          <a:p>
            <a:r>
              <a:rPr lang="zh-CN" altLang="en-US"/>
              <a:t>就发育成枝或茎。</a:t>
            </a:r>
          </a:p>
        </p:txBody>
      </p:sp>
      <p:pic>
        <p:nvPicPr>
          <p:cNvPr id="82950" name="Picture 6" descr="未标题-1 拷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688" y="1628775"/>
            <a:ext cx="1871662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7956550" y="3116263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②</a:t>
            </a:r>
          </a:p>
        </p:txBody>
      </p:sp>
      <p:sp>
        <p:nvSpPr>
          <p:cNvPr id="27653" name="Rectangle 8"/>
          <p:cNvSpPr>
            <a:spLocks noChangeArrowheads="1"/>
          </p:cNvSpPr>
          <p:nvPr/>
        </p:nvSpPr>
        <p:spPr bwMode="auto">
          <a:xfrm>
            <a:off x="7956550" y="2828925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①</a:t>
            </a:r>
          </a:p>
        </p:txBody>
      </p:sp>
      <p:sp>
        <p:nvSpPr>
          <p:cNvPr id="27654" name="Rectangle 9"/>
          <p:cNvSpPr>
            <a:spLocks noChangeArrowheads="1"/>
          </p:cNvSpPr>
          <p:nvPr/>
        </p:nvSpPr>
        <p:spPr bwMode="auto">
          <a:xfrm>
            <a:off x="7956550" y="3502025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③</a:t>
            </a:r>
          </a:p>
        </p:txBody>
      </p:sp>
      <p:sp>
        <p:nvSpPr>
          <p:cNvPr id="27655" name="Rectangle 10"/>
          <p:cNvSpPr>
            <a:spLocks noChangeArrowheads="1"/>
          </p:cNvSpPr>
          <p:nvPr/>
        </p:nvSpPr>
        <p:spPr bwMode="auto">
          <a:xfrm>
            <a:off x="7954963" y="2276475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④</a:t>
            </a:r>
          </a:p>
        </p:txBody>
      </p:sp>
      <p:sp>
        <p:nvSpPr>
          <p:cNvPr id="27656" name="Rectangle 11"/>
          <p:cNvSpPr>
            <a:spLocks noChangeArrowheads="1"/>
          </p:cNvSpPr>
          <p:nvPr/>
        </p:nvSpPr>
        <p:spPr bwMode="auto">
          <a:xfrm>
            <a:off x="7956550" y="25400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⑤</a:t>
            </a:r>
          </a:p>
        </p:txBody>
      </p:sp>
      <p:sp>
        <p:nvSpPr>
          <p:cNvPr id="82959" name="Text Box 15"/>
          <p:cNvSpPr txBox="1">
            <a:spLocks noChangeArrowheads="1"/>
          </p:cNvSpPr>
          <p:nvPr/>
        </p:nvSpPr>
        <p:spPr bwMode="auto">
          <a:xfrm>
            <a:off x="2176463" y="1676400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幼叶</a:t>
            </a:r>
          </a:p>
        </p:txBody>
      </p:sp>
      <p:sp>
        <p:nvSpPr>
          <p:cNvPr id="82960" name="Text Box 16"/>
          <p:cNvSpPr txBox="1">
            <a:spLocks noChangeArrowheads="1"/>
          </p:cNvSpPr>
          <p:nvPr/>
        </p:nvSpPr>
        <p:spPr bwMode="auto">
          <a:xfrm>
            <a:off x="3851275" y="1676400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芽轴</a:t>
            </a:r>
          </a:p>
        </p:txBody>
      </p:sp>
      <p:sp>
        <p:nvSpPr>
          <p:cNvPr id="82961" name="Text Box 17"/>
          <p:cNvSpPr txBox="1">
            <a:spLocks noChangeArrowheads="1"/>
          </p:cNvSpPr>
          <p:nvPr/>
        </p:nvSpPr>
        <p:spPr bwMode="auto">
          <a:xfrm>
            <a:off x="5364163" y="1628775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芽原基</a:t>
            </a:r>
          </a:p>
        </p:txBody>
      </p:sp>
      <p:sp>
        <p:nvSpPr>
          <p:cNvPr id="82962" name="Text Box 18"/>
          <p:cNvSpPr txBox="1">
            <a:spLocks noChangeArrowheads="1"/>
          </p:cNvSpPr>
          <p:nvPr/>
        </p:nvSpPr>
        <p:spPr bwMode="auto">
          <a:xfrm>
            <a:off x="2195513" y="2179638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生长点</a:t>
            </a:r>
          </a:p>
        </p:txBody>
      </p:sp>
      <p:sp>
        <p:nvSpPr>
          <p:cNvPr id="82963" name="Text Box 19"/>
          <p:cNvSpPr txBox="1">
            <a:spLocks noChangeArrowheads="1"/>
          </p:cNvSpPr>
          <p:nvPr/>
        </p:nvSpPr>
        <p:spPr bwMode="auto">
          <a:xfrm>
            <a:off x="3779838" y="2133600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叶原基</a:t>
            </a:r>
          </a:p>
        </p:txBody>
      </p:sp>
      <p:sp>
        <p:nvSpPr>
          <p:cNvPr id="82964" name="Text Box 20"/>
          <p:cNvSpPr txBox="1">
            <a:spLocks noChangeArrowheads="1"/>
          </p:cNvSpPr>
          <p:nvPr/>
        </p:nvSpPr>
        <p:spPr bwMode="auto">
          <a:xfrm>
            <a:off x="3924300" y="2827338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新芽</a:t>
            </a:r>
          </a:p>
        </p:txBody>
      </p:sp>
      <p:sp>
        <p:nvSpPr>
          <p:cNvPr id="82965" name="Text Box 21"/>
          <p:cNvSpPr txBox="1">
            <a:spLocks noChangeArrowheads="1"/>
          </p:cNvSpPr>
          <p:nvPr/>
        </p:nvSpPr>
        <p:spPr bwMode="auto">
          <a:xfrm>
            <a:off x="1835150" y="3429000"/>
            <a:ext cx="565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 ②</a:t>
            </a:r>
          </a:p>
        </p:txBody>
      </p:sp>
      <p:sp>
        <p:nvSpPr>
          <p:cNvPr id="82966" name="Text Box 22"/>
          <p:cNvSpPr txBox="1">
            <a:spLocks noChangeArrowheads="1"/>
          </p:cNvSpPr>
          <p:nvPr/>
        </p:nvSpPr>
        <p:spPr bwMode="auto">
          <a:xfrm>
            <a:off x="2484438" y="3403600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芽轴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2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2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2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2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2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2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2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82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/>
      <p:bldP spid="82959" grpId="0"/>
      <p:bldP spid="82960" grpId="0"/>
      <p:bldP spid="82961" grpId="0"/>
      <p:bldP spid="82962" grpId="0"/>
      <p:bldP spid="82963" grpId="0"/>
      <p:bldP spid="82964" grpId="0"/>
      <p:bldP spid="82965" grpId="0"/>
      <p:bldP spid="8296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323850" y="103188"/>
            <a:ext cx="1555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ea typeface="隶书" pitchFamily="49" charset="-122"/>
              </a:rPr>
              <a:t>小结：</a:t>
            </a:r>
          </a:p>
        </p:txBody>
      </p:sp>
      <p:graphicFrame>
        <p:nvGraphicFramePr>
          <p:cNvPr id="85076" name="Group 84"/>
          <p:cNvGraphicFramePr>
            <a:graphicFrameLocks noGrp="1"/>
          </p:cNvGraphicFramePr>
          <p:nvPr>
            <p:ph/>
          </p:nvPr>
        </p:nvGraphicFramePr>
        <p:xfrm>
          <a:off x="1547813" y="2276475"/>
          <a:ext cx="6553200" cy="4249738"/>
        </p:xfrm>
        <a:graphic>
          <a:graphicData uri="http://schemas.openxmlformats.org/drawingml/2006/table">
            <a:tbl>
              <a:tblPr/>
              <a:tblGrid>
                <a:gridCol w="1800225"/>
                <a:gridCol w="4752975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结构名称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                </a:t>
                      </a: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发育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3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5061" name="Text Box 69"/>
          <p:cNvSpPr txBox="1">
            <a:spLocks noChangeArrowheads="1"/>
          </p:cNvSpPr>
          <p:nvPr/>
        </p:nvSpPr>
        <p:spPr bwMode="auto">
          <a:xfrm>
            <a:off x="2124075" y="549275"/>
            <a:ext cx="544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ea typeface="隶书" pitchFamily="49" charset="-122"/>
              </a:rPr>
              <a:t>第四节  植物茎的输导功能</a:t>
            </a:r>
          </a:p>
        </p:txBody>
      </p:sp>
      <p:sp>
        <p:nvSpPr>
          <p:cNvPr id="85062" name="Text Box 70"/>
          <p:cNvSpPr txBox="1">
            <a:spLocks noChangeArrowheads="1"/>
          </p:cNvSpPr>
          <p:nvPr/>
        </p:nvSpPr>
        <p:spPr bwMode="auto">
          <a:xfrm>
            <a:off x="971550" y="1412875"/>
            <a:ext cx="3435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ea typeface="隶书" pitchFamily="49" charset="-122"/>
              </a:rPr>
              <a:t>一、枝芽发育成茎</a:t>
            </a:r>
          </a:p>
        </p:txBody>
      </p:sp>
      <p:sp>
        <p:nvSpPr>
          <p:cNvPr id="85066" name="Text Box 74"/>
          <p:cNvSpPr txBox="1">
            <a:spLocks noChangeArrowheads="1"/>
          </p:cNvSpPr>
          <p:nvPr/>
        </p:nvSpPr>
        <p:spPr bwMode="auto">
          <a:xfrm>
            <a:off x="1617663" y="2921000"/>
            <a:ext cx="19446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黑体" pitchFamily="49" charset="-122"/>
              </a:rPr>
              <a:t>幼    叶</a:t>
            </a:r>
          </a:p>
        </p:txBody>
      </p:sp>
      <p:sp>
        <p:nvSpPr>
          <p:cNvPr id="85067" name="Text Box 75"/>
          <p:cNvSpPr txBox="1">
            <a:spLocks noChangeArrowheads="1"/>
          </p:cNvSpPr>
          <p:nvPr/>
        </p:nvSpPr>
        <p:spPr bwMode="auto">
          <a:xfrm>
            <a:off x="1617663" y="3497263"/>
            <a:ext cx="19446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黑体" pitchFamily="49" charset="-122"/>
              </a:rPr>
              <a:t>芽原基</a:t>
            </a:r>
          </a:p>
        </p:txBody>
      </p:sp>
      <p:sp>
        <p:nvSpPr>
          <p:cNvPr id="85068" name="Text Box 76"/>
          <p:cNvSpPr txBox="1">
            <a:spLocks noChangeArrowheads="1"/>
          </p:cNvSpPr>
          <p:nvPr/>
        </p:nvSpPr>
        <p:spPr bwMode="auto">
          <a:xfrm>
            <a:off x="1617663" y="4217988"/>
            <a:ext cx="19446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黑体" pitchFamily="49" charset="-122"/>
              </a:rPr>
              <a:t>芽    轴</a:t>
            </a:r>
          </a:p>
        </p:txBody>
      </p:sp>
      <p:sp>
        <p:nvSpPr>
          <p:cNvPr id="85069" name="Text Box 77"/>
          <p:cNvSpPr txBox="1">
            <a:spLocks noChangeArrowheads="1"/>
          </p:cNvSpPr>
          <p:nvPr/>
        </p:nvSpPr>
        <p:spPr bwMode="auto">
          <a:xfrm>
            <a:off x="1617663" y="5013325"/>
            <a:ext cx="19446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黑体" pitchFamily="49" charset="-122"/>
              </a:rPr>
              <a:t>生长点</a:t>
            </a:r>
          </a:p>
        </p:txBody>
      </p:sp>
      <p:sp>
        <p:nvSpPr>
          <p:cNvPr id="85070" name="Text Box 78"/>
          <p:cNvSpPr txBox="1">
            <a:spLocks noChangeArrowheads="1"/>
          </p:cNvSpPr>
          <p:nvPr/>
        </p:nvSpPr>
        <p:spPr bwMode="auto">
          <a:xfrm>
            <a:off x="1690688" y="5873750"/>
            <a:ext cx="19446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黑体" pitchFamily="49" charset="-122"/>
              </a:rPr>
              <a:t>叶原基</a:t>
            </a:r>
          </a:p>
        </p:txBody>
      </p:sp>
      <p:sp>
        <p:nvSpPr>
          <p:cNvPr id="85071" name="Text Box 79"/>
          <p:cNvSpPr txBox="1">
            <a:spLocks noChangeArrowheads="1"/>
          </p:cNvSpPr>
          <p:nvPr/>
        </p:nvSpPr>
        <p:spPr bwMode="auto">
          <a:xfrm>
            <a:off x="5578475" y="2849563"/>
            <a:ext cx="6477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黑体" pitchFamily="49" charset="-122"/>
              </a:rPr>
              <a:t>叶</a:t>
            </a:r>
          </a:p>
        </p:txBody>
      </p:sp>
      <p:sp>
        <p:nvSpPr>
          <p:cNvPr id="85072" name="Text Box 80"/>
          <p:cNvSpPr txBox="1">
            <a:spLocks noChangeArrowheads="1"/>
          </p:cNvSpPr>
          <p:nvPr/>
        </p:nvSpPr>
        <p:spPr bwMode="auto">
          <a:xfrm>
            <a:off x="5362575" y="3570288"/>
            <a:ext cx="1079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黑体" pitchFamily="49" charset="-122"/>
              </a:rPr>
              <a:t>新芽</a:t>
            </a:r>
          </a:p>
        </p:txBody>
      </p:sp>
      <p:sp>
        <p:nvSpPr>
          <p:cNvPr id="85073" name="Text Box 81"/>
          <p:cNvSpPr txBox="1">
            <a:spLocks noChangeArrowheads="1"/>
          </p:cNvSpPr>
          <p:nvPr/>
        </p:nvSpPr>
        <p:spPr bwMode="auto">
          <a:xfrm>
            <a:off x="3492500" y="4217988"/>
            <a:ext cx="4752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黑体" pitchFamily="49" charset="-122"/>
              </a:rPr>
              <a:t>逐渐伸长，枝芽发育成茎</a:t>
            </a:r>
          </a:p>
        </p:txBody>
      </p:sp>
      <p:sp>
        <p:nvSpPr>
          <p:cNvPr id="85074" name="Text Box 82"/>
          <p:cNvSpPr txBox="1">
            <a:spLocks noChangeArrowheads="1"/>
          </p:cNvSpPr>
          <p:nvPr/>
        </p:nvSpPr>
        <p:spPr bwMode="auto">
          <a:xfrm>
            <a:off x="5435600" y="5873750"/>
            <a:ext cx="10795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黑体" pitchFamily="49" charset="-122"/>
              </a:rPr>
              <a:t>幼叶</a:t>
            </a:r>
          </a:p>
        </p:txBody>
      </p:sp>
      <p:sp>
        <p:nvSpPr>
          <p:cNvPr id="85075" name="Text Box 83"/>
          <p:cNvSpPr txBox="1">
            <a:spLocks noChangeArrowheads="1"/>
          </p:cNvSpPr>
          <p:nvPr/>
        </p:nvSpPr>
        <p:spPr bwMode="auto">
          <a:xfrm>
            <a:off x="3419475" y="4810125"/>
            <a:ext cx="48244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黑体" pitchFamily="49" charset="-122"/>
              </a:rPr>
              <a:t>使芽轴不断伸长，并长出新的叶原基和芽原基等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5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5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5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5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5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5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5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5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5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5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5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5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5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5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5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5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5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5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5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/>
      <p:bldP spid="85061" grpId="0"/>
      <p:bldP spid="85062" grpId="0"/>
      <p:bldP spid="85066" grpId="0"/>
      <p:bldP spid="85067" grpId="0"/>
      <p:bldP spid="85068" grpId="0"/>
      <p:bldP spid="85069" grpId="0"/>
      <p:bldP spid="85070" grpId="0"/>
      <p:bldP spid="85071" grpId="0"/>
      <p:bldP spid="85072" grpId="0"/>
      <p:bldP spid="85073" grpId="0"/>
      <p:bldP spid="85074" grpId="0"/>
      <p:bldP spid="8507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200" smtClean="0">
                <a:ea typeface="隶书" pitchFamily="49" charset="-122"/>
              </a:rPr>
              <a:t>二、茎的基本结构</a:t>
            </a:r>
          </a:p>
        </p:txBody>
      </p:sp>
      <p:graphicFrame>
        <p:nvGraphicFramePr>
          <p:cNvPr id="87102" name="Group 62"/>
          <p:cNvGraphicFramePr>
            <a:graphicFrameLocks noGrp="1"/>
          </p:cNvGraphicFramePr>
          <p:nvPr>
            <p:ph idx="1"/>
          </p:nvPr>
        </p:nvGraphicFramePr>
        <p:xfrm>
          <a:off x="1331913" y="1989138"/>
          <a:ext cx="6765925" cy="4114800"/>
        </p:xfrm>
        <a:graphic>
          <a:graphicData uri="http://schemas.openxmlformats.org/drawingml/2006/table">
            <a:tbl>
              <a:tblPr/>
              <a:tblGrid>
                <a:gridCol w="933450"/>
                <a:gridCol w="1154112"/>
                <a:gridCol w="4678363"/>
              </a:tblGrid>
              <a:tr h="6858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结构名称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         </a:t>
                      </a: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功    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7091" name="Text Box 51"/>
          <p:cNvSpPr txBox="1">
            <a:spLocks noChangeArrowheads="1"/>
          </p:cNvSpPr>
          <p:nvPr/>
        </p:nvSpPr>
        <p:spPr bwMode="auto">
          <a:xfrm>
            <a:off x="1476375" y="2914650"/>
            <a:ext cx="5032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黑体" pitchFamily="49" charset="-122"/>
              </a:rPr>
              <a:t>树皮</a:t>
            </a:r>
          </a:p>
        </p:txBody>
      </p:sp>
      <p:sp>
        <p:nvSpPr>
          <p:cNvPr id="87092" name="Text Box 52"/>
          <p:cNvSpPr txBox="1">
            <a:spLocks noChangeArrowheads="1"/>
          </p:cNvSpPr>
          <p:nvPr/>
        </p:nvSpPr>
        <p:spPr bwMode="auto">
          <a:xfrm>
            <a:off x="1690688" y="4133850"/>
            <a:ext cx="15128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黑体" pitchFamily="49" charset="-122"/>
              </a:rPr>
              <a:t>形成层</a:t>
            </a:r>
          </a:p>
        </p:txBody>
      </p:sp>
      <p:sp>
        <p:nvSpPr>
          <p:cNvPr id="87093" name="Text Box 53"/>
          <p:cNvSpPr txBox="1">
            <a:spLocks noChangeArrowheads="1"/>
          </p:cNvSpPr>
          <p:nvPr/>
        </p:nvSpPr>
        <p:spPr bwMode="auto">
          <a:xfrm>
            <a:off x="1620838" y="4797425"/>
            <a:ext cx="15128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黑体" pitchFamily="49" charset="-122"/>
              </a:rPr>
              <a:t>木质部</a:t>
            </a:r>
          </a:p>
        </p:txBody>
      </p:sp>
      <p:sp>
        <p:nvSpPr>
          <p:cNvPr id="87094" name="Text Box 54"/>
          <p:cNvSpPr txBox="1">
            <a:spLocks noChangeArrowheads="1"/>
          </p:cNvSpPr>
          <p:nvPr/>
        </p:nvSpPr>
        <p:spPr bwMode="auto">
          <a:xfrm>
            <a:off x="2052638" y="5516563"/>
            <a:ext cx="6492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黑体" pitchFamily="49" charset="-122"/>
              </a:rPr>
              <a:t>髓</a:t>
            </a:r>
          </a:p>
        </p:txBody>
      </p:sp>
      <p:sp>
        <p:nvSpPr>
          <p:cNvPr id="87095" name="Text Box 55"/>
          <p:cNvSpPr txBox="1">
            <a:spLocks noChangeArrowheads="1"/>
          </p:cNvSpPr>
          <p:nvPr/>
        </p:nvSpPr>
        <p:spPr bwMode="auto">
          <a:xfrm>
            <a:off x="2195513" y="2765425"/>
            <a:ext cx="15128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黑体" pitchFamily="49" charset="-122"/>
              </a:rPr>
              <a:t>外侧部</a:t>
            </a:r>
          </a:p>
        </p:txBody>
      </p:sp>
      <p:sp>
        <p:nvSpPr>
          <p:cNvPr id="87096" name="Text Box 56"/>
          <p:cNvSpPr txBox="1">
            <a:spLocks noChangeArrowheads="1"/>
          </p:cNvSpPr>
          <p:nvPr/>
        </p:nvSpPr>
        <p:spPr bwMode="auto">
          <a:xfrm>
            <a:off x="2195513" y="3486150"/>
            <a:ext cx="15128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黑体" pitchFamily="49" charset="-122"/>
              </a:rPr>
              <a:t>韧皮部</a:t>
            </a:r>
          </a:p>
        </p:txBody>
      </p:sp>
      <p:sp>
        <p:nvSpPr>
          <p:cNvPr id="87097" name="Text Box 57"/>
          <p:cNvSpPr txBox="1">
            <a:spLocks noChangeArrowheads="1"/>
          </p:cNvSpPr>
          <p:nvPr/>
        </p:nvSpPr>
        <p:spPr bwMode="auto">
          <a:xfrm>
            <a:off x="3348038" y="2778125"/>
            <a:ext cx="37449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黑体" pitchFamily="49" charset="-122"/>
              </a:rPr>
              <a:t>保护作用</a:t>
            </a:r>
          </a:p>
        </p:txBody>
      </p:sp>
      <p:sp>
        <p:nvSpPr>
          <p:cNvPr id="87098" name="Text Box 58"/>
          <p:cNvSpPr txBox="1">
            <a:spLocks noChangeArrowheads="1"/>
          </p:cNvSpPr>
          <p:nvPr/>
        </p:nvSpPr>
        <p:spPr bwMode="auto">
          <a:xfrm>
            <a:off x="3348038" y="3354388"/>
            <a:ext cx="5832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黑体" pitchFamily="49" charset="-122"/>
              </a:rPr>
              <a:t>内有起输导作用的筛管</a:t>
            </a:r>
          </a:p>
        </p:txBody>
      </p:sp>
      <p:sp>
        <p:nvSpPr>
          <p:cNvPr id="87099" name="Text Box 59"/>
          <p:cNvSpPr txBox="1">
            <a:spLocks noChangeArrowheads="1"/>
          </p:cNvSpPr>
          <p:nvPr/>
        </p:nvSpPr>
        <p:spPr bwMode="auto">
          <a:xfrm>
            <a:off x="3348038" y="4073525"/>
            <a:ext cx="61928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黑体" pitchFamily="49" charset="-122"/>
              </a:rPr>
              <a:t>具有分裂能力</a:t>
            </a:r>
            <a:r>
              <a:rPr lang="en-US" altLang="zh-CN" sz="2800">
                <a:ea typeface="黑体" pitchFamily="49" charset="-122"/>
              </a:rPr>
              <a:t>,</a:t>
            </a:r>
            <a:r>
              <a:rPr lang="zh-CN" altLang="en-US" sz="2800">
                <a:ea typeface="黑体" pitchFamily="49" charset="-122"/>
              </a:rPr>
              <a:t>使茎逐年加粗</a:t>
            </a:r>
          </a:p>
        </p:txBody>
      </p:sp>
      <p:sp>
        <p:nvSpPr>
          <p:cNvPr id="87100" name="Text Box 60"/>
          <p:cNvSpPr txBox="1">
            <a:spLocks noChangeArrowheads="1"/>
          </p:cNvSpPr>
          <p:nvPr/>
        </p:nvSpPr>
        <p:spPr bwMode="auto">
          <a:xfrm>
            <a:off x="3348038" y="4797425"/>
            <a:ext cx="5832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黑体" pitchFamily="49" charset="-122"/>
              </a:rPr>
              <a:t>内有起输导作用的导管</a:t>
            </a:r>
          </a:p>
        </p:txBody>
      </p:sp>
      <p:sp>
        <p:nvSpPr>
          <p:cNvPr id="87101" name="Text Box 61"/>
          <p:cNvSpPr txBox="1">
            <a:spLocks noChangeArrowheads="1"/>
          </p:cNvSpPr>
          <p:nvPr/>
        </p:nvSpPr>
        <p:spPr bwMode="auto">
          <a:xfrm>
            <a:off x="3348038" y="5516563"/>
            <a:ext cx="37449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黑体" pitchFamily="49" charset="-122"/>
              </a:rPr>
              <a:t>贮藏营养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7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7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7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7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7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7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7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7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7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7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7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7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7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7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7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7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7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7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7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7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7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7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91" grpId="0"/>
      <p:bldP spid="87092" grpId="0"/>
      <p:bldP spid="87093" grpId="0"/>
      <p:bldP spid="87094" grpId="0"/>
      <p:bldP spid="87095" grpId="0"/>
      <p:bldP spid="87096" grpId="0"/>
      <p:bldP spid="87097" grpId="0"/>
      <p:bldP spid="87098" grpId="0"/>
      <p:bldP spid="87099" grpId="0"/>
      <p:bldP spid="87100" grpId="0"/>
      <p:bldP spid="8710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1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友谊地久天长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32813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2942" fill="hold"/>
                                        <p:tgtEl>
                                          <p:spTgt spid="460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08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1725613" cy="1143000"/>
          </a:xfrm>
        </p:spPr>
        <p:txBody>
          <a:bodyPr/>
          <a:lstStyle/>
          <a:p>
            <a:pPr eaLnBrk="1" hangingPunct="1"/>
            <a:r>
              <a:rPr lang="zh-CN" altLang="en-US" smtClean="0">
                <a:ea typeface="隶书" pitchFamily="49" charset="-122"/>
              </a:rPr>
              <a:t>问题：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95513" y="1989138"/>
            <a:ext cx="5686425" cy="4114800"/>
          </a:xfrm>
        </p:spPr>
        <p:txBody>
          <a:bodyPr/>
          <a:lstStyle/>
          <a:p>
            <a:pPr eaLnBrk="1" hangingPunct="1"/>
            <a:r>
              <a:rPr lang="zh-CN" altLang="en-US" sz="4000" smtClean="0">
                <a:latin typeface="隶书" pitchFamily="49" charset="-122"/>
                <a:ea typeface="隶书" pitchFamily="49" charset="-122"/>
              </a:rPr>
              <a:t>植物根吸收的水分和无机盐是如何运输到达高达</a:t>
            </a:r>
            <a:r>
              <a:rPr lang="en-US" altLang="zh-CN" sz="4000" smtClean="0">
                <a:latin typeface="隶书" pitchFamily="49" charset="-122"/>
                <a:ea typeface="隶书" pitchFamily="49" charset="-122"/>
              </a:rPr>
              <a:t>156</a:t>
            </a:r>
            <a:r>
              <a:rPr lang="zh-CN" altLang="en-US" sz="4000" smtClean="0">
                <a:latin typeface="隶书" pitchFamily="49" charset="-122"/>
                <a:ea typeface="隶书" pitchFamily="49" charset="-122"/>
              </a:rPr>
              <a:t>米的枝叶的？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  <p:bldP spid="7782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7" name="WordArt 5"/>
          <p:cNvSpPr>
            <a:spLocks noChangeArrowheads="1" noChangeShapeType="1" noTextEdit="1"/>
          </p:cNvSpPr>
          <p:nvPr/>
        </p:nvSpPr>
        <p:spPr bwMode="auto">
          <a:xfrm>
            <a:off x="1258888" y="3009900"/>
            <a:ext cx="68580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15"/>
              </a:avLst>
            </a:prstTxWarp>
          </a:bodyPr>
          <a:lstStyle/>
          <a:p>
            <a:pPr algn="ctr"/>
            <a:r>
              <a:rPr lang="zh-CN" altLang="en-US" sz="4400" kern="10" spc="88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隶书"/>
                <a:ea typeface="隶书"/>
              </a:rPr>
              <a:t>第四节  植物茎的输导功能</a:t>
            </a: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1116013" y="981075"/>
            <a:ext cx="77279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隶书" pitchFamily="49" charset="-122"/>
                <a:ea typeface="隶书" pitchFamily="49" charset="-122"/>
              </a:rPr>
              <a:t>第五章  绿色植物的一生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 animBg="1"/>
      <p:bldP spid="593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20060830054040_32577"/>
          <p:cNvPicPr>
            <a:picLocks noChangeAspect="1" noChangeArrowheads="1"/>
          </p:cNvPicPr>
          <p:nvPr/>
        </p:nvPicPr>
        <p:blipFill>
          <a:blip r:embed="rId6" cstate="print"/>
          <a:srcRect l="4083" r="5823" b="1042"/>
          <a:stretch>
            <a:fillRect/>
          </a:stretch>
        </p:blipFill>
        <p:spPr bwMode="auto">
          <a:xfrm>
            <a:off x="1752600" y="50800"/>
            <a:ext cx="5105400" cy="678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08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ontrols>
      <p:control spid="1026" name="ShockwaveFlash1" r:id="rId3" imgW="4855858" imgH="6171429"/>
    </p:controls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1414" fill="hold"/>
                                        <p:tgtEl>
                                          <p:spTgt spid="317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5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3" descr="20060830054040_32577"/>
          <p:cNvPicPr>
            <a:picLocks noChangeAspect="1" noChangeArrowheads="1"/>
          </p:cNvPicPr>
          <p:nvPr/>
        </p:nvPicPr>
        <p:blipFill>
          <a:blip r:embed="rId2" cstate="print"/>
          <a:srcRect l="4083" r="5823" b="1042"/>
          <a:stretch>
            <a:fillRect/>
          </a:stretch>
        </p:blipFill>
        <p:spPr bwMode="auto">
          <a:xfrm>
            <a:off x="4716463" y="476250"/>
            <a:ext cx="4427537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15" descr="yuxw_11579196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981075"/>
            <a:ext cx="3776662" cy="523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971550" y="1268413"/>
            <a:ext cx="3529013" cy="448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z="4000">
                <a:latin typeface="隶书" pitchFamily="49" charset="-122"/>
                <a:ea typeface="隶书" pitchFamily="49" charset="-122"/>
              </a:rPr>
              <a:t>茎是多数植物地上部分的枝干，连接着根和叶。茎也称为枝或枝条，是由芽发育而来的。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1042988" y="765175"/>
            <a:ext cx="1728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>
                <a:latin typeface="隶书" pitchFamily="49" charset="-122"/>
                <a:ea typeface="隶书" pitchFamily="49" charset="-122"/>
              </a:rPr>
              <a:t>问题：</a:t>
            </a:r>
          </a:p>
        </p:txBody>
      </p:sp>
      <p:sp>
        <p:nvSpPr>
          <p:cNvPr id="78854" name="Text Box 6"/>
          <p:cNvSpPr txBox="1">
            <a:spLocks noChangeArrowheads="1"/>
          </p:cNvSpPr>
          <p:nvPr/>
        </p:nvSpPr>
        <p:spPr bwMode="auto">
          <a:xfrm>
            <a:off x="1835150" y="2133600"/>
            <a:ext cx="6429375" cy="356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隶书" pitchFamily="49" charset="-122"/>
                <a:ea typeface="隶书" pitchFamily="49" charset="-122"/>
              </a:rPr>
              <a:t>1.</a:t>
            </a:r>
            <a:r>
              <a:rPr lang="zh-CN" altLang="en-US" sz="3600">
                <a:latin typeface="隶书" pitchFamily="49" charset="-122"/>
                <a:ea typeface="隶书" pitchFamily="49" charset="-122"/>
              </a:rPr>
              <a:t>植物的主干和侧枝都是由什么发育而来的？</a:t>
            </a:r>
          </a:p>
          <a:p>
            <a:endParaRPr lang="zh-CN" altLang="en-US">
              <a:latin typeface="隶书" pitchFamily="49" charset="-122"/>
              <a:ea typeface="隶书" pitchFamily="49" charset="-122"/>
            </a:endParaRPr>
          </a:p>
          <a:p>
            <a:r>
              <a:rPr lang="en-US" altLang="zh-CN" sz="3600">
                <a:latin typeface="隶书" pitchFamily="49" charset="-122"/>
                <a:ea typeface="隶书" pitchFamily="49" charset="-122"/>
              </a:rPr>
              <a:t>2.</a:t>
            </a:r>
            <a:r>
              <a:rPr lang="zh-CN" altLang="en-US" sz="3600">
                <a:latin typeface="隶书" pitchFamily="49" charset="-122"/>
                <a:ea typeface="隶书" pitchFamily="49" charset="-122"/>
              </a:rPr>
              <a:t>芽有几种类型？</a:t>
            </a:r>
          </a:p>
          <a:p>
            <a:endParaRPr lang="zh-CN" altLang="en-US">
              <a:latin typeface="隶书" pitchFamily="49" charset="-122"/>
              <a:ea typeface="隶书" pitchFamily="49" charset="-122"/>
            </a:endParaRPr>
          </a:p>
          <a:p>
            <a:r>
              <a:rPr lang="en-US" altLang="zh-CN" sz="3600">
                <a:latin typeface="隶书" pitchFamily="49" charset="-122"/>
                <a:ea typeface="隶书" pitchFamily="49" charset="-122"/>
              </a:rPr>
              <a:t>3.</a:t>
            </a:r>
            <a:r>
              <a:rPr lang="zh-CN" altLang="en-US" sz="3600">
                <a:latin typeface="隶书" pitchFamily="49" charset="-122"/>
                <a:ea typeface="隶书" pitchFamily="49" charset="-122"/>
              </a:rPr>
              <a:t>枝芽由哪些部分组成？它们将来发育成什么？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3" grpId="0"/>
      <p:bldP spid="788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kuang0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539750" y="2420938"/>
            <a:ext cx="19446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ea typeface="隶书" pitchFamily="49" charset="-122"/>
              </a:rPr>
              <a:t>芽的种类</a:t>
            </a:r>
          </a:p>
        </p:txBody>
      </p:sp>
      <p:sp>
        <p:nvSpPr>
          <p:cNvPr id="62468" name="AutoShape 4"/>
          <p:cNvSpPr>
            <a:spLocks/>
          </p:cNvSpPr>
          <p:nvPr/>
        </p:nvSpPr>
        <p:spPr bwMode="auto">
          <a:xfrm>
            <a:off x="2339975" y="1773238"/>
            <a:ext cx="215900" cy="2016125"/>
          </a:xfrm>
          <a:prstGeom prst="leftBrace">
            <a:avLst>
              <a:gd name="adj1" fmla="val 77819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2627313" y="1412875"/>
            <a:ext cx="10810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隶书" pitchFamily="49" charset="-122"/>
              </a:rPr>
              <a:t>枝芽</a:t>
            </a:r>
          </a:p>
        </p:txBody>
      </p:sp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2627313" y="2349500"/>
            <a:ext cx="10810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隶书" pitchFamily="49" charset="-122"/>
              </a:rPr>
              <a:t>花芽</a:t>
            </a:r>
          </a:p>
        </p:txBody>
      </p:sp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2627313" y="3357563"/>
            <a:ext cx="1584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ea typeface="隶书" pitchFamily="49" charset="-122"/>
              </a:rPr>
              <a:t>混合芽</a:t>
            </a:r>
          </a:p>
        </p:txBody>
      </p:sp>
      <p:sp>
        <p:nvSpPr>
          <p:cNvPr id="62472" name="Line 8"/>
          <p:cNvSpPr>
            <a:spLocks noChangeShapeType="1"/>
          </p:cNvSpPr>
          <p:nvPr/>
        </p:nvSpPr>
        <p:spPr bwMode="auto">
          <a:xfrm>
            <a:off x="3563938" y="1700213"/>
            <a:ext cx="647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473" name="Line 9"/>
          <p:cNvSpPr>
            <a:spLocks noChangeShapeType="1"/>
          </p:cNvSpPr>
          <p:nvPr/>
        </p:nvSpPr>
        <p:spPr bwMode="auto">
          <a:xfrm>
            <a:off x="3563938" y="2636838"/>
            <a:ext cx="5762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474" name="Text Box 10"/>
          <p:cNvSpPr txBox="1">
            <a:spLocks noChangeArrowheads="1"/>
          </p:cNvSpPr>
          <p:nvPr/>
        </p:nvSpPr>
        <p:spPr bwMode="auto">
          <a:xfrm>
            <a:off x="4284663" y="1412875"/>
            <a:ext cx="41036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隶书" pitchFamily="49" charset="-122"/>
              </a:rPr>
              <a:t>将来发育成枝条的芽</a:t>
            </a:r>
          </a:p>
        </p:txBody>
      </p:sp>
      <p:sp>
        <p:nvSpPr>
          <p:cNvPr id="62475" name="Text Box 11"/>
          <p:cNvSpPr txBox="1">
            <a:spLocks noChangeArrowheads="1"/>
          </p:cNvSpPr>
          <p:nvPr/>
        </p:nvSpPr>
        <p:spPr bwMode="auto">
          <a:xfrm>
            <a:off x="4211638" y="2349500"/>
            <a:ext cx="3816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隶书" pitchFamily="49" charset="-122"/>
              </a:rPr>
              <a:t>将来发育成花的芽</a:t>
            </a:r>
          </a:p>
        </p:txBody>
      </p:sp>
      <p:sp>
        <p:nvSpPr>
          <p:cNvPr id="62476" name="Text Box 12"/>
          <p:cNvSpPr txBox="1">
            <a:spLocks noChangeArrowheads="1"/>
          </p:cNvSpPr>
          <p:nvPr/>
        </p:nvSpPr>
        <p:spPr bwMode="auto">
          <a:xfrm>
            <a:off x="4643438" y="3284538"/>
            <a:ext cx="41052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隶书" pitchFamily="49" charset="-122"/>
              </a:rPr>
              <a:t>含有叶芽和花芽，</a:t>
            </a:r>
            <a:br>
              <a:rPr lang="zh-CN" altLang="en-US" sz="3200" b="1">
                <a:ea typeface="隶书" pitchFamily="49" charset="-122"/>
              </a:rPr>
            </a:br>
            <a:r>
              <a:rPr lang="zh-CN" altLang="en-US" sz="3200" b="1">
                <a:ea typeface="隶书" pitchFamily="49" charset="-122"/>
              </a:rPr>
              <a:t>将来发育成枝叶和花</a:t>
            </a:r>
          </a:p>
        </p:txBody>
      </p:sp>
      <p:sp>
        <p:nvSpPr>
          <p:cNvPr id="62477" name="Line 13"/>
          <p:cNvSpPr>
            <a:spLocks noChangeShapeType="1"/>
          </p:cNvSpPr>
          <p:nvPr/>
        </p:nvSpPr>
        <p:spPr bwMode="auto">
          <a:xfrm>
            <a:off x="3995738" y="3644900"/>
            <a:ext cx="5762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  <p:bldP spid="62468" grpId="0" animBg="1"/>
      <p:bldP spid="62469" grpId="0"/>
      <p:bldP spid="62470" grpId="0"/>
      <p:bldP spid="62471" grpId="0"/>
      <p:bldP spid="62472" grpId="0" animBg="1"/>
      <p:bldP spid="62473" grpId="0" animBg="1"/>
      <p:bldP spid="62474" grpId="0"/>
      <p:bldP spid="62475" grpId="0"/>
      <p:bldP spid="62476" grpId="0"/>
      <p:bldP spid="6247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8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2565400"/>
            <a:ext cx="40322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2051050" y="620713"/>
            <a:ext cx="50609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>
                <a:ea typeface="隶书" pitchFamily="49" charset="-122"/>
              </a:rPr>
              <a:t>一、枝芽发育成茎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7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2295</TotalTime>
  <Words>1438</Words>
  <Application>Microsoft Office PowerPoint</Application>
  <PresentationFormat>On-screen Show (4:3)</PresentationFormat>
  <Paragraphs>202</Paragraphs>
  <Slides>29</Slides>
  <Notes>1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默认设计模板</vt:lpstr>
      <vt:lpstr>Slide 1</vt:lpstr>
      <vt:lpstr>Slide 2</vt:lpstr>
      <vt:lpstr>问题：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木本植物的茎 从外到内依次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二、茎的基本结构</vt:lpstr>
      <vt:lpstr>Slide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xbany</cp:lastModifiedBy>
  <cp:revision>1</cp:revision>
  <dcterms:created xsi:type="dcterms:W3CDTF">2006-11-06T12:03:26Z</dcterms:created>
  <dcterms:modified xsi:type="dcterms:W3CDTF">2018-10-05T23:49:36Z</dcterms:modified>
</cp:coreProperties>
</file>