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8" r:id="rId9"/>
    <p:sldId id="264" r:id="rId10"/>
    <p:sldId id="265" r:id="rId11"/>
    <p:sldId id="269" r:id="rId12"/>
    <p:sldId id="266" r:id="rId13"/>
    <p:sldId id="267" r:id="rId14"/>
    <p:sldId id="26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9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819910" y="1820863"/>
            <a:ext cx="8620125" cy="1193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90170" tIns="46990" rIns="90170" bIns="46990" anchor="ctr"/>
          <a:lstStyle>
            <a:lvl1pPr>
              <a:spcAft>
                <a:spcPts val="2000"/>
              </a:spcAft>
              <a:buSzPct val="100000"/>
              <a:buFont typeface="Wingdings" panose="05000000000000000000" pitchFamily="2" charset="2"/>
              <a:buChar char="l"/>
              <a:defRPr sz="16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1pPr>
            <a:lvl2pPr marL="742950" indent="-285750">
              <a:spcAft>
                <a:spcPts val="1000"/>
              </a:spcAft>
              <a:buSzPct val="100000"/>
              <a:buFont typeface="Wingdings" panose="05000000000000000000" pitchFamily="2" charset="2"/>
              <a:buChar char="n"/>
              <a:defRPr sz="14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2pPr>
            <a:lvl3pPr marL="11430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Ø"/>
              <a:defRPr sz="14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3pPr>
            <a:lvl4pPr marL="16002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ü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4pPr>
            <a:lvl5pPr marL="20574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3.1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动物细胞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的结构和功能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animal 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cells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270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3964"/>
            <a:ext cx="67153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animal cells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238864" y="2089964"/>
            <a:ext cx="9506753" cy="165580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90170" tIns="46990" rIns="90170" bIns="46990" anchor="ctr"/>
          <a:lstStyle>
            <a:lvl1pPr>
              <a:spcAft>
                <a:spcPts val="2000"/>
              </a:spcAft>
              <a:buSzPct val="100000"/>
              <a:buFont typeface="Wingdings" panose="05000000000000000000" pitchFamily="2" charset="2"/>
              <a:buChar char="l"/>
              <a:defRPr sz="16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1pPr>
            <a:lvl2pPr marL="742950" indent="-285750">
              <a:spcAft>
                <a:spcPts val="1000"/>
              </a:spcAft>
              <a:buSzPct val="100000"/>
              <a:buFont typeface="Wingdings" panose="05000000000000000000" pitchFamily="2" charset="2"/>
              <a:buChar char="n"/>
              <a:defRPr sz="14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2pPr>
            <a:lvl3pPr marL="11430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Ø"/>
              <a:defRPr sz="14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3pPr>
            <a:lvl4pPr marL="16002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ü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4pPr>
            <a:lvl5pPr marL="20574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：为什么细胞核能够控制细胞的各项生命活动，</a:t>
            </a:r>
            <a:endParaRPr lang="en-US" altLang="zh-CN" sz="28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而其他结构（如液泡等）却不可以？</a:t>
            </a:r>
            <a:endParaRPr lang="zh-CN" altLang="en-US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65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bbioo.com/uploadfile/200804/20080421214356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123" y="819688"/>
            <a:ext cx="6454877" cy="603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83964"/>
            <a:ext cx="67153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animal cells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0242" name="Picture 2" descr="http://pic.biodiscover.com/uploads/5fd0b37cd7dbbb00f97ba6ce92bf5add/article/biodiscover_25265c358f692f01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52" y="852640"/>
            <a:ext cx="3938030" cy="287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baike.cpweb.gov.cn/uploads/201310/1382943107AQsr0D43_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52" y="3731833"/>
            <a:ext cx="3938030" cy="3019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983657" y="4769462"/>
            <a:ext cx="8030497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生物的遗传物质主要存在于细胞核中，遗传物质上携带着遗传信息。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79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2641" y="992169"/>
            <a:ext cx="1029993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</a:rPr>
              <a:t>1.</a:t>
            </a:r>
            <a:r>
              <a:rPr lang="zh-CN" altLang="zh-CN" sz="2800" kern="100" dirty="0" smtClean="0">
                <a:latin typeface="Times New Roman" panose="02020603050405020304" pitchFamily="18" charset="0"/>
              </a:rPr>
              <a:t>下列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哪种细胞与人体口腔上皮细胞的基本结构相同 （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      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）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</a:rPr>
              <a:t>   A 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洋葱表皮细胞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         </a:t>
            </a:r>
            <a:r>
              <a:rPr lang="en-US" altLang="zh-CN" sz="2800" kern="100" dirty="0" smtClean="0">
                <a:latin typeface="Times New Roman" panose="02020603050405020304" pitchFamily="18" charset="0"/>
              </a:rPr>
              <a:t>        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B 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西红柿果肉细胞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indent="152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</a:rPr>
              <a:t> </a:t>
            </a:r>
            <a:r>
              <a:rPr lang="en-US" altLang="zh-CN" sz="2800" kern="100" dirty="0" smtClean="0">
                <a:latin typeface="宋体" panose="02010600030101010101" pitchFamily="2" charset="-122"/>
              </a:rPr>
              <a:t> C 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黑藻叶片细胞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         </a:t>
            </a:r>
            <a:r>
              <a:rPr lang="en-US" altLang="zh-CN" sz="2800" kern="100" dirty="0" smtClean="0">
                <a:latin typeface="Times New Roman" panose="02020603050405020304" pitchFamily="18" charset="0"/>
              </a:rPr>
              <a:t>         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D 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血管内表皮细胞</a:t>
            </a:r>
          </a:p>
        </p:txBody>
      </p:sp>
      <p:sp>
        <p:nvSpPr>
          <p:cNvPr id="5" name="矩形 4"/>
          <p:cNvSpPr/>
          <p:nvPr/>
        </p:nvSpPr>
        <p:spPr>
          <a:xfrm>
            <a:off x="615350" y="3618066"/>
            <a:ext cx="105472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ct val="150000"/>
              </a:lnSpc>
              <a:spcAft>
                <a:spcPts val="0"/>
              </a:spcAft>
              <a:tabLst>
                <a:tab pos="200025" algn="l"/>
              </a:tabLst>
            </a:pPr>
            <a:r>
              <a:rPr lang="en-US" altLang="zh-CN" sz="2800" kern="100" dirty="0" smtClean="0">
                <a:latin typeface="Times New Roman" panose="02020603050405020304" pitchFamily="18" charset="0"/>
              </a:rPr>
              <a:t>2.</a:t>
            </a:r>
            <a:r>
              <a:rPr lang="zh-CN" altLang="zh-CN" sz="2800" kern="100" dirty="0" smtClean="0">
                <a:latin typeface="Times New Roman" panose="02020603050405020304" pitchFamily="18" charset="0"/>
              </a:rPr>
              <a:t>“种瓜得瓜，种豆得豆”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是生物的遗传现象，控制这种现象的遗传物质存在于（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 </a:t>
            </a:r>
            <a:r>
              <a:rPr lang="en-US" altLang="zh-CN" sz="2800" kern="100" dirty="0" smtClean="0">
                <a:latin typeface="Times New Roman" panose="02020603050405020304" pitchFamily="18" charset="0"/>
              </a:rPr>
              <a:t>         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）中</a:t>
            </a:r>
          </a:p>
          <a:p>
            <a:pPr indent="233680" algn="just">
              <a:lnSpc>
                <a:spcPct val="150000"/>
              </a:lnSpc>
              <a:spcAft>
                <a:spcPts val="0"/>
              </a:spcAft>
              <a:tabLst>
                <a:tab pos="333375" algn="l"/>
                <a:tab pos="533400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</a:rPr>
              <a:t>A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．细胞膜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       B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．细胞核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       C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．细胞质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        D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．细胞壁</a:t>
            </a:r>
          </a:p>
        </p:txBody>
      </p:sp>
      <p:sp>
        <p:nvSpPr>
          <p:cNvPr id="6" name="矩形 5"/>
          <p:cNvSpPr/>
          <p:nvPr/>
        </p:nvSpPr>
        <p:spPr>
          <a:xfrm>
            <a:off x="4039394" y="345838"/>
            <a:ext cx="3946431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EXERCISE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61585" y="992169"/>
            <a:ext cx="672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D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3079" y="4279785"/>
            <a:ext cx="672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B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21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7109" y="992169"/>
            <a:ext cx="111510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3350" indent="-133350" latinLnBrk="1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3</a:t>
            </a:r>
            <a:r>
              <a:rPr lang="zh-CN" altLang="zh-CN" sz="28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下面</a:t>
            </a:r>
            <a:r>
              <a:rPr lang="zh-CN" altLang="zh-CN" sz="28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是小明在显微镜下观察并绘制出的甲乙两个细胞图，请据图回答。（在</a:t>
            </a:r>
            <a:r>
              <a:rPr lang="en-US" altLang="zh-CN" sz="2800" kern="100" dirty="0">
                <a:solidFill>
                  <a:srgbClr val="000000"/>
                </a:solidFill>
                <a:latin typeface="宋体" panose="02010600030101010101" pitchFamily="2" charset="-122"/>
              </a:rPr>
              <a:t>[ ]</a:t>
            </a:r>
            <a:r>
              <a:rPr lang="zh-CN" altLang="zh-CN" sz="28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内填写图中标号，</a:t>
            </a:r>
            <a:r>
              <a:rPr lang="en-US" altLang="zh-CN" sz="2800" u="sng" kern="100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8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上填写相应的文字）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2"/>
          <a:stretch>
            <a:fillRect/>
          </a:stretch>
        </p:blipFill>
        <p:spPr bwMode="auto">
          <a:xfrm>
            <a:off x="8591909" y="2058632"/>
            <a:ext cx="4030029" cy="3117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039394" y="345838"/>
            <a:ext cx="3946431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EXERCISE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07943"/>
            <a:ext cx="1219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）表示动物细胞的是图</a:t>
            </a:r>
            <a:r>
              <a:rPr lang="en-US" altLang="zh-CN" sz="2400" u="sng" kern="100" dirty="0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）图甲：控制物质进出细胞的结构是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</a:rPr>
              <a:t>[  ]</a:t>
            </a:r>
            <a:r>
              <a:rPr lang="en-US" altLang="zh-CN" sz="2400" u="sng" kern="100" dirty="0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，</a:t>
            </a:r>
            <a:r>
              <a:rPr lang="zh-CN" altLang="zh-C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储存</a:t>
            </a:r>
            <a:endParaRPr lang="en-US" altLang="zh-CN" sz="2400" kern="100" dirty="0" smtClean="0">
              <a:solidFill>
                <a:srgbClr val="000000"/>
              </a:solidFill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zh-C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遗传信息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的结构是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</a:rPr>
              <a:t>[  ]</a:t>
            </a:r>
            <a:r>
              <a:rPr lang="en-US" altLang="zh-CN" sz="2400" u="sng" kern="100" dirty="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 marL="266700" indent="-266700" latinLnBrk="1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）图乙：细胞核分裂时，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</a:rPr>
              <a:t>[  ]</a:t>
            </a:r>
            <a:r>
              <a:rPr lang="en-US" altLang="zh-CN" sz="2400" u="sng" kern="100" dirty="0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的变化最明显</a:t>
            </a:r>
            <a:r>
              <a:rPr lang="zh-CN" altLang="zh-C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，</a:t>
            </a:r>
            <a:endParaRPr lang="en-US" altLang="zh-CN" sz="2400" kern="100" dirty="0" smtClean="0">
              <a:solidFill>
                <a:srgbClr val="000000"/>
              </a:solidFill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marL="266700" indent="-266700" latinLnBrk="1">
              <a:lnSpc>
                <a:spcPct val="150000"/>
              </a:lnSpc>
            </a:pPr>
            <a:r>
              <a:rPr lang="zh-CN" altLang="zh-C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细胞分裂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后产生的两个新细胞中染色体形态和</a:t>
            </a:r>
            <a:r>
              <a:rPr lang="zh-CN" altLang="zh-C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数目</a:t>
            </a:r>
            <a:r>
              <a:rPr lang="en-US" altLang="zh-C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_______________</a:t>
            </a:r>
            <a:r>
              <a:rPr lang="en-US" altLang="zh-CN" sz="2400" u="sng" kern="1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</a:p>
          <a:p>
            <a:pPr marL="266700" indent="-266700" latinLnBrk="1">
              <a:lnSpc>
                <a:spcPct val="150000"/>
              </a:lnSpc>
            </a:pPr>
            <a:r>
              <a:rPr lang="zh-CN" altLang="zh-C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（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相同或不同）。细胞分裂时所需要的能量由细胞的</a:t>
            </a:r>
            <a:r>
              <a:rPr lang="en-US" altLang="zh-CN" sz="2400" u="sng" kern="100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400" u="sng" kern="1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          </a:t>
            </a:r>
            <a:r>
              <a:rPr lang="zh-CN" altLang="zh-CN" sz="2400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作用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提供。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）图甲与图乙细胞都不能进行光合作用，原因是细胞中没有</a:t>
            </a:r>
            <a:r>
              <a:rPr lang="en-US" altLang="zh-CN" sz="2400" u="sng" kern="100" dirty="0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（结构名称）。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5867" y="2315609"/>
            <a:ext cx="672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甲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23139" y="3023495"/>
            <a:ext cx="1961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1    </a:t>
            </a:r>
            <a:r>
              <a:rPr lang="zh-CN" altLang="en-US" sz="2800" dirty="0" smtClean="0">
                <a:solidFill>
                  <a:srgbClr val="FF0000"/>
                </a:solidFill>
              </a:rPr>
              <a:t>细胞膜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08038" y="3523523"/>
            <a:ext cx="2485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2    </a:t>
            </a:r>
            <a:r>
              <a:rPr lang="zh-CN" altLang="en-US" sz="2800" dirty="0" smtClean="0">
                <a:solidFill>
                  <a:srgbClr val="FF0000"/>
                </a:solidFill>
              </a:rPr>
              <a:t>细胞核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97880" y="4046743"/>
            <a:ext cx="2485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5</a:t>
            </a:r>
            <a:r>
              <a:rPr lang="en-US" altLang="zh-CN" sz="2800" dirty="0" smtClean="0">
                <a:solidFill>
                  <a:srgbClr val="FF0000"/>
                </a:solidFill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</a:rPr>
              <a:t>染色体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04372" y="4604424"/>
            <a:ext cx="1181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相等 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47469" y="5175849"/>
            <a:ext cx="2158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线粒体</a:t>
            </a:r>
            <a:r>
              <a:rPr lang="zh-CN" altLang="en-US" sz="2800" dirty="0" smtClean="0">
                <a:solidFill>
                  <a:srgbClr val="FF0000"/>
                </a:solidFill>
              </a:rPr>
              <a:t> 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91909" y="5747274"/>
            <a:ext cx="1539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叶绿体 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8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79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.hiphotos.baidu.com/baike/c0%3Dbaike80%2C5%2C5%2C80%2C26/sign=cc77f79cd243ad4bb2234e92e36b31ca/359b033b5bb5c9ea008a09dad639b6003af3b3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460" y="1387877"/>
            <a:ext cx="2374679" cy="283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283964"/>
            <a:ext cx="67153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animal cells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028" name="Picture 4" descr="http://www.astronomy.com.cn/bbs/data/attachment/forum/201111/20/011628mdpdoadpa5pzg3a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20" y="1200307"/>
            <a:ext cx="6125385" cy="538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ss0.bdstatic.com/94oJfD_bAAcT8t7mm9GUKT-xh_/timg?image&amp;quality=100&amp;size=b4000_4000&amp;sec=1473234516&amp;di=eedd831a23be57a781046e223d5e4b22&amp;src=http://cimg20.163.com/cnews/2008/3/22/2008032221335195b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8147" y="3504195"/>
            <a:ext cx="2188087" cy="247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179629" y="4219682"/>
            <a:ext cx="230434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/>
              <a:t>Robert Hooke</a:t>
            </a:r>
          </a:p>
          <a:p>
            <a:pPr algn="ctr"/>
            <a:r>
              <a:rPr lang="zh-CN" altLang="en-US" sz="2400" dirty="0" smtClean="0"/>
              <a:t>罗伯特</a:t>
            </a:r>
            <a:r>
              <a:rPr lang="en-US" altLang="zh-CN" sz="2400" dirty="0" smtClean="0"/>
              <a:t>.</a:t>
            </a:r>
            <a:r>
              <a:rPr lang="zh-CN" altLang="en-US" sz="2400" dirty="0" smtClean="0"/>
              <a:t>胡克</a:t>
            </a:r>
            <a:endParaRPr lang="en-US" altLang="zh-CN" sz="2400" dirty="0" smtClean="0"/>
          </a:p>
          <a:p>
            <a:pPr algn="ctr"/>
            <a:r>
              <a:rPr lang="en-US" altLang="zh-CN" sz="2400" dirty="0" smtClean="0"/>
              <a:t>1635——1703 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9908147" y="3042530"/>
            <a:ext cx="218808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/>
              <a:t>microscope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5467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.hiphotos.baidu.com/baike/w%3D268/sign=2a9fa951d6a20cf44690f9d94e084b0c/f2deb48f8c5494ee830221cf2bf5e0fe98257ec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144" y="1645016"/>
            <a:ext cx="2221767" cy="291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d.hiphotos.baidu.com/zhidao/wh%3D450%2C600/sign=13c0836c269759ee4a0568cf87cb6f20/c995d143ad4bd11368ca50535aafa40f4bfb054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683" y="1292223"/>
            <a:ext cx="4990856" cy="420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283964"/>
            <a:ext cx="67153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animal cells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4557" y="4558001"/>
            <a:ext cx="31069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zh-CN" sz="2000" dirty="0">
                <a:solidFill>
                  <a:srgbClr val="333333"/>
                </a:solidFill>
                <a:latin typeface="arial" panose="020B0604020202020204" pitchFamily="34" charset="0"/>
              </a:rPr>
              <a:t>Matthias </a:t>
            </a:r>
            <a:r>
              <a:rPr lang="en-GB" altLang="zh-CN" sz="2000" dirty="0" err="1">
                <a:solidFill>
                  <a:srgbClr val="333333"/>
                </a:solidFill>
                <a:latin typeface="arial" panose="020B0604020202020204" pitchFamily="34" charset="0"/>
              </a:rPr>
              <a:t>Jakob</a:t>
            </a:r>
            <a:r>
              <a:rPr lang="en-GB" altLang="zh-CN" sz="2000" dirty="0">
                <a:solidFill>
                  <a:srgbClr val="333333"/>
                </a:solidFill>
                <a:latin typeface="arial" panose="020B0604020202020204" pitchFamily="34" charset="0"/>
              </a:rPr>
              <a:t> </a:t>
            </a:r>
            <a:r>
              <a:rPr lang="en-GB" altLang="zh-CN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Schleiden</a:t>
            </a:r>
          </a:p>
          <a:p>
            <a:pPr algn="ctr"/>
            <a:r>
              <a:rPr lang="zh-CN" altLang="en-US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施莱登</a:t>
            </a:r>
            <a:r>
              <a:rPr lang="en-GB" altLang="zh-CN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 </a:t>
            </a:r>
          </a:p>
          <a:p>
            <a:pPr algn="ctr"/>
            <a:r>
              <a:rPr lang="en-GB" altLang="zh-CN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1804</a:t>
            </a:r>
            <a:r>
              <a:rPr lang="zh-CN" altLang="en-GB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－</a:t>
            </a:r>
            <a:r>
              <a:rPr lang="en-GB" altLang="zh-CN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1881</a:t>
            </a:r>
            <a:endParaRPr lang="zh-CN" altLang="en-US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991176" y="5495634"/>
            <a:ext cx="4732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细胞是构成</a:t>
            </a:r>
            <a:r>
              <a:rPr lang="zh-CN" altLang="en-US" sz="2400" dirty="0" smtClean="0">
                <a:solidFill>
                  <a:srgbClr val="FF0000"/>
                </a:solidFill>
              </a:rPr>
              <a:t>植物体</a:t>
            </a:r>
            <a:r>
              <a:rPr lang="zh-CN" altLang="en-US" sz="2400" dirty="0" smtClean="0"/>
              <a:t>的基本单位</a:t>
            </a:r>
            <a:endParaRPr lang="en-US" altLang="zh-CN" sz="2400" dirty="0" smtClean="0"/>
          </a:p>
          <a:p>
            <a:r>
              <a:rPr lang="en-US" altLang="zh-CN" sz="2400" dirty="0"/>
              <a:t>Cell is the basic unit of the </a:t>
            </a:r>
            <a:r>
              <a:rPr lang="en-US" altLang="zh-CN" sz="2400" dirty="0" smtClean="0"/>
              <a:t>plants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9284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.hiphotos.baidu.com/baike/c0%3Dbaike116%2C5%2C5%2C116%2C38/sign=5eb7dcb7a51ea8d39e2f7c56f6635b2b/c2fdfc039245d688b972d9a8a7c27d1ed21b244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989" y="1367013"/>
            <a:ext cx="2634517" cy="354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83964"/>
            <a:ext cx="67153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animal cells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22763" y="4910555"/>
            <a:ext cx="22669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zh-CN" sz="2000" dirty="0">
                <a:solidFill>
                  <a:srgbClr val="333333"/>
                </a:solidFill>
                <a:latin typeface="arial" panose="020B0604020202020204" pitchFamily="34" charset="0"/>
              </a:rPr>
              <a:t>Theodor </a:t>
            </a:r>
            <a:r>
              <a:rPr lang="en-GB" altLang="zh-CN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Schwann</a:t>
            </a:r>
          </a:p>
          <a:p>
            <a:pPr algn="ctr"/>
            <a:r>
              <a:rPr lang="zh-CN" altLang="en-US" sz="2000" dirty="0"/>
              <a:t>西奥多</a:t>
            </a:r>
            <a:r>
              <a:rPr lang="en-US" altLang="zh-CN" sz="2000" dirty="0"/>
              <a:t>·</a:t>
            </a:r>
            <a:r>
              <a:rPr lang="zh-CN" altLang="en-US" sz="2000" dirty="0"/>
              <a:t>施旺</a:t>
            </a:r>
            <a:endParaRPr lang="en-US" altLang="zh-CN" sz="20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ctr"/>
            <a:r>
              <a:rPr lang="en-GB" altLang="zh-CN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1810</a:t>
            </a:r>
            <a:r>
              <a:rPr lang="zh-CN" altLang="en-US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～</a:t>
            </a:r>
            <a:r>
              <a:rPr lang="en-US" altLang="zh-CN" sz="2000" dirty="0" smtClean="0">
                <a:solidFill>
                  <a:srgbClr val="333333"/>
                </a:solidFill>
                <a:latin typeface="arial" panose="020B0604020202020204" pitchFamily="34" charset="0"/>
              </a:rPr>
              <a:t>1882</a:t>
            </a:r>
          </a:p>
        </p:txBody>
      </p:sp>
      <p:pic>
        <p:nvPicPr>
          <p:cNvPr id="3076" name="Picture 4" descr="http://pic63.huitu.com/res/20160408/448_20160408004424762310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40" y="1367012"/>
            <a:ext cx="5133744" cy="4295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113038" y="5662245"/>
            <a:ext cx="4732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细胞是构成</a:t>
            </a:r>
            <a:r>
              <a:rPr lang="zh-CN" altLang="en-US" sz="2400" dirty="0" smtClean="0">
                <a:solidFill>
                  <a:srgbClr val="FF0000"/>
                </a:solidFill>
              </a:rPr>
              <a:t>动物体</a:t>
            </a:r>
            <a:r>
              <a:rPr lang="zh-CN" altLang="en-US" sz="2400" dirty="0" smtClean="0"/>
              <a:t>的基本单位</a:t>
            </a:r>
            <a:endParaRPr lang="en-US" altLang="zh-CN" sz="2400" dirty="0" smtClean="0"/>
          </a:p>
          <a:p>
            <a:r>
              <a:rPr lang="en-US" altLang="zh-CN" sz="2400" dirty="0"/>
              <a:t>Cell is the basic unit of the </a:t>
            </a:r>
            <a:r>
              <a:rPr lang="en-US" altLang="zh-CN" sz="2400" dirty="0" smtClean="0"/>
              <a:t>animal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3868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3964"/>
            <a:ext cx="67153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animal cells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4098" name="Picture 2" descr="http://img3.redocn.com/20120423/Redocn_20120423083915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58" y="977595"/>
            <a:ext cx="4322504" cy="291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a0.att.hudong.com/60/82/013000002872941231928276364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010" y="977594"/>
            <a:ext cx="4211878" cy="281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.mypsd.com.cn/y/d/%e5%9f%ba%e7%a1%80%e5%9b%be%e5%ba%93/%e7%8e%b0%e4%bb%a3%e7%a7%91%e6%8a%80/%e7%a7%91%e5%ad%a6%e7%a0%94%e7%a9%b6/a/jpg/i-42twj%3bkseff%20%28661%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58" y="3892062"/>
            <a:ext cx="4322503" cy="296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s2.sinaimg.cn/bmiddle/52ee83e4g7172f7ca18c1&amp;69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009" y="3892062"/>
            <a:ext cx="4211879" cy="295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93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3964"/>
            <a:ext cx="67153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animal cells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85" y="1314094"/>
            <a:ext cx="3880569" cy="43623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835" y="1039165"/>
            <a:ext cx="3037114" cy="46373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77708" y="1554523"/>
            <a:ext cx="2380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err="1" smtClean="0"/>
              <a:t>Cytomembrane</a:t>
            </a:r>
            <a:endParaRPr lang="en-US" altLang="zh-CN" sz="2400" dirty="0" smtClean="0"/>
          </a:p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细胞膜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2790092" y="1886471"/>
            <a:ext cx="201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045569" y="1886471"/>
            <a:ext cx="201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133565" y="3131381"/>
            <a:ext cx="1364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/>
              <a:t>Nucleus</a:t>
            </a:r>
          </a:p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细胞核</a:t>
            </a:r>
            <a:endParaRPr lang="en-US" altLang="zh-CN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449869" y="3416437"/>
            <a:ext cx="38360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415018" y="3392991"/>
            <a:ext cx="31116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964060" y="4602731"/>
            <a:ext cx="2081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Mitochondria</a:t>
            </a:r>
          </a:p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线粒体</a:t>
            </a:r>
            <a:endParaRPr lang="en-US" altLang="zh-CN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6962839" y="4794366"/>
            <a:ext cx="2098730" cy="111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579077" y="4840687"/>
            <a:ext cx="25439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5118995" y="2302473"/>
            <a:ext cx="1502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/>
              <a:t>cytoplasm</a:t>
            </a:r>
          </a:p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细胞质</a:t>
            </a:r>
            <a:endParaRPr lang="en-US" altLang="zh-CN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2106" y="2577294"/>
            <a:ext cx="284118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359877" y="2565571"/>
            <a:ext cx="38674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2755824" y="5633911"/>
            <a:ext cx="2081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chloroplast</a:t>
            </a:r>
          </a:p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叶绿体</a:t>
            </a:r>
            <a:endParaRPr lang="en-US" altLang="zh-CN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887415" y="5287108"/>
            <a:ext cx="1184031" cy="5627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232136" y="5655195"/>
            <a:ext cx="2081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vacuole</a:t>
            </a:r>
          </a:p>
          <a:p>
            <a:pPr algn="ctr"/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液泡</a:t>
            </a:r>
            <a:endParaRPr lang="en-US" altLang="zh-CN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1137138" y="4602731"/>
            <a:ext cx="418706" cy="1149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2628925" y="768427"/>
            <a:ext cx="2081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Cell wall</a:t>
            </a:r>
          </a:p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细胞壁</a:t>
            </a:r>
            <a:endParaRPr lang="en-US" altLang="zh-CN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2628925" y="1183925"/>
            <a:ext cx="548029" cy="281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47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/>
      <p:bldP spid="28" grpId="0"/>
      <p:bldP spid="34" grpId="0"/>
      <p:bldP spid="40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3964"/>
            <a:ext cx="67153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animal cells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090473"/>
              </p:ext>
            </p:extLst>
          </p:nvPr>
        </p:nvGraphicFramePr>
        <p:xfrm>
          <a:off x="689894" y="1707803"/>
          <a:ext cx="10489383" cy="2893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0222"/>
                <a:gridCol w="4070555"/>
                <a:gridCol w="3598606"/>
              </a:tblGrid>
              <a:tr h="964565"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植物细胞 </a:t>
                      </a:r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plant </a:t>
                      </a:r>
                      <a:r>
                        <a:rPr lang="en-US" altLang="zh-CN" sz="2800" baseline="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cell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动物细胞 </a:t>
                      </a:r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animal cell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96456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Similarity </a:t>
                      </a:r>
                      <a:r>
                        <a:rPr lang="zh-CN" altLang="en-US" sz="28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相同点</a:t>
                      </a:r>
                      <a:endParaRPr lang="zh-CN" altLang="en-US" sz="2800" dirty="0">
                        <a:solidFill>
                          <a:srgbClr val="FF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96456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Difference</a:t>
                      </a:r>
                      <a:r>
                        <a:rPr lang="zh-CN" altLang="en-US" sz="2800" dirty="0" smtClean="0">
                          <a:solidFill>
                            <a:srgbClr val="FF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不同点</a:t>
                      </a:r>
                      <a:endParaRPr lang="zh-CN" altLang="en-US" sz="2800" dirty="0">
                        <a:solidFill>
                          <a:srgbClr val="FF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50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easyread.ph.126.net/zeiSnxu3-58w2MzPVrTR9w==/79170994465007095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395" y="2179061"/>
            <a:ext cx="7968577" cy="438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283964"/>
            <a:ext cx="67153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animal cells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3127833" y="1308619"/>
            <a:ext cx="5691703" cy="65291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90170" tIns="46990" rIns="90170" bIns="46990" anchor="ctr"/>
          <a:lstStyle>
            <a:lvl1pPr>
              <a:spcAft>
                <a:spcPts val="2000"/>
              </a:spcAft>
              <a:buSzPct val="100000"/>
              <a:buFont typeface="Wingdings" panose="05000000000000000000" pitchFamily="2" charset="2"/>
              <a:buChar char="l"/>
              <a:defRPr sz="16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1pPr>
            <a:lvl2pPr marL="742950" indent="-285750">
              <a:spcAft>
                <a:spcPts val="1000"/>
              </a:spcAft>
              <a:buSzPct val="100000"/>
              <a:buFont typeface="Wingdings" panose="05000000000000000000" pitchFamily="2" charset="2"/>
              <a:buChar char="n"/>
              <a:defRPr sz="14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2pPr>
            <a:lvl3pPr marL="11430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Ø"/>
              <a:defRPr sz="14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3pPr>
            <a:lvl4pPr marL="16002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ü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4pPr>
            <a:lvl5pPr marL="20574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细胞核在生物遗传中的重要功能</a:t>
            </a:r>
            <a:endParaRPr lang="zh-CN" altLang="en-US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35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c.hiphotos.baidu.com/zhidao/wh%3D450%2C600/sign=5ad8229d8518367aaddc77d91b43a7e2/bba1cd11728b4710539b1278c0cec3fdfd0323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75" y="2624136"/>
            <a:ext cx="9929899" cy="353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283964"/>
            <a:ext cx="67153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structure and function of animal cells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3159774" y="1234877"/>
            <a:ext cx="5691703" cy="65291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90170" tIns="46990" rIns="90170" bIns="46990" anchor="ctr"/>
          <a:lstStyle>
            <a:lvl1pPr>
              <a:spcAft>
                <a:spcPts val="2000"/>
              </a:spcAft>
              <a:buSzPct val="100000"/>
              <a:buFont typeface="Wingdings" panose="05000000000000000000" pitchFamily="2" charset="2"/>
              <a:buChar char="l"/>
              <a:defRPr sz="16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1pPr>
            <a:lvl2pPr marL="742950" indent="-285750">
              <a:spcAft>
                <a:spcPts val="1000"/>
              </a:spcAft>
              <a:buSzPct val="100000"/>
              <a:buFont typeface="Wingdings" panose="05000000000000000000" pitchFamily="2" charset="2"/>
              <a:buChar char="n"/>
              <a:defRPr sz="14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2pPr>
            <a:lvl3pPr marL="11430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Ø"/>
              <a:defRPr sz="14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3pPr>
            <a:lvl4pPr marL="16002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ü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4pPr>
            <a:lvl5pPr marL="2057400" indent="-228600"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•"/>
              <a:defRPr sz="1200">
                <a:solidFill>
                  <a:srgbClr val="B0D1D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Rounded MT Bold" panose="020F0704030504030204" pitchFamily="34" charset="0"/>
              </a:defRPr>
            </a:lvl9pPr>
          </a:lstStyle>
          <a:p>
            <a:pPr algn="ctr" eaLnBrk="1" hangingPunct="1"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细胞核在生物遗传中的重要功能</a:t>
            </a:r>
            <a:endParaRPr lang="zh-CN" altLang="en-US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 autoUpdateAnimBg="0"/>
    </p:bldLst>
  </p:timing>
</p:sld>
</file>

<file path=ppt/theme/theme1.xml><?xml version="1.0" encoding="utf-8"?>
<a:theme xmlns:a="http://schemas.openxmlformats.org/drawingml/2006/main" name="水滴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TM04033925[[fn=水滴]]</Template>
  <TotalTime>771</TotalTime>
  <Words>452</Words>
  <Application>Microsoft Office PowerPoint</Application>
  <PresentationFormat>宽屏</PresentationFormat>
  <Paragraphs>73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黑体</vt:lpstr>
      <vt:lpstr>华文楷体</vt:lpstr>
      <vt:lpstr>宋体</vt:lpstr>
      <vt:lpstr>arial</vt:lpstr>
      <vt:lpstr>arial</vt:lpstr>
      <vt:lpstr>Arial Rounded MT Bold</vt:lpstr>
      <vt:lpstr>Times New Roman</vt:lpstr>
      <vt:lpstr>Tw Cen MT</vt:lpstr>
      <vt:lpstr>水滴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2016-09-07T02:03:42Z</dcterms:created>
  <dcterms:modified xsi:type="dcterms:W3CDTF">2016-09-08T20:55:57Z</dcterms:modified>
</cp:coreProperties>
</file>