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3"/>
    <p:sldId id="283" r:id="rId4"/>
    <p:sldId id="278" r:id="rId5"/>
    <p:sldId id="306" r:id="rId6"/>
    <p:sldId id="349" r:id="rId7"/>
    <p:sldId id="353" r:id="rId8"/>
    <p:sldId id="350" r:id="rId9"/>
    <p:sldId id="354" r:id="rId10"/>
    <p:sldId id="355" r:id="rId11"/>
    <p:sldId id="351" r:id="rId12"/>
    <p:sldId id="337" r:id="rId13"/>
    <p:sldId id="269" r:id="rId14"/>
    <p:sldId id="270" r:id="rId15"/>
    <p:sldId id="340" r:id="rId16"/>
    <p:sldId id="296" r:id="rId17"/>
    <p:sldId id="319"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598" autoAdjust="0"/>
    <p:restoredTop sz="94614" autoAdjust="0"/>
  </p:normalViewPr>
  <p:slideViewPr>
    <p:cSldViewPr>
      <p:cViewPr varScale="1">
        <p:scale>
          <a:sx n="66" d="100"/>
          <a:sy n="66" d="100"/>
        </p:scale>
        <p:origin x="-106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3.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oleObject" Target="../embeddings/oleObject3.bin"/><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8.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468313" y="266682"/>
            <a:ext cx="5256212" cy="519112"/>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403648" y="1484784"/>
            <a:ext cx="6084168" cy="646331"/>
          </a:xfrm>
          <a:prstGeom prst="rect">
            <a:avLst/>
          </a:prstGeom>
          <a:noFill/>
          <a:ln w="9525">
            <a:noFill/>
            <a:miter lim="800000"/>
          </a:ln>
        </p:spPr>
        <p:txBody>
          <a:bodyPr wrap="square">
            <a:spAutoFit/>
          </a:bodyPr>
          <a:lstStyle/>
          <a:p>
            <a:r>
              <a:rPr lang="zh-CN" altLang="zh-CN" sz="3600" b="1" dirty="0" smtClean="0">
                <a:solidFill>
                  <a:srgbClr val="C00000"/>
                </a:solidFill>
                <a:latin typeface="+mj-ea"/>
                <a:ea typeface="+mj-ea"/>
              </a:rPr>
              <a:t>第十八章　平行四边形</a:t>
            </a:r>
            <a:endParaRPr lang="zh-CN" altLang="zh-CN" sz="3600" b="1" dirty="0">
              <a:solidFill>
                <a:srgbClr val="C00000"/>
              </a:solidFill>
              <a:latin typeface="+mj-ea"/>
              <a:ea typeface="+mj-ea"/>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428596" y="2571744"/>
            <a:ext cx="7858180" cy="923330"/>
          </a:xfrm>
          <a:prstGeom prst="rect">
            <a:avLst/>
          </a:prstGeom>
          <a:noFill/>
          <a:effectLst/>
        </p:spPr>
        <p:txBody>
          <a:bodyPr wrap="square" lIns="91440" tIns="45720" rIns="91440" bIns="45720">
            <a:spAutoFit/>
          </a:bodyPr>
          <a:lstStyle/>
          <a:p>
            <a:pPr algn="ctr"/>
            <a:r>
              <a:rPr lang="en-US" altLang="zh-CN" sz="5400" b="1" dirty="0" smtClean="0">
                <a:solidFill>
                  <a:srgbClr val="7030A0"/>
                </a:solidFill>
                <a:latin typeface="+mj-lt"/>
              </a:rPr>
              <a:t>18.2.1</a:t>
            </a:r>
            <a:r>
              <a:rPr lang="zh-CN" altLang="zh-CN" sz="5400" b="1" dirty="0" smtClean="0">
                <a:solidFill>
                  <a:srgbClr val="7030A0"/>
                </a:solidFill>
                <a:latin typeface="+mj-lt"/>
              </a:rPr>
              <a:t>　矩</a:t>
            </a:r>
            <a:r>
              <a:rPr lang="en-US" altLang="zh-CN" sz="5400" b="1" dirty="0" smtClean="0">
                <a:solidFill>
                  <a:srgbClr val="7030A0"/>
                </a:solidFill>
                <a:latin typeface="+mj-lt"/>
              </a:rPr>
              <a:t>    </a:t>
            </a:r>
            <a:r>
              <a:rPr lang="zh-CN" altLang="zh-CN" sz="5400" b="1" dirty="0" smtClean="0">
                <a:solidFill>
                  <a:srgbClr val="7030A0"/>
                </a:solidFill>
                <a:latin typeface="+mj-lt"/>
              </a:rPr>
              <a:t>形</a:t>
            </a:r>
            <a:r>
              <a:rPr lang="zh-CN" altLang="en-US" sz="5400" b="1" dirty="0" smtClean="0">
                <a:solidFill>
                  <a:srgbClr val="7030A0"/>
                </a:solidFill>
                <a:latin typeface="+mj-lt"/>
              </a:rPr>
              <a:t>（第</a:t>
            </a:r>
            <a:r>
              <a:rPr lang="en-US" altLang="zh-CN" sz="5400" b="1" dirty="0" smtClean="0">
                <a:solidFill>
                  <a:srgbClr val="7030A0"/>
                </a:solidFill>
                <a:latin typeface="+mj-lt"/>
              </a:rPr>
              <a:t>2</a:t>
            </a:r>
            <a:r>
              <a:rPr lang="zh-CN" altLang="en-US" sz="5400" b="1" dirty="0" smtClean="0">
                <a:solidFill>
                  <a:srgbClr val="7030A0"/>
                </a:solidFill>
                <a:latin typeface="+mj-lt"/>
              </a:rPr>
              <a:t>课时）</a:t>
            </a:r>
            <a:endParaRPr lang="zh-CN" altLang="en-US" sz="54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latin typeface="+mj-lt"/>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836712"/>
            <a:ext cx="8832540" cy="2595839"/>
          </a:xfrm>
          <a:prstGeom prst="rect">
            <a:avLst/>
          </a:prstGeom>
        </p:spPr>
        <p:txBody>
          <a:bodyPr wrap="square">
            <a:spAutoFit/>
          </a:bodyPr>
          <a:lstStyle/>
          <a:p>
            <a:pPr>
              <a:lnSpc>
                <a:spcPct val="150000"/>
              </a:lnSpc>
            </a:pPr>
            <a:r>
              <a:rPr lang="zh-CN" altLang="en-US" sz="2800" dirty="0" smtClean="0">
                <a:latin typeface="Times New Roman" pitchFamily="18" charset="0"/>
                <a:cs typeface="Times New Roman" pitchFamily="18" charset="0"/>
              </a:rPr>
              <a:t>例：</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补充</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判断</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两条对角线相等的四边形是矩形</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两条对角线相等且互相平分的四边形是矩形</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有一个角是直角的四边形是矩形</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10" name="对角圆角矩形 9"/>
          <p:cNvSpPr/>
          <p:nvPr/>
        </p:nvSpPr>
        <p:spPr>
          <a:xfrm>
            <a:off x="359024" y="3571876"/>
            <a:ext cx="8784976" cy="1191816"/>
          </a:xfrm>
          <a:prstGeom prst="round2DiagRect">
            <a:avLst/>
          </a:prstGeom>
          <a:ln w="76200"/>
        </p:spPr>
        <p:style>
          <a:lnRef idx="3">
            <a:schemeClr val="lt1"/>
          </a:lnRef>
          <a:fillRef idx="1">
            <a:schemeClr val="accent3"/>
          </a:fillRef>
          <a:effectRef idx="1">
            <a:schemeClr val="accent3"/>
          </a:effectRef>
          <a:fontRef idx="minor">
            <a:schemeClr val="lt1"/>
          </a:fontRef>
        </p:style>
        <p:txBody>
          <a:bodyPr wrap="square">
            <a:spAutoFit/>
          </a:bodyPr>
          <a:lstStyle/>
          <a:p>
            <a:r>
              <a:rPr lang="zh-CN" altLang="en-US" sz="3200" dirty="0" smtClean="0">
                <a:solidFill>
                  <a:srgbClr val="FF0000"/>
                </a:solidFill>
              </a:rPr>
              <a:t>      解析：</a:t>
            </a:r>
            <a:r>
              <a:rPr lang="en-US" altLang="zh-CN" sz="3200" dirty="0" smtClean="0">
                <a:solidFill>
                  <a:srgbClr val="000000"/>
                </a:solidFill>
              </a:rPr>
              <a:t>(1)</a:t>
            </a:r>
            <a:r>
              <a:rPr lang="zh-CN" altLang="zh-CN" sz="3200" dirty="0" smtClean="0">
                <a:solidFill>
                  <a:srgbClr val="000000"/>
                </a:solidFill>
              </a:rPr>
              <a:t>如图</a:t>
            </a:r>
            <a:r>
              <a:rPr lang="en-US" altLang="zh-CN" sz="3200" dirty="0" smtClean="0">
                <a:solidFill>
                  <a:srgbClr val="000000"/>
                </a:solidFill>
              </a:rPr>
              <a:t>(1),</a:t>
            </a:r>
            <a:r>
              <a:rPr lang="zh-CN" altLang="zh-CN" sz="3200" dirty="0" smtClean="0">
                <a:solidFill>
                  <a:srgbClr val="000000"/>
                </a:solidFill>
              </a:rPr>
              <a:t>四边形</a:t>
            </a:r>
            <a:r>
              <a:rPr lang="en-US" altLang="zh-CN" sz="3200" i="1" dirty="0" smtClean="0">
                <a:solidFill>
                  <a:srgbClr val="000000"/>
                </a:solidFill>
                <a:latin typeface="Times New Roman" pitchFamily="18" charset="0"/>
                <a:cs typeface="Times New Roman" pitchFamily="18" charset="0"/>
              </a:rPr>
              <a:t>ABCD</a:t>
            </a:r>
            <a:r>
              <a:rPr lang="zh-CN" altLang="zh-CN" sz="3200" dirty="0" smtClean="0">
                <a:solidFill>
                  <a:srgbClr val="000000"/>
                </a:solidFill>
              </a:rPr>
              <a:t>中</a:t>
            </a:r>
            <a:r>
              <a:rPr lang="en-US" altLang="zh-CN" sz="3200" i="1" dirty="0" smtClean="0">
                <a:solidFill>
                  <a:srgbClr val="000000"/>
                </a:solidFill>
                <a:latin typeface="Times New Roman" pitchFamily="18" charset="0"/>
                <a:cs typeface="Times New Roman" pitchFamily="18" charset="0"/>
              </a:rPr>
              <a:t>,AC=BD,</a:t>
            </a:r>
            <a:r>
              <a:rPr lang="zh-CN" altLang="zh-CN" sz="3200" dirty="0" smtClean="0">
                <a:solidFill>
                  <a:srgbClr val="000000"/>
                </a:solidFill>
              </a:rPr>
              <a:t>但四边形</a:t>
            </a:r>
            <a:r>
              <a:rPr lang="en-US" altLang="zh-CN" sz="3200" i="1" dirty="0" smtClean="0">
                <a:solidFill>
                  <a:srgbClr val="000000"/>
                </a:solidFill>
                <a:latin typeface="Times New Roman" pitchFamily="18" charset="0"/>
                <a:cs typeface="Times New Roman" pitchFamily="18" charset="0"/>
              </a:rPr>
              <a:t>ABCD</a:t>
            </a:r>
            <a:r>
              <a:rPr lang="zh-CN" altLang="zh-CN" sz="3200" dirty="0" smtClean="0">
                <a:solidFill>
                  <a:srgbClr val="000000"/>
                </a:solidFill>
              </a:rPr>
              <a:t>明显不是矩形</a:t>
            </a:r>
            <a:r>
              <a:rPr lang="en-US" altLang="zh-CN" sz="3200" dirty="0" smtClean="0">
                <a:solidFill>
                  <a:srgbClr val="000000"/>
                </a:solidFill>
              </a:rPr>
              <a:t>,</a:t>
            </a:r>
            <a:r>
              <a:rPr lang="zh-CN" altLang="zh-CN" sz="3200" dirty="0" smtClean="0">
                <a:solidFill>
                  <a:srgbClr val="000000"/>
                </a:solidFill>
              </a:rPr>
              <a:t>∴该打</a:t>
            </a:r>
            <a:r>
              <a:rPr lang="en-US" altLang="zh-CN" sz="3200" dirty="0" smtClean="0">
                <a:solidFill>
                  <a:srgbClr val="000000"/>
                </a:solidFill>
              </a:rPr>
              <a:t>“</a:t>
            </a:r>
            <a:r>
              <a:rPr lang="zh-CN" altLang="zh-CN" sz="3200" dirty="0" smtClean="0">
                <a:solidFill>
                  <a:srgbClr val="000000"/>
                </a:solidFill>
              </a:rPr>
              <a:t>✕</a:t>
            </a:r>
            <a:r>
              <a:rPr lang="en-US" altLang="zh-CN" sz="3200" dirty="0" smtClean="0">
                <a:solidFill>
                  <a:srgbClr val="000000"/>
                </a:solidFill>
              </a:rPr>
              <a:t>”.</a:t>
            </a:r>
            <a:endParaRPr lang="zh-CN" altLang="zh-CN" sz="3200" dirty="0">
              <a:solidFill>
                <a:srgbClr val="000000"/>
              </a:solidFill>
            </a:endParaRPr>
          </a:p>
        </p:txBody>
      </p:sp>
      <p:sp>
        <p:nvSpPr>
          <p:cNvPr id="11" name="矩形 10"/>
          <p:cNvSpPr/>
          <p:nvPr/>
        </p:nvSpPr>
        <p:spPr>
          <a:xfrm>
            <a:off x="8028384" y="1609636"/>
            <a:ext cx="567680" cy="523220"/>
          </a:xfrm>
          <a:prstGeom prst="rect">
            <a:avLst/>
          </a:prstGeom>
        </p:spPr>
        <p:txBody>
          <a:bodyPr wrap="square">
            <a:spAutoFit/>
          </a:bodyPr>
          <a:lstStyle/>
          <a:p>
            <a:r>
              <a:rPr lang="zh-CN" altLang="zh-CN" sz="2800" dirty="0" smtClean="0">
                <a:solidFill>
                  <a:srgbClr val="FF0000"/>
                </a:solidFill>
              </a:rPr>
              <a:t>✕</a:t>
            </a:r>
            <a:endParaRPr lang="zh-CN" altLang="zh-CN" sz="2800" dirty="0">
              <a:solidFill>
                <a:srgbClr val="FF0000"/>
              </a:solidFill>
            </a:endParaRPr>
          </a:p>
        </p:txBody>
      </p:sp>
      <p:pic>
        <p:nvPicPr>
          <p:cNvPr id="12" name="图片 11"/>
          <p:cNvPicPr/>
          <p:nvPr/>
        </p:nvPicPr>
        <p:blipFill>
          <a:blip r:embed="rId1" cstate="print">
            <a:duotone>
              <a:prstClr val="black"/>
              <a:schemeClr val="accent2">
                <a:tint val="45000"/>
                <a:satMod val="400000"/>
              </a:schemeClr>
            </a:duotone>
          </a:blip>
          <a:srcRect r="49231"/>
          <a:stretch>
            <a:fillRect/>
          </a:stretch>
        </p:blipFill>
        <p:spPr bwMode="auto">
          <a:xfrm>
            <a:off x="1357290" y="5072074"/>
            <a:ext cx="2376264" cy="1368152"/>
          </a:xfrm>
          <a:prstGeom prst="rect">
            <a:avLst/>
          </a:prstGeom>
          <a:noFill/>
          <a:ln w="9525">
            <a:noFill/>
            <a:miter lim="800000"/>
            <a:headEnd/>
            <a:tailEnd/>
          </a:ln>
        </p:spPr>
      </p:pic>
      <p:sp>
        <p:nvSpPr>
          <p:cNvPr id="14" name="对角圆角矩形 13"/>
          <p:cNvSpPr/>
          <p:nvPr/>
        </p:nvSpPr>
        <p:spPr>
          <a:xfrm>
            <a:off x="359024" y="3643314"/>
            <a:ext cx="8784976" cy="1123712"/>
          </a:xfrm>
          <a:prstGeom prst="round2DiagRect">
            <a:avLst/>
          </a:prstGeom>
          <a:ln w="76200"/>
        </p:spPr>
        <p:style>
          <a:lnRef idx="3">
            <a:schemeClr val="lt1"/>
          </a:lnRef>
          <a:fillRef idx="1">
            <a:schemeClr val="accent3"/>
          </a:fillRef>
          <a:effectRef idx="1">
            <a:schemeClr val="accent3"/>
          </a:effectRef>
          <a:fontRef idx="minor">
            <a:schemeClr val="lt1"/>
          </a:fontRef>
        </p:style>
        <p:txBody>
          <a:bodyPr wrap="square">
            <a:spAutoFit/>
          </a:bodyPr>
          <a:lstStyle/>
          <a:p>
            <a:r>
              <a:rPr lang="zh-CN" altLang="en-US" sz="3200" dirty="0" smtClean="0">
                <a:solidFill>
                  <a:srgbClr val="FF0000"/>
                </a:solidFill>
              </a:rPr>
              <a:t>      </a:t>
            </a:r>
            <a:r>
              <a:rPr lang="zh-CN" altLang="en-US" sz="2800" dirty="0" smtClean="0">
                <a:solidFill>
                  <a:srgbClr val="FF0000"/>
                </a:solidFill>
                <a:latin typeface="楷体_GB2312" pitchFamily="49" charset="-122"/>
                <a:ea typeface="楷体_GB2312" pitchFamily="49" charset="-122"/>
              </a:rPr>
              <a:t>解析：</a:t>
            </a:r>
            <a:r>
              <a:rPr lang="en-US" altLang="zh-CN" sz="2800" dirty="0" smtClean="0">
                <a:solidFill>
                  <a:srgbClr val="000000"/>
                </a:solidFill>
                <a:latin typeface="楷体_GB2312" pitchFamily="49" charset="-122"/>
                <a:ea typeface="楷体_GB2312" pitchFamily="49" charset="-122"/>
              </a:rPr>
              <a:t>(2)</a:t>
            </a:r>
            <a:r>
              <a:rPr lang="zh-CN" altLang="zh-CN" sz="2800" dirty="0" smtClean="0">
                <a:solidFill>
                  <a:srgbClr val="000000"/>
                </a:solidFill>
                <a:latin typeface="楷体_GB2312" pitchFamily="49" charset="-122"/>
                <a:ea typeface="楷体_GB2312" pitchFamily="49" charset="-122"/>
              </a:rPr>
              <a:t>对角线互相平分的四边形是平行四边形</a:t>
            </a:r>
            <a:r>
              <a:rPr lang="en-US" altLang="zh-CN" sz="2800" dirty="0" smtClean="0">
                <a:solidFill>
                  <a:srgbClr val="000000"/>
                </a:solidFill>
                <a:latin typeface="楷体_GB2312" pitchFamily="49" charset="-122"/>
                <a:ea typeface="楷体_GB2312" pitchFamily="49" charset="-122"/>
              </a:rPr>
              <a:t>,</a:t>
            </a:r>
            <a:r>
              <a:rPr lang="zh-CN" altLang="zh-CN" sz="2800" dirty="0" smtClean="0">
                <a:solidFill>
                  <a:srgbClr val="000000"/>
                </a:solidFill>
                <a:latin typeface="楷体_GB2312" pitchFamily="49" charset="-122"/>
                <a:ea typeface="楷体_GB2312" pitchFamily="49" charset="-122"/>
              </a:rPr>
              <a:t>对角线相等的平行四边形为矩形</a:t>
            </a:r>
            <a:r>
              <a:rPr lang="en-US" altLang="zh-CN" sz="2800" dirty="0" smtClean="0">
                <a:solidFill>
                  <a:srgbClr val="000000"/>
                </a:solidFill>
                <a:latin typeface="楷体_GB2312" pitchFamily="49" charset="-122"/>
                <a:ea typeface="楷体_GB2312" pitchFamily="49" charset="-122"/>
              </a:rPr>
              <a:t>,</a:t>
            </a:r>
            <a:r>
              <a:rPr lang="zh-CN" altLang="zh-CN" sz="2800" dirty="0" smtClean="0">
                <a:solidFill>
                  <a:srgbClr val="000000"/>
                </a:solidFill>
                <a:latin typeface="楷体_GB2312" pitchFamily="49" charset="-122"/>
                <a:ea typeface="楷体_GB2312" pitchFamily="49" charset="-122"/>
              </a:rPr>
              <a:t>∴该打</a:t>
            </a:r>
            <a:r>
              <a:rPr lang="en-US" altLang="zh-CN" sz="2800" dirty="0" smtClean="0">
                <a:solidFill>
                  <a:srgbClr val="000000"/>
                </a:solidFill>
                <a:latin typeface="楷体_GB2312" pitchFamily="49" charset="-122"/>
                <a:ea typeface="楷体_GB2312" pitchFamily="49" charset="-122"/>
              </a:rPr>
              <a:t>“√”.</a:t>
            </a:r>
            <a:endParaRPr lang="zh-CN" altLang="zh-CN" sz="2800" dirty="0">
              <a:solidFill>
                <a:srgbClr val="000000"/>
              </a:solidFill>
              <a:latin typeface="楷体_GB2312" pitchFamily="49" charset="-122"/>
              <a:ea typeface="楷体_GB2312" pitchFamily="49" charset="-122"/>
            </a:endParaRPr>
          </a:p>
        </p:txBody>
      </p:sp>
      <p:pic>
        <p:nvPicPr>
          <p:cNvPr id="15" name="图片 14"/>
          <p:cNvPicPr/>
          <p:nvPr/>
        </p:nvPicPr>
        <p:blipFill>
          <a:blip r:embed="rId1" cstate="print">
            <a:duotone>
              <a:prstClr val="black"/>
              <a:schemeClr val="accent6">
                <a:tint val="45000"/>
                <a:satMod val="400000"/>
              </a:schemeClr>
            </a:duotone>
          </a:blip>
          <a:srcRect l="50794" b="-8124"/>
          <a:stretch>
            <a:fillRect/>
          </a:stretch>
        </p:blipFill>
        <p:spPr bwMode="auto">
          <a:xfrm>
            <a:off x="4429124" y="5000636"/>
            <a:ext cx="2000264" cy="1571612"/>
          </a:xfrm>
          <a:prstGeom prst="rect">
            <a:avLst/>
          </a:prstGeom>
          <a:noFill/>
          <a:ln w="9525">
            <a:noFill/>
            <a:miter lim="800000"/>
            <a:headEnd/>
            <a:tailEnd/>
          </a:ln>
        </p:spPr>
      </p:pic>
      <p:sp>
        <p:nvSpPr>
          <p:cNvPr id="16" name="矩形 15"/>
          <p:cNvSpPr/>
          <p:nvPr/>
        </p:nvSpPr>
        <p:spPr>
          <a:xfrm>
            <a:off x="8028384" y="2257708"/>
            <a:ext cx="567680" cy="523220"/>
          </a:xfrm>
          <a:prstGeom prst="rect">
            <a:avLst/>
          </a:prstGeom>
        </p:spPr>
        <p:txBody>
          <a:bodyPr wrap="square">
            <a:spAutoFit/>
          </a:bodyPr>
          <a:lstStyle/>
          <a:p>
            <a:r>
              <a:rPr lang="en-US" altLang="zh-CN" sz="2800" dirty="0" smtClean="0">
                <a:solidFill>
                  <a:srgbClr val="FF0000"/>
                </a:solidFill>
              </a:rPr>
              <a:t>√</a:t>
            </a:r>
            <a:endParaRPr lang="zh-CN" altLang="zh-CN" sz="2800" dirty="0">
              <a:solidFill>
                <a:srgbClr val="FF0000"/>
              </a:solidFill>
            </a:endParaRPr>
          </a:p>
        </p:txBody>
      </p:sp>
      <p:sp>
        <p:nvSpPr>
          <p:cNvPr id="17" name="对角圆角矩形 16"/>
          <p:cNvSpPr/>
          <p:nvPr/>
        </p:nvSpPr>
        <p:spPr>
          <a:xfrm>
            <a:off x="359024" y="3643314"/>
            <a:ext cx="8784976" cy="1191816"/>
          </a:xfrm>
          <a:prstGeom prst="round2DiagRect">
            <a:avLst/>
          </a:prstGeom>
          <a:ln w="76200"/>
        </p:spPr>
        <p:style>
          <a:lnRef idx="3">
            <a:schemeClr val="lt1"/>
          </a:lnRef>
          <a:fillRef idx="1">
            <a:schemeClr val="accent3"/>
          </a:fillRef>
          <a:effectRef idx="1">
            <a:schemeClr val="accent3"/>
          </a:effectRef>
          <a:fontRef idx="minor">
            <a:schemeClr val="lt1"/>
          </a:fontRef>
        </p:style>
        <p:txBody>
          <a:bodyPr wrap="square">
            <a:spAutoFit/>
          </a:bodyPr>
          <a:lstStyle/>
          <a:p>
            <a:r>
              <a:rPr lang="zh-CN" altLang="en-US" sz="3200" dirty="0" smtClean="0">
                <a:solidFill>
                  <a:srgbClr val="FF0000"/>
                </a:solidFill>
              </a:rPr>
              <a:t>      </a:t>
            </a:r>
            <a:r>
              <a:rPr lang="zh-CN" altLang="en-US" sz="3200" dirty="0" smtClean="0">
                <a:solidFill>
                  <a:srgbClr val="FF0000"/>
                </a:solidFill>
                <a:latin typeface="Times New Roman" pitchFamily="18" charset="0"/>
                <a:ea typeface="楷体_GB2312" pitchFamily="49" charset="-122"/>
                <a:cs typeface="Times New Roman" pitchFamily="18" charset="0"/>
              </a:rPr>
              <a:t>解析：</a:t>
            </a:r>
            <a:r>
              <a:rPr lang="en-US" altLang="zh-CN" sz="3200" dirty="0" smtClean="0">
                <a:solidFill>
                  <a:schemeClr val="tx1"/>
                </a:solidFill>
                <a:latin typeface="Times New Roman" pitchFamily="18" charset="0"/>
                <a:ea typeface="楷体_GB2312" pitchFamily="49" charset="-122"/>
                <a:cs typeface="Times New Roman" pitchFamily="18" charset="0"/>
              </a:rPr>
              <a:t>(3)</a:t>
            </a:r>
            <a:r>
              <a:rPr lang="zh-CN" altLang="zh-CN" sz="3200" dirty="0" smtClean="0">
                <a:solidFill>
                  <a:schemeClr val="tx1"/>
                </a:solidFill>
                <a:latin typeface="Times New Roman" pitchFamily="18" charset="0"/>
                <a:ea typeface="楷体_GB2312" pitchFamily="49" charset="-122"/>
                <a:cs typeface="Times New Roman" pitchFamily="18" charset="0"/>
              </a:rPr>
              <a:t>如图</a:t>
            </a:r>
            <a:r>
              <a:rPr lang="en-US" altLang="zh-CN" sz="3200" dirty="0" smtClean="0">
                <a:solidFill>
                  <a:schemeClr val="tx1"/>
                </a:solidFill>
                <a:latin typeface="Times New Roman" pitchFamily="18" charset="0"/>
                <a:ea typeface="楷体_GB2312" pitchFamily="49" charset="-122"/>
                <a:cs typeface="Times New Roman" pitchFamily="18" charset="0"/>
              </a:rPr>
              <a:t>(2),</a:t>
            </a:r>
            <a:r>
              <a:rPr lang="zh-CN" altLang="zh-CN" sz="3200" dirty="0" smtClean="0">
                <a:solidFill>
                  <a:schemeClr val="tx1"/>
                </a:solidFill>
                <a:latin typeface="Times New Roman" pitchFamily="18" charset="0"/>
                <a:ea typeface="楷体_GB2312" pitchFamily="49" charset="-122"/>
                <a:cs typeface="Times New Roman" pitchFamily="18" charset="0"/>
              </a:rPr>
              <a:t>四边形</a:t>
            </a:r>
            <a:r>
              <a:rPr lang="en-US" altLang="zh-CN" sz="3200" i="1" dirty="0" smtClean="0">
                <a:solidFill>
                  <a:schemeClr val="tx1"/>
                </a:solidFill>
                <a:latin typeface="Times New Roman" pitchFamily="18" charset="0"/>
                <a:ea typeface="楷体_GB2312" pitchFamily="49" charset="-122"/>
                <a:cs typeface="Times New Roman" pitchFamily="18" charset="0"/>
              </a:rPr>
              <a:t>ABCD</a:t>
            </a:r>
            <a:r>
              <a:rPr lang="zh-CN" altLang="zh-CN" sz="3200" dirty="0" smtClean="0">
                <a:solidFill>
                  <a:schemeClr val="tx1"/>
                </a:solidFill>
                <a:latin typeface="Times New Roman" pitchFamily="18" charset="0"/>
                <a:ea typeface="楷体_GB2312" pitchFamily="49" charset="-122"/>
                <a:cs typeface="Times New Roman" pitchFamily="18" charset="0"/>
              </a:rPr>
              <a:t>中</a:t>
            </a:r>
            <a:r>
              <a:rPr lang="en-US" altLang="zh-CN" sz="3200" dirty="0" smtClean="0">
                <a:solidFill>
                  <a:schemeClr val="tx1"/>
                </a:solidFill>
                <a:latin typeface="Times New Roman" pitchFamily="18" charset="0"/>
                <a:ea typeface="楷体_GB2312" pitchFamily="49" charset="-122"/>
                <a:cs typeface="Times New Roman" pitchFamily="18" charset="0"/>
              </a:rPr>
              <a:t>,</a:t>
            </a:r>
            <a:r>
              <a:rPr lang="zh-CN" altLang="zh-CN" sz="3200" dirty="0" smtClean="0">
                <a:solidFill>
                  <a:schemeClr val="tx1"/>
                </a:solidFill>
                <a:latin typeface="Times New Roman" pitchFamily="18" charset="0"/>
                <a:ea typeface="楷体_GB2312" pitchFamily="49" charset="-122"/>
                <a:cs typeface="Times New Roman" pitchFamily="18" charset="0"/>
              </a:rPr>
              <a:t>∠</a:t>
            </a:r>
            <a:r>
              <a:rPr lang="en-US" altLang="zh-CN" sz="3200" i="1" dirty="0" smtClean="0">
                <a:solidFill>
                  <a:schemeClr val="tx1"/>
                </a:solidFill>
                <a:latin typeface="Times New Roman" pitchFamily="18" charset="0"/>
                <a:ea typeface="楷体_GB2312" pitchFamily="49" charset="-122"/>
                <a:cs typeface="Times New Roman" pitchFamily="18" charset="0"/>
              </a:rPr>
              <a:t>B</a:t>
            </a:r>
            <a:r>
              <a:rPr lang="en-US" altLang="zh-CN" sz="3200" dirty="0" smtClean="0">
                <a:solidFill>
                  <a:schemeClr val="tx1"/>
                </a:solidFill>
                <a:latin typeface="Times New Roman" pitchFamily="18" charset="0"/>
                <a:ea typeface="楷体_GB2312" pitchFamily="49" charset="-122"/>
                <a:cs typeface="Times New Roman" pitchFamily="18" charset="0"/>
              </a:rPr>
              <a:t>=90°,</a:t>
            </a:r>
            <a:r>
              <a:rPr lang="zh-CN" altLang="zh-CN" sz="3200" dirty="0" smtClean="0">
                <a:solidFill>
                  <a:schemeClr val="tx1"/>
                </a:solidFill>
                <a:latin typeface="Times New Roman" pitchFamily="18" charset="0"/>
                <a:ea typeface="楷体_GB2312" pitchFamily="49" charset="-122"/>
                <a:cs typeface="Times New Roman" pitchFamily="18" charset="0"/>
              </a:rPr>
              <a:t>但四边形</a:t>
            </a:r>
            <a:r>
              <a:rPr lang="en-US" altLang="zh-CN" sz="3200" i="1" dirty="0" smtClean="0">
                <a:solidFill>
                  <a:schemeClr val="tx1"/>
                </a:solidFill>
                <a:latin typeface="Times New Roman" pitchFamily="18" charset="0"/>
                <a:ea typeface="楷体_GB2312" pitchFamily="49" charset="-122"/>
                <a:cs typeface="Times New Roman" pitchFamily="18" charset="0"/>
              </a:rPr>
              <a:t>ABCD</a:t>
            </a:r>
            <a:r>
              <a:rPr lang="zh-CN" altLang="zh-CN" sz="3200" dirty="0" smtClean="0">
                <a:solidFill>
                  <a:schemeClr val="tx1"/>
                </a:solidFill>
                <a:latin typeface="Times New Roman" pitchFamily="18" charset="0"/>
                <a:ea typeface="楷体_GB2312" pitchFamily="49" charset="-122"/>
                <a:cs typeface="Times New Roman" pitchFamily="18" charset="0"/>
              </a:rPr>
              <a:t>明显不是矩形</a:t>
            </a:r>
            <a:r>
              <a:rPr lang="en-US" altLang="zh-CN" sz="3200" dirty="0" smtClean="0">
                <a:solidFill>
                  <a:schemeClr val="tx1"/>
                </a:solidFill>
                <a:latin typeface="Times New Roman" pitchFamily="18" charset="0"/>
                <a:ea typeface="楷体_GB2312" pitchFamily="49" charset="-122"/>
                <a:cs typeface="Times New Roman" pitchFamily="18" charset="0"/>
              </a:rPr>
              <a:t>,</a:t>
            </a:r>
            <a:r>
              <a:rPr lang="zh-CN" altLang="zh-CN" sz="3200" dirty="0" smtClean="0">
                <a:solidFill>
                  <a:schemeClr val="tx1"/>
                </a:solidFill>
                <a:latin typeface="Times New Roman" pitchFamily="18" charset="0"/>
                <a:ea typeface="楷体_GB2312" pitchFamily="49" charset="-122"/>
                <a:cs typeface="Times New Roman" pitchFamily="18" charset="0"/>
              </a:rPr>
              <a:t>∴该打</a:t>
            </a:r>
            <a:r>
              <a:rPr lang="en-US" altLang="zh-CN" sz="3200" dirty="0" smtClean="0">
                <a:solidFill>
                  <a:schemeClr val="tx1"/>
                </a:solidFill>
                <a:latin typeface="Times New Roman" pitchFamily="18" charset="0"/>
                <a:ea typeface="楷体_GB2312" pitchFamily="49" charset="-122"/>
                <a:cs typeface="Times New Roman" pitchFamily="18" charset="0"/>
              </a:rPr>
              <a:t>“</a:t>
            </a:r>
            <a:r>
              <a:rPr lang="zh-CN" altLang="zh-CN" sz="3200" dirty="0" smtClean="0">
                <a:solidFill>
                  <a:schemeClr val="tx1"/>
                </a:solidFill>
                <a:latin typeface="Times New Roman" pitchFamily="18" charset="0"/>
                <a:ea typeface="楷体_GB2312" pitchFamily="49" charset="-122"/>
                <a:cs typeface="Times New Roman" pitchFamily="18" charset="0"/>
              </a:rPr>
              <a:t>✕</a:t>
            </a:r>
            <a:r>
              <a:rPr lang="en-US" altLang="zh-CN" sz="3200" dirty="0" smtClean="0">
                <a:solidFill>
                  <a:schemeClr val="tx1"/>
                </a:solidFill>
                <a:latin typeface="Times New Roman" pitchFamily="18" charset="0"/>
                <a:ea typeface="楷体_GB2312" pitchFamily="49" charset="-122"/>
                <a:cs typeface="Times New Roman" pitchFamily="18" charset="0"/>
              </a:rPr>
              <a:t>”.</a:t>
            </a:r>
            <a:endParaRPr lang="zh-CN" altLang="zh-CN" sz="3200" dirty="0">
              <a:solidFill>
                <a:schemeClr val="tx1"/>
              </a:solidFill>
              <a:latin typeface="Times New Roman" pitchFamily="18" charset="0"/>
              <a:ea typeface="楷体_GB2312" pitchFamily="49" charset="-122"/>
              <a:cs typeface="Times New Roman" pitchFamily="18" charset="0"/>
            </a:endParaRPr>
          </a:p>
        </p:txBody>
      </p:sp>
      <p:sp>
        <p:nvSpPr>
          <p:cNvPr id="18" name="矩形 17"/>
          <p:cNvSpPr/>
          <p:nvPr/>
        </p:nvSpPr>
        <p:spPr>
          <a:xfrm>
            <a:off x="8028384" y="2924944"/>
            <a:ext cx="567680" cy="523220"/>
          </a:xfrm>
          <a:prstGeom prst="rect">
            <a:avLst/>
          </a:prstGeom>
        </p:spPr>
        <p:txBody>
          <a:bodyPr wrap="square">
            <a:spAutoFit/>
          </a:bodyPr>
          <a:lstStyle/>
          <a:p>
            <a:r>
              <a:rPr lang="zh-CN" altLang="zh-CN" sz="2800" dirty="0" smtClean="0">
                <a:solidFill>
                  <a:srgbClr val="FF0000"/>
                </a:solidFill>
              </a:rPr>
              <a:t>✕</a:t>
            </a:r>
            <a:endParaRPr lang="zh-CN" altLang="zh-CN"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70"/>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5"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0.70"/>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strVal val="#ppt_w*0.70"/>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Effect transition="in" filter="fade">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strVal val="#ppt_w*0.70"/>
                                          </p:val>
                                        </p:tav>
                                        <p:tav tm="100000">
                                          <p:val>
                                            <p:strVal val="#ppt_w"/>
                                          </p:val>
                                        </p:tav>
                                      </p:tavLst>
                                    </p:anim>
                                    <p:anim calcmode="lin" valueType="num">
                                      <p:cBhvr>
                                        <p:cTn id="45" dur="1000" fill="hold"/>
                                        <p:tgtEl>
                                          <p:spTgt spid="16"/>
                                        </p:tgtEl>
                                        <p:attrNameLst>
                                          <p:attrName>ppt_h</p:attrName>
                                        </p:attrNameLst>
                                      </p:cBhvr>
                                      <p:tavLst>
                                        <p:tav tm="0">
                                          <p:val>
                                            <p:strVal val="#ppt_h"/>
                                          </p:val>
                                        </p:tav>
                                        <p:tav tm="100000">
                                          <p:val>
                                            <p:strVal val="#ppt_h"/>
                                          </p:val>
                                        </p:tav>
                                      </p:tavLst>
                                    </p:anim>
                                    <p:animEffect transition="in" filter="fade">
                                      <p:cBhvr>
                                        <p:cTn id="46" dur="1000"/>
                                        <p:tgtEl>
                                          <p:spTgt spid="16"/>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strVal val="#ppt_w*0.70"/>
                                          </p:val>
                                        </p:tav>
                                        <p:tav tm="100000">
                                          <p:val>
                                            <p:strVal val="#ppt_w"/>
                                          </p:val>
                                        </p:tav>
                                      </p:tavLst>
                                    </p:anim>
                                    <p:anim calcmode="lin" valueType="num">
                                      <p:cBhvr>
                                        <p:cTn id="54" dur="1000" fill="hold"/>
                                        <p:tgtEl>
                                          <p:spTgt spid="17"/>
                                        </p:tgtEl>
                                        <p:attrNameLst>
                                          <p:attrName>ppt_h</p:attrName>
                                        </p:attrNameLst>
                                      </p:cBhvr>
                                      <p:tavLst>
                                        <p:tav tm="0">
                                          <p:val>
                                            <p:strVal val="#ppt_h"/>
                                          </p:val>
                                        </p:tav>
                                        <p:tav tm="100000">
                                          <p:val>
                                            <p:strVal val="#ppt_h"/>
                                          </p:val>
                                        </p:tav>
                                      </p:tavLst>
                                    </p:anim>
                                    <p:animEffect transition="in" filter="fade">
                                      <p:cBhvr>
                                        <p:cTn id="55" dur="1000"/>
                                        <p:tgtEl>
                                          <p:spTgt spid="17"/>
                                        </p:tgtEl>
                                      </p:cBhvr>
                                    </p:animEffect>
                                  </p:childTnLst>
                                </p:cTn>
                              </p:par>
                              <p:par>
                                <p:cTn id="56" presetID="55" presetClass="entr" presetSubtype="0"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1000" fill="hold"/>
                                        <p:tgtEl>
                                          <p:spTgt spid="15"/>
                                        </p:tgtEl>
                                        <p:attrNameLst>
                                          <p:attrName>ppt_w</p:attrName>
                                        </p:attrNameLst>
                                      </p:cBhvr>
                                      <p:tavLst>
                                        <p:tav tm="0">
                                          <p:val>
                                            <p:strVal val="#ppt_w*0.70"/>
                                          </p:val>
                                        </p:tav>
                                        <p:tav tm="100000">
                                          <p:val>
                                            <p:strVal val="#ppt_w"/>
                                          </p:val>
                                        </p:tav>
                                      </p:tavLst>
                                    </p:anim>
                                    <p:anim calcmode="lin" valueType="num">
                                      <p:cBhvr>
                                        <p:cTn id="59" dur="1000" fill="hold"/>
                                        <p:tgtEl>
                                          <p:spTgt spid="15"/>
                                        </p:tgtEl>
                                        <p:attrNameLst>
                                          <p:attrName>ppt_h</p:attrName>
                                        </p:attrNameLst>
                                      </p:cBhvr>
                                      <p:tavLst>
                                        <p:tav tm="0">
                                          <p:val>
                                            <p:strVal val="#ppt_h"/>
                                          </p:val>
                                        </p:tav>
                                        <p:tav tm="100000">
                                          <p:val>
                                            <p:strVal val="#ppt_h"/>
                                          </p:val>
                                        </p:tav>
                                      </p:tavLst>
                                    </p:anim>
                                    <p:animEffect transition="in" filter="fade">
                                      <p:cBhvr>
                                        <p:cTn id="60" dur="10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1000" fill="hold"/>
                                        <p:tgtEl>
                                          <p:spTgt spid="18"/>
                                        </p:tgtEl>
                                        <p:attrNameLst>
                                          <p:attrName>ppt_w</p:attrName>
                                        </p:attrNameLst>
                                      </p:cBhvr>
                                      <p:tavLst>
                                        <p:tav tm="0">
                                          <p:val>
                                            <p:strVal val="#ppt_w*0.70"/>
                                          </p:val>
                                        </p:tav>
                                        <p:tav tm="100000">
                                          <p:val>
                                            <p:strVal val="#ppt_w"/>
                                          </p:val>
                                        </p:tav>
                                      </p:tavLst>
                                    </p:anim>
                                    <p:anim calcmode="lin" valueType="num">
                                      <p:cBhvr>
                                        <p:cTn id="66" dur="1000" fill="hold"/>
                                        <p:tgtEl>
                                          <p:spTgt spid="18"/>
                                        </p:tgtEl>
                                        <p:attrNameLst>
                                          <p:attrName>ppt_h</p:attrName>
                                        </p:attrNameLst>
                                      </p:cBhvr>
                                      <p:tavLst>
                                        <p:tav tm="0">
                                          <p:val>
                                            <p:strVal val="#ppt_h"/>
                                          </p:val>
                                        </p:tav>
                                        <p:tav tm="100000">
                                          <p:val>
                                            <p:strVal val="#ppt_h"/>
                                          </p:val>
                                        </p:tav>
                                      </p:tavLst>
                                    </p:anim>
                                    <p:animEffect transition="in" filter="fade">
                                      <p:cBhvr>
                                        <p:cTn id="67" dur="1000"/>
                                        <p:tgtEl>
                                          <p:spTgt spid="18"/>
                                        </p:tgtEl>
                                      </p:cBhvr>
                                    </p:animEffect>
                                  </p:childTnLst>
                                </p:cTn>
                              </p:par>
                              <p:par>
                                <p:cTn id="68" presetID="1" presetClass="exit" presetSubtype="0" fill="hold" nodeType="withEffect">
                                  <p:stCondLst>
                                    <p:cond delay="0"/>
                                  </p:stCondLst>
                                  <p:childTnLst>
                                    <p:set>
                                      <p:cBhvr>
                                        <p:cTn id="69"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P spid="11" grpId="0"/>
      <p:bldP spid="14" grpId="0" animBg="1"/>
      <p:bldP spid="14" grpId="1" animBg="1"/>
      <p:bldP spid="16" grpId="0"/>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116632"/>
            <a:ext cx="8352928" cy="1314912"/>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r>
              <a:rPr lang="zh-CN" altLang="en-US" sz="2400" dirty="0" smtClean="0">
                <a:latin typeface="Times New Roman" pitchFamily="18" charset="0"/>
                <a:cs typeface="Times New Roman" pitchFamily="18" charset="0"/>
              </a:rPr>
              <a:t>例：</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教材例</a:t>
            </a:r>
            <a:r>
              <a:rPr lang="en-US" altLang="zh-CN" sz="2400" dirty="0" smtClean="0">
                <a:solidFill>
                  <a:srgbClr val="FF0000"/>
                </a:solidFill>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如图</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a:t>
            </a:r>
            <a:r>
              <a:rPr lang="zh-CN" altLang="en-US" sz="2400" i="1" dirty="0" smtClean="0"/>
              <a:t>□</a:t>
            </a:r>
            <a:r>
              <a:rPr lang="en-US" altLang="zh-CN" sz="2400" i="1" dirty="0" smtClean="0">
                <a:latin typeface="Times New Roman" pitchFamily="18" charset="0"/>
                <a:cs typeface="Times New Roman" pitchFamily="18" charset="0"/>
              </a:rPr>
              <a:t>ABCD</a:t>
            </a:r>
            <a:r>
              <a:rPr lang="zh-CN" altLang="zh-CN" sz="2400" dirty="0" smtClean="0">
                <a:latin typeface="Times New Roman" pitchFamily="18" charset="0"/>
                <a:cs typeface="Times New Roman" pitchFamily="18" charset="0"/>
              </a:rPr>
              <a:t>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对角线</a:t>
            </a:r>
            <a:r>
              <a:rPr lang="en-US" altLang="zh-CN" sz="2400" i="1" dirty="0" smtClean="0">
                <a:latin typeface="Times New Roman" pitchFamily="18" charset="0"/>
                <a:cs typeface="Times New Roman" pitchFamily="18" charset="0"/>
              </a:rPr>
              <a:t>AC,BD</a:t>
            </a:r>
            <a:r>
              <a:rPr lang="zh-CN" altLang="zh-CN" sz="2400" dirty="0" smtClean="0">
                <a:latin typeface="Times New Roman" pitchFamily="18" charset="0"/>
                <a:cs typeface="Times New Roman" pitchFamily="18" charset="0"/>
              </a:rPr>
              <a:t>相交于点</a:t>
            </a:r>
            <a:r>
              <a:rPr lang="en-US" altLang="zh-CN" sz="2400" i="1" dirty="0" smtClean="0">
                <a:latin typeface="Times New Roman" pitchFamily="18" charset="0"/>
                <a:cs typeface="Times New Roman" pitchFamily="18" charset="0"/>
              </a:rPr>
              <a:t>O</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且</a:t>
            </a:r>
            <a:r>
              <a:rPr lang="en-US" altLang="zh-CN" sz="2400" i="1" dirty="0" smtClean="0">
                <a:latin typeface="Times New Roman" pitchFamily="18" charset="0"/>
                <a:cs typeface="Times New Roman" pitchFamily="18" charset="0"/>
              </a:rPr>
              <a:t>OA=OD</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OAD</a:t>
            </a:r>
            <a:r>
              <a:rPr lang="en-US" altLang="zh-CN" sz="2400" dirty="0" smtClean="0">
                <a:latin typeface="Times New Roman" pitchFamily="18" charset="0"/>
                <a:cs typeface="Times New Roman" pitchFamily="18" charset="0"/>
              </a:rPr>
              <a:t>=50°,</a:t>
            </a:r>
            <a:r>
              <a:rPr lang="zh-CN" altLang="zh-CN" sz="2400" dirty="0" smtClean="0">
                <a:latin typeface="Times New Roman" pitchFamily="18" charset="0"/>
                <a:cs typeface="Times New Roman" pitchFamily="18" charset="0"/>
              </a:rPr>
              <a:t>求∠</a:t>
            </a:r>
            <a:r>
              <a:rPr lang="en-US" altLang="zh-CN" sz="2400" i="1" dirty="0" smtClean="0">
                <a:latin typeface="Times New Roman" pitchFamily="18" charset="0"/>
                <a:cs typeface="Times New Roman" pitchFamily="18" charset="0"/>
              </a:rPr>
              <a:t>OAB</a:t>
            </a:r>
            <a:r>
              <a:rPr lang="zh-CN" altLang="zh-CN" sz="2400" dirty="0" smtClean="0">
                <a:latin typeface="Times New Roman" pitchFamily="18" charset="0"/>
                <a:cs typeface="Times New Roman" pitchFamily="18" charset="0"/>
              </a:rPr>
              <a:t>的度数</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15" name="矩形 14"/>
          <p:cNvSpPr/>
          <p:nvPr/>
        </p:nvSpPr>
        <p:spPr>
          <a:xfrm>
            <a:off x="179512" y="1556792"/>
            <a:ext cx="8244408" cy="4616648"/>
          </a:xfrm>
          <a:prstGeom prst="rect">
            <a:avLst/>
          </a:prstGeom>
        </p:spPr>
        <p:txBody>
          <a:bodyPr wrap="square">
            <a:spAutoFit/>
          </a:bodyPr>
          <a:lstStyle/>
          <a:p>
            <a:pPr>
              <a:lnSpc>
                <a:spcPct val="150000"/>
              </a:lnSpc>
            </a:pPr>
            <a:r>
              <a:rPr lang="zh-CN" altLang="zh-CN" sz="2800" dirty="0" smtClean="0">
                <a:solidFill>
                  <a:srgbClr val="FF0000"/>
                </a:solidFill>
                <a:latin typeface="Times New Roman" pitchFamily="18" charset="0"/>
                <a:cs typeface="Times New Roman" pitchFamily="18" charset="0"/>
              </a:rPr>
              <a:t>解</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OA=OC</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AC</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OB=OD</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BD</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　又</a:t>
            </a:r>
            <a:r>
              <a:rPr lang="en-US" altLang="zh-CN" sz="2800" i="1" dirty="0" smtClean="0">
                <a:solidFill>
                  <a:srgbClr val="FF0000"/>
                </a:solidFill>
                <a:latin typeface="Times New Roman" pitchFamily="18" charset="0"/>
                <a:cs typeface="Times New Roman" pitchFamily="18" charset="0"/>
              </a:rPr>
              <a:t>OA=OD,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AC=BD.</a:t>
            </a:r>
            <a:endParaRPr lang="zh-CN" altLang="zh-CN" sz="2800" i="1"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　∴四边形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是矩形</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对角线相等的平行四边形是矩形</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DAB</a:t>
            </a:r>
            <a:r>
              <a:rPr lang="en-US" altLang="zh-CN" sz="2800" dirty="0" smtClean="0">
                <a:solidFill>
                  <a:srgbClr val="FF0000"/>
                </a:solidFill>
                <a:latin typeface="Times New Roman" pitchFamily="18" charset="0"/>
                <a:cs typeface="Times New Roman" pitchFamily="18" charset="0"/>
              </a:rPr>
              <a:t>=90°(</a:t>
            </a:r>
            <a:r>
              <a:rPr lang="zh-CN" altLang="zh-CN" sz="2800" dirty="0" smtClean="0">
                <a:solidFill>
                  <a:srgbClr val="FF0000"/>
                </a:solidFill>
                <a:latin typeface="Times New Roman" pitchFamily="18" charset="0"/>
                <a:cs typeface="Times New Roman" pitchFamily="18" charset="0"/>
              </a:rPr>
              <a:t>矩形的四个角都是直角</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　又∠</a:t>
            </a:r>
            <a:r>
              <a:rPr lang="en-US" altLang="zh-CN" sz="2800" i="1" dirty="0" smtClean="0">
                <a:solidFill>
                  <a:srgbClr val="FF0000"/>
                </a:solidFill>
                <a:latin typeface="Times New Roman" pitchFamily="18" charset="0"/>
                <a:cs typeface="Times New Roman" pitchFamily="18" charset="0"/>
              </a:rPr>
              <a:t>OAD</a:t>
            </a:r>
            <a:r>
              <a:rPr lang="en-US" altLang="zh-CN" sz="2800" dirty="0" smtClean="0">
                <a:solidFill>
                  <a:srgbClr val="FF0000"/>
                </a:solidFill>
                <a:latin typeface="Times New Roman" pitchFamily="18" charset="0"/>
                <a:cs typeface="Times New Roman" pitchFamily="18" charset="0"/>
              </a:rPr>
              <a:t>=50°,</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OAB</a:t>
            </a:r>
            <a:r>
              <a:rPr lang="en-US" altLang="zh-CN" sz="2800" dirty="0" smtClean="0">
                <a:solidFill>
                  <a:srgbClr val="FF0000"/>
                </a:solidFill>
                <a:latin typeface="Times New Roman" pitchFamily="18" charset="0"/>
                <a:cs typeface="Times New Roman" pitchFamily="18" charset="0"/>
              </a:rPr>
              <a:t>=40°.</a:t>
            </a:r>
            <a:endParaRPr lang="zh-CN" altLang="zh-CN" sz="2800" dirty="0">
              <a:solidFill>
                <a:srgbClr val="FF0000"/>
              </a:solidFill>
              <a:latin typeface="Times New Roman" pitchFamily="18" charset="0"/>
              <a:cs typeface="Times New Roman" pitchFamily="18" charset="0"/>
            </a:endParaRPr>
          </a:p>
        </p:txBody>
      </p:sp>
      <p:pic>
        <p:nvPicPr>
          <p:cNvPr id="11" name="图片 10"/>
          <p:cNvPicPr/>
          <p:nvPr/>
        </p:nvPicPr>
        <p:blipFill>
          <a:blip r:embed="rId1" cstate="print">
            <a:duotone>
              <a:prstClr val="black"/>
              <a:schemeClr val="accent6">
                <a:tint val="45000"/>
                <a:satMod val="400000"/>
              </a:schemeClr>
            </a:duotone>
          </a:blip>
          <a:srcRect/>
          <a:stretch>
            <a:fillRect/>
          </a:stretch>
        </p:blipFill>
        <p:spPr bwMode="auto">
          <a:xfrm>
            <a:off x="6215074" y="1785926"/>
            <a:ext cx="2376264" cy="1656184"/>
          </a:xfrm>
          <a:prstGeom prst="rect">
            <a:avLst/>
          </a:prstGeom>
          <a:noFill/>
          <a:ln w="9525">
            <a:noFill/>
            <a:miter lim="800000"/>
            <a:headEnd/>
            <a:tailEnd/>
          </a:ln>
        </p:spPr>
      </p:pic>
      <p:graphicFrame>
        <p:nvGraphicFramePr>
          <p:cNvPr id="3" name="Object 4"/>
          <p:cNvGraphicFramePr>
            <a:graphicFrameLocks noChangeAspect="1"/>
          </p:cNvGraphicFramePr>
          <p:nvPr/>
        </p:nvGraphicFramePr>
        <p:xfrm>
          <a:off x="2071670" y="2285992"/>
          <a:ext cx="428628" cy="732296"/>
        </p:xfrm>
        <a:graphic>
          <a:graphicData uri="http://schemas.openxmlformats.org/presentationml/2006/ole">
            <mc:AlternateContent xmlns:mc="http://schemas.openxmlformats.org/markup-compatibility/2006">
              <mc:Choice xmlns:v="urn:schemas-microsoft-com:vml" Requires="v">
                <p:oleObj spid="_x0000_s2049" name="Equation" r:id="rId2" imgW="3657600" imgH="9448800" progId="Equation.DSMT4">
                  <p:embed/>
                </p:oleObj>
              </mc:Choice>
              <mc:Fallback>
                <p:oleObj name="Equation" r:id="rId2" imgW="3657600" imgH="9448800" progId="Equation.DSMT4">
                  <p:embed/>
                  <p:pic>
                    <p:nvPicPr>
                      <p:cNvPr id="0" name="图片 2048"/>
                      <p:cNvPicPr>
                        <a:picLocks noChangeAspect="1"/>
                      </p:cNvPicPr>
                      <p:nvPr/>
                    </p:nvPicPr>
                    <p:blipFill>
                      <a:blip r:embed="rId3"/>
                      <a:stretch>
                        <a:fillRect/>
                      </a:stretch>
                    </p:blipFill>
                    <p:spPr>
                      <a:xfrm>
                        <a:off x="2071670" y="2285992"/>
                        <a:ext cx="428628" cy="732296"/>
                      </a:xfrm>
                      <a:prstGeom prst="rect">
                        <a:avLst/>
                      </a:prstGeom>
                      <a:noFill/>
                      <a:ln w="9525">
                        <a:noFill/>
                        <a:miter/>
                      </a:ln>
                    </p:spPr>
                  </p:pic>
                </p:oleObj>
              </mc:Fallback>
            </mc:AlternateContent>
          </a:graphicData>
        </a:graphic>
      </p:graphicFrame>
      <p:graphicFrame>
        <p:nvGraphicFramePr>
          <p:cNvPr id="2" name="Object 5"/>
          <p:cNvGraphicFramePr>
            <a:graphicFrameLocks noChangeAspect="1"/>
          </p:cNvGraphicFramePr>
          <p:nvPr/>
        </p:nvGraphicFramePr>
        <p:xfrm>
          <a:off x="4429124" y="2285992"/>
          <a:ext cx="428628" cy="732296"/>
        </p:xfrm>
        <a:graphic>
          <a:graphicData uri="http://schemas.openxmlformats.org/presentationml/2006/ole">
            <mc:AlternateContent xmlns:mc="http://schemas.openxmlformats.org/markup-compatibility/2006">
              <mc:Choice xmlns:v="urn:schemas-microsoft-com:vml" Requires="v">
                <p:oleObj spid="_x0000_s2050" name="Equation" r:id="rId4" imgW="3657600" imgH="9448800" progId="Equation.DSMT4">
                  <p:embed/>
                </p:oleObj>
              </mc:Choice>
              <mc:Fallback>
                <p:oleObj name="Equation" r:id="rId4" imgW="3657600" imgH="9448800" progId="Equation.DSMT4">
                  <p:embed/>
                  <p:pic>
                    <p:nvPicPr>
                      <p:cNvPr id="0" name="图片 2049"/>
                      <p:cNvPicPr>
                        <a:picLocks noChangeAspect="1"/>
                      </p:cNvPicPr>
                      <p:nvPr/>
                    </p:nvPicPr>
                    <p:blipFill>
                      <a:blip r:embed="rId3"/>
                      <a:stretch>
                        <a:fillRect/>
                      </a:stretch>
                    </p:blipFill>
                    <p:spPr>
                      <a:xfrm>
                        <a:off x="4429124" y="2285992"/>
                        <a:ext cx="428628" cy="732296"/>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900" decel="100000" fill="hold"/>
                                        <p:tgtEl>
                                          <p:spTgt spid="1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900" decel="100000" fill="hold"/>
                                        <p:tgtEl>
                                          <p:spTgt spid="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115616" y="333742"/>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课堂小结</a:t>
            </a:r>
            <a:endParaRPr lang="zh-CN" altLang="zh-CN" sz="3200" b="1" dirty="0">
              <a:latin typeface="Times New Roman" pitchFamily="18" charset="0"/>
              <a:cs typeface="Times New Roman" pitchFamily="18" charset="0"/>
            </a:endParaRPr>
          </a:p>
        </p:txBody>
      </p:sp>
      <p:sp>
        <p:nvSpPr>
          <p:cNvPr id="4" name="矩形 3"/>
          <p:cNvSpPr/>
          <p:nvPr/>
        </p:nvSpPr>
        <p:spPr>
          <a:xfrm>
            <a:off x="288032" y="1268760"/>
            <a:ext cx="8244408" cy="4031873"/>
          </a:xfrm>
          <a:prstGeom prst="rect">
            <a:avLst/>
          </a:prstGeom>
        </p:spPr>
        <p:txBody>
          <a:bodyPr wrap="square">
            <a:spAutoFit/>
          </a:bodyPr>
          <a:lstStyle/>
          <a:p>
            <a:r>
              <a:rPr lang="zh-CN" altLang="zh-CN" sz="3200" dirty="0" smtClean="0">
                <a:latin typeface="Times New Roman" pitchFamily="18" charset="0"/>
                <a:cs typeface="Times New Roman" pitchFamily="18" charset="0"/>
              </a:rPr>
              <a:t>矩形的判定方法分两类</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从四边形来判定和从平行四边形来判定</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常用的判定方法有三种</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① 矩形的定义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有一个角是直角的平行四边形是矩形</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②矩形的判定定理</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对角线相等的平行四边形是矩形</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③矩形的判定定理</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三个角都是直角的四边形是矩形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5" name="动作按钮: 第一张 4">
            <a:hlinkClick r:id="" action="ppaction://hlinkshowjump?jump=firstslide" highlightClick="1"/>
          </p:cNvPr>
          <p:cNvSpPr/>
          <p:nvPr/>
        </p:nvSpPr>
        <p:spPr>
          <a:xfrm>
            <a:off x="7072330" y="6143644"/>
            <a:ext cx="642942" cy="5714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29354" y="142852"/>
            <a:ext cx="2928926" cy="928694"/>
            <a:chOff x="-205" y="0"/>
            <a:chExt cx="1838" cy="635"/>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205" y="0"/>
              <a:ext cx="1604" cy="6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6" name="TextBox 5"/>
          <p:cNvSpPr txBox="1"/>
          <p:nvPr/>
        </p:nvSpPr>
        <p:spPr>
          <a:xfrm>
            <a:off x="251520" y="2518782"/>
            <a:ext cx="6048672" cy="4150578"/>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000" b="1" dirty="0" smtClean="0">
                <a:solidFill>
                  <a:srgbClr val="FF0000"/>
                </a:solidFill>
                <a:latin typeface="Times New Roman" pitchFamily="18" charset="0"/>
                <a:ea typeface="楷体_GB2312" pitchFamily="49" charset="-122"/>
                <a:cs typeface="Times New Roman" pitchFamily="18" charset="0"/>
              </a:rPr>
              <a:t>解析</a:t>
            </a:r>
            <a:r>
              <a:rPr lang="en-US" altLang="zh-CN" sz="2000" b="1" dirty="0" smtClean="0">
                <a:solidFill>
                  <a:srgbClr val="FF0000"/>
                </a:solidFill>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∵四边形</a:t>
            </a:r>
            <a:r>
              <a:rPr lang="en-US" altLang="zh-CN" sz="2000" i="1" dirty="0" smtClean="0">
                <a:latin typeface="Times New Roman" pitchFamily="18" charset="0"/>
                <a:ea typeface="楷体_GB2312" pitchFamily="49" charset="-122"/>
                <a:cs typeface="Times New Roman" pitchFamily="18" charset="0"/>
              </a:rPr>
              <a:t>ABCD</a:t>
            </a:r>
            <a:r>
              <a:rPr lang="zh-CN" altLang="zh-CN" sz="2000" dirty="0" smtClean="0">
                <a:latin typeface="Times New Roman" pitchFamily="18" charset="0"/>
                <a:ea typeface="楷体_GB2312" pitchFamily="49" charset="-122"/>
                <a:cs typeface="Times New Roman" pitchFamily="18" charset="0"/>
              </a:rPr>
              <a:t>为平行四边形</a:t>
            </a:r>
            <a:r>
              <a:rPr lang="en-US" altLang="zh-CN" sz="2000" dirty="0" smtClean="0">
                <a:latin typeface="Times New Roman" pitchFamily="18" charset="0"/>
                <a:ea typeface="楷体_GB2312" pitchFamily="49" charset="-122"/>
                <a:cs typeface="Times New Roman" pitchFamily="18" charset="0"/>
              </a:rPr>
              <a:t>,</a:t>
            </a:r>
            <a:endParaRPr lang="en-US" altLang="zh-CN" sz="2000" dirty="0" smtClean="0">
              <a:latin typeface="Times New Roman" pitchFamily="18" charset="0"/>
              <a:ea typeface="楷体_GB2312" pitchFamily="49" charset="-122"/>
              <a:cs typeface="Times New Roman" pitchFamily="18" charset="0"/>
            </a:endParaRPr>
          </a:p>
          <a:p>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AD</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BC</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且</a:t>
            </a:r>
            <a:r>
              <a:rPr lang="en-US" altLang="zh-CN" sz="2000" i="1" dirty="0" smtClean="0">
                <a:latin typeface="Times New Roman" pitchFamily="18" charset="0"/>
                <a:ea typeface="楷体_GB2312" pitchFamily="49" charset="-122"/>
                <a:cs typeface="Times New Roman" pitchFamily="18" charset="0"/>
              </a:rPr>
              <a:t>AD=BC</a:t>
            </a:r>
            <a:r>
              <a:rPr lang="en-US"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AB=CD</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又∵</a:t>
            </a:r>
            <a:r>
              <a:rPr lang="en-US" altLang="zh-CN" sz="2000" i="1" dirty="0" smtClean="0">
                <a:latin typeface="Times New Roman" pitchFamily="18" charset="0"/>
                <a:ea typeface="楷体_GB2312" pitchFamily="49" charset="-122"/>
                <a:cs typeface="Times New Roman" pitchFamily="18" charset="0"/>
              </a:rPr>
              <a:t>AD=DE</a:t>
            </a:r>
            <a:r>
              <a:rPr lang="en-US" altLang="zh-CN" sz="2000" dirty="0" smtClean="0">
                <a:latin typeface="Times New Roman" pitchFamily="18" charset="0"/>
                <a:ea typeface="楷体_GB2312" pitchFamily="49" charset="-122"/>
                <a:cs typeface="Times New Roman" pitchFamily="18" charset="0"/>
              </a:rPr>
              <a:t>,</a:t>
            </a:r>
            <a:endParaRPr lang="en-US" altLang="zh-CN" sz="2000" dirty="0" smtClean="0">
              <a:latin typeface="Times New Roman" pitchFamily="18" charset="0"/>
              <a:ea typeface="楷体_GB2312" pitchFamily="49" charset="-122"/>
              <a:cs typeface="Times New Roman" pitchFamily="18" charset="0"/>
            </a:endParaRPr>
          </a:p>
          <a:p>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DE</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BC</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且</a:t>
            </a:r>
            <a:r>
              <a:rPr lang="en-US" altLang="zh-CN" sz="2000" i="1" dirty="0" smtClean="0">
                <a:latin typeface="Times New Roman" pitchFamily="18" charset="0"/>
                <a:ea typeface="楷体_GB2312" pitchFamily="49" charset="-122"/>
                <a:cs typeface="Times New Roman" pitchFamily="18" charset="0"/>
              </a:rPr>
              <a:t>DE=BC</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∴四边形</a:t>
            </a:r>
            <a:r>
              <a:rPr lang="en-US" altLang="zh-CN" sz="2000" i="1" dirty="0" smtClean="0">
                <a:latin typeface="Times New Roman" pitchFamily="18" charset="0"/>
                <a:ea typeface="楷体_GB2312" pitchFamily="49" charset="-122"/>
                <a:cs typeface="Times New Roman" pitchFamily="18" charset="0"/>
              </a:rPr>
              <a:t>BCED</a:t>
            </a:r>
            <a:r>
              <a:rPr lang="zh-CN" altLang="zh-CN" sz="2000" dirty="0" smtClean="0">
                <a:latin typeface="Times New Roman" pitchFamily="18" charset="0"/>
                <a:ea typeface="楷体_GB2312" pitchFamily="49" charset="-122"/>
                <a:cs typeface="Times New Roman" pitchFamily="18" charset="0"/>
              </a:rPr>
              <a:t>为平行四边形</a:t>
            </a:r>
            <a:r>
              <a:rPr lang="en-US" altLang="zh-CN" sz="2000" dirty="0" smtClean="0">
                <a:latin typeface="Times New Roman" pitchFamily="18" charset="0"/>
                <a:ea typeface="楷体_GB2312" pitchFamily="49" charset="-122"/>
                <a:cs typeface="Times New Roman" pitchFamily="18" charset="0"/>
              </a:rPr>
              <a:t>.A.</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AB=BE,AB=CD</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BE=CD,</a:t>
            </a:r>
            <a:endParaRPr lang="en-US" altLang="zh-CN" sz="2000" i="1" dirty="0" smtClean="0">
              <a:latin typeface="Times New Roman" pitchFamily="18" charset="0"/>
              <a:ea typeface="楷体_GB2312" pitchFamily="49" charset="-122"/>
              <a:cs typeface="Times New Roman" pitchFamily="18" charset="0"/>
            </a:endParaRPr>
          </a:p>
          <a:p>
            <a:r>
              <a:rPr lang="zh-CN" altLang="zh-CN" sz="2000" dirty="0" smtClean="0">
                <a:latin typeface="Times New Roman" pitchFamily="18" charset="0"/>
                <a:ea typeface="楷体_GB2312" pitchFamily="49" charset="-122"/>
                <a:cs typeface="Times New Roman" pitchFamily="18" charset="0"/>
              </a:rPr>
              <a:t>∴平行四边形</a:t>
            </a:r>
            <a:r>
              <a:rPr lang="en-US" altLang="zh-CN" sz="2000" i="1" dirty="0" smtClean="0">
                <a:latin typeface="Times New Roman" pitchFamily="18" charset="0"/>
                <a:ea typeface="楷体_GB2312" pitchFamily="49" charset="-122"/>
                <a:cs typeface="Times New Roman" pitchFamily="18" charset="0"/>
              </a:rPr>
              <a:t>DBCE</a:t>
            </a:r>
            <a:r>
              <a:rPr lang="zh-CN" altLang="zh-CN" sz="2000" dirty="0" smtClean="0">
                <a:latin typeface="Times New Roman" pitchFamily="18" charset="0"/>
                <a:ea typeface="楷体_GB2312" pitchFamily="49" charset="-122"/>
                <a:cs typeface="Times New Roman" pitchFamily="18" charset="0"/>
              </a:rPr>
              <a:t>为矩形</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故本选项错误</a:t>
            </a:r>
            <a:r>
              <a:rPr lang="en-US" altLang="zh-CN" sz="2000" dirty="0" smtClean="0">
                <a:latin typeface="Times New Roman" pitchFamily="18" charset="0"/>
                <a:ea typeface="楷体_GB2312" pitchFamily="49" charset="-122"/>
                <a:cs typeface="Times New Roman" pitchFamily="18" charset="0"/>
              </a:rPr>
              <a:t>;B.</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DE</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DC</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EDB</a:t>
            </a:r>
            <a:r>
              <a:rPr lang="en-US" altLang="zh-CN" sz="2000" dirty="0" smtClean="0">
                <a:latin typeface="Times New Roman" pitchFamily="18" charset="0"/>
                <a:ea typeface="楷体_GB2312" pitchFamily="49" charset="-122"/>
                <a:cs typeface="Times New Roman" pitchFamily="18" charset="0"/>
              </a:rPr>
              <a:t>=90°+</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CDB</a:t>
            </a:r>
            <a:r>
              <a:rPr lang="en-US" altLang="zh-CN" sz="2000" dirty="0" smtClean="0">
                <a:latin typeface="Times New Roman" pitchFamily="18" charset="0"/>
                <a:ea typeface="楷体_GB2312" pitchFamily="49" charset="-122"/>
                <a:cs typeface="Times New Roman" pitchFamily="18" charset="0"/>
              </a:rPr>
              <a:t>&gt;90°,</a:t>
            </a:r>
            <a:endParaRPr lang="en-US" altLang="zh-CN" sz="2000" dirty="0" smtClean="0">
              <a:latin typeface="Times New Roman" pitchFamily="18" charset="0"/>
              <a:ea typeface="楷体_GB2312" pitchFamily="49" charset="-122"/>
              <a:cs typeface="Times New Roman" pitchFamily="18" charset="0"/>
            </a:endParaRPr>
          </a:p>
          <a:p>
            <a:r>
              <a:rPr lang="zh-CN" altLang="zh-CN" sz="2000" dirty="0" smtClean="0">
                <a:latin typeface="Times New Roman" pitchFamily="18" charset="0"/>
                <a:ea typeface="楷体_GB2312" pitchFamily="49" charset="-122"/>
                <a:cs typeface="Times New Roman" pitchFamily="18" charset="0"/>
              </a:rPr>
              <a:t>∴四边形</a:t>
            </a:r>
            <a:r>
              <a:rPr lang="en-US" altLang="zh-CN" sz="2000" i="1" dirty="0" smtClean="0">
                <a:latin typeface="Times New Roman" pitchFamily="18" charset="0"/>
                <a:ea typeface="楷体_GB2312" pitchFamily="49" charset="-122"/>
                <a:cs typeface="Times New Roman" pitchFamily="18" charset="0"/>
              </a:rPr>
              <a:t>DBCE</a:t>
            </a:r>
            <a:r>
              <a:rPr lang="zh-CN" altLang="zh-CN" sz="2000" dirty="0" smtClean="0">
                <a:latin typeface="Times New Roman" pitchFamily="18" charset="0"/>
                <a:ea typeface="楷体_GB2312" pitchFamily="49" charset="-122"/>
                <a:cs typeface="Times New Roman" pitchFamily="18" charset="0"/>
              </a:rPr>
              <a:t>不可能是矩形</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故本选项正确</a:t>
            </a:r>
            <a:r>
              <a:rPr lang="en-US" altLang="zh-CN" sz="2000" dirty="0" smtClean="0">
                <a:latin typeface="Times New Roman" pitchFamily="18" charset="0"/>
                <a:ea typeface="楷体_GB2312" pitchFamily="49" charset="-122"/>
                <a:cs typeface="Times New Roman" pitchFamily="18" charset="0"/>
              </a:rPr>
              <a:t>;C.</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ADB</a:t>
            </a:r>
            <a:r>
              <a:rPr lang="en-US" altLang="zh-CN" sz="2000" dirty="0" smtClean="0">
                <a:latin typeface="Times New Roman" pitchFamily="18" charset="0"/>
                <a:ea typeface="楷体_GB2312" pitchFamily="49" charset="-122"/>
                <a:cs typeface="Times New Roman" pitchFamily="18" charset="0"/>
              </a:rPr>
              <a:t>=90°,</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EDB</a:t>
            </a:r>
            <a:r>
              <a:rPr lang="en-US" altLang="zh-CN" sz="2000" dirty="0" smtClean="0">
                <a:latin typeface="Times New Roman" pitchFamily="18" charset="0"/>
                <a:ea typeface="楷体_GB2312" pitchFamily="49" charset="-122"/>
                <a:cs typeface="Times New Roman" pitchFamily="18" charset="0"/>
              </a:rPr>
              <a:t>=90°,</a:t>
            </a:r>
            <a:endParaRPr lang="en-US" altLang="zh-CN" sz="2000" dirty="0" smtClean="0">
              <a:latin typeface="Times New Roman" pitchFamily="18" charset="0"/>
              <a:ea typeface="楷体_GB2312" pitchFamily="49" charset="-122"/>
              <a:cs typeface="Times New Roman" pitchFamily="18" charset="0"/>
            </a:endParaRPr>
          </a:p>
          <a:p>
            <a:r>
              <a:rPr lang="zh-CN" altLang="zh-CN" sz="2000" dirty="0" smtClean="0">
                <a:latin typeface="Times New Roman" pitchFamily="18" charset="0"/>
                <a:ea typeface="楷体_GB2312" pitchFamily="49" charset="-122"/>
                <a:cs typeface="Times New Roman" pitchFamily="18" charset="0"/>
              </a:rPr>
              <a:t>∴平行四边形</a:t>
            </a:r>
            <a:r>
              <a:rPr lang="en-US" altLang="zh-CN" sz="2000" i="1" dirty="0" smtClean="0">
                <a:latin typeface="Times New Roman" pitchFamily="18" charset="0"/>
                <a:ea typeface="楷体_GB2312" pitchFamily="49" charset="-122"/>
                <a:cs typeface="Times New Roman" pitchFamily="18" charset="0"/>
              </a:rPr>
              <a:t>DBCE</a:t>
            </a:r>
            <a:r>
              <a:rPr lang="zh-CN" altLang="zh-CN" sz="2000" dirty="0" smtClean="0">
                <a:latin typeface="Times New Roman" pitchFamily="18" charset="0"/>
                <a:ea typeface="楷体_GB2312" pitchFamily="49" charset="-122"/>
                <a:cs typeface="Times New Roman" pitchFamily="18" charset="0"/>
              </a:rPr>
              <a:t>为矩形</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故本选项错误</a:t>
            </a:r>
            <a:r>
              <a:rPr lang="en-US" altLang="zh-CN" sz="2000" dirty="0" smtClean="0">
                <a:latin typeface="Times New Roman" pitchFamily="18" charset="0"/>
                <a:ea typeface="楷体_GB2312" pitchFamily="49" charset="-122"/>
                <a:cs typeface="Times New Roman" pitchFamily="18" charset="0"/>
              </a:rPr>
              <a:t>;D.</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CE</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DE,</a:t>
            </a:r>
            <a:r>
              <a:rPr lang="zh-CN" altLang="zh-CN" sz="2000" dirty="0" smtClean="0">
                <a:latin typeface="Times New Roman" pitchFamily="18" charset="0"/>
                <a:ea typeface="楷体_GB2312" pitchFamily="49" charset="-122"/>
                <a:cs typeface="Times New Roman" pitchFamily="18" charset="0"/>
              </a:rPr>
              <a:t>∴∠</a:t>
            </a:r>
            <a:r>
              <a:rPr lang="en-US" altLang="zh-CN" sz="2000" i="1" dirty="0" smtClean="0">
                <a:latin typeface="Times New Roman" pitchFamily="18" charset="0"/>
                <a:ea typeface="楷体_GB2312" pitchFamily="49" charset="-122"/>
                <a:cs typeface="Times New Roman" pitchFamily="18" charset="0"/>
              </a:rPr>
              <a:t>CED</a:t>
            </a:r>
            <a:r>
              <a:rPr lang="en-US" altLang="zh-CN" sz="2000" dirty="0" smtClean="0">
                <a:latin typeface="Times New Roman" pitchFamily="18" charset="0"/>
                <a:ea typeface="楷体_GB2312" pitchFamily="49" charset="-122"/>
                <a:cs typeface="Times New Roman" pitchFamily="18" charset="0"/>
              </a:rPr>
              <a:t>=90°,</a:t>
            </a:r>
            <a:r>
              <a:rPr lang="zh-CN" altLang="zh-CN" sz="2000" dirty="0" smtClean="0">
                <a:latin typeface="Times New Roman" pitchFamily="18" charset="0"/>
                <a:ea typeface="楷体_GB2312" pitchFamily="49" charset="-122"/>
                <a:cs typeface="Times New Roman" pitchFamily="18" charset="0"/>
              </a:rPr>
              <a:t>∴平行四边形</a:t>
            </a:r>
            <a:r>
              <a:rPr lang="en-US" altLang="zh-CN" sz="2000" i="1" dirty="0" smtClean="0">
                <a:latin typeface="Times New Roman" pitchFamily="18" charset="0"/>
                <a:ea typeface="楷体_GB2312" pitchFamily="49" charset="-122"/>
                <a:cs typeface="Times New Roman" pitchFamily="18" charset="0"/>
              </a:rPr>
              <a:t>DBCE</a:t>
            </a:r>
            <a:r>
              <a:rPr lang="zh-CN" altLang="zh-CN" sz="2000" dirty="0" smtClean="0">
                <a:latin typeface="Times New Roman" pitchFamily="18" charset="0"/>
                <a:ea typeface="楷体_GB2312" pitchFamily="49" charset="-122"/>
                <a:cs typeface="Times New Roman" pitchFamily="18" charset="0"/>
              </a:rPr>
              <a:t>为矩形</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故本选项错误</a:t>
            </a:r>
            <a:r>
              <a:rPr lang="en-US" altLang="zh-CN" sz="2000" dirty="0" smtClean="0">
                <a:latin typeface="Times New Roman" pitchFamily="18" charset="0"/>
                <a:ea typeface="楷体_GB2312" pitchFamily="49" charset="-122"/>
                <a:cs typeface="Times New Roman" pitchFamily="18" charset="0"/>
              </a:rPr>
              <a:t>.</a:t>
            </a:r>
            <a:r>
              <a:rPr lang="zh-CN" altLang="zh-CN" sz="2000" dirty="0" smtClean="0">
                <a:latin typeface="Times New Roman" pitchFamily="18" charset="0"/>
                <a:ea typeface="楷体_GB2312" pitchFamily="49" charset="-122"/>
                <a:cs typeface="Times New Roman" pitchFamily="18" charset="0"/>
              </a:rPr>
              <a:t>故选</a:t>
            </a:r>
            <a:r>
              <a:rPr lang="en-US" altLang="zh-CN" sz="2000" dirty="0" smtClean="0">
                <a:latin typeface="Times New Roman" pitchFamily="18" charset="0"/>
                <a:ea typeface="楷体_GB2312" pitchFamily="49" charset="-122"/>
                <a:cs typeface="Times New Roman" pitchFamily="18" charset="0"/>
              </a:rPr>
              <a:t>B.</a:t>
            </a:r>
            <a:endParaRPr lang="zh-CN" altLang="zh-CN" sz="2000" dirty="0">
              <a:latin typeface="Times New Roman" pitchFamily="18" charset="0"/>
              <a:ea typeface="楷体_GB2312" pitchFamily="49" charset="-122"/>
              <a:cs typeface="Times New Roman" pitchFamily="18" charset="0"/>
            </a:endParaRPr>
          </a:p>
        </p:txBody>
      </p:sp>
      <p:pic>
        <p:nvPicPr>
          <p:cNvPr id="10" name="图片 9"/>
          <p:cNvPicPr/>
          <p:nvPr/>
        </p:nvPicPr>
        <p:blipFill>
          <a:blip r:embed="rId2" cstate="print">
            <a:duotone>
              <a:prstClr val="black"/>
              <a:schemeClr val="accent6">
                <a:tint val="45000"/>
                <a:satMod val="400000"/>
              </a:schemeClr>
            </a:duotone>
          </a:blip>
          <a:srcRect/>
          <a:stretch>
            <a:fillRect/>
          </a:stretch>
        </p:blipFill>
        <p:spPr bwMode="auto">
          <a:xfrm>
            <a:off x="6572264" y="3857628"/>
            <a:ext cx="2160240" cy="1643074"/>
          </a:xfrm>
          <a:prstGeom prst="rect">
            <a:avLst/>
          </a:prstGeom>
          <a:noFill/>
          <a:ln w="9525">
            <a:noFill/>
            <a:miter lim="800000"/>
            <a:headEnd/>
            <a:tailEnd/>
          </a:ln>
        </p:spPr>
      </p:pic>
      <p:sp>
        <p:nvSpPr>
          <p:cNvPr id="5" name="圆角矩形 4"/>
          <p:cNvSpPr/>
          <p:nvPr/>
        </p:nvSpPr>
        <p:spPr>
          <a:xfrm>
            <a:off x="214282" y="1000108"/>
            <a:ext cx="8568952" cy="1634490"/>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dirty="0" smtClean="0">
                <a:latin typeface="Times New Roman" pitchFamily="18" charset="0"/>
                <a:cs typeface="Times New Roman" pitchFamily="18" charset="0"/>
              </a:rPr>
              <a:t>1</a:t>
            </a:r>
            <a:r>
              <a:rPr lang="en-US" altLang="zh-CN" sz="2000" dirty="0" smtClean="0">
                <a:solidFill>
                  <a:schemeClr val="tx1"/>
                </a:solidFill>
                <a:latin typeface="Times New Roman" pitchFamily="18" charset="0"/>
                <a:cs typeface="Times New Roman" pitchFamily="18" charset="0"/>
              </a:rPr>
              <a:t>.</a:t>
            </a:r>
            <a:r>
              <a:rPr lang="en-US" altLang="zh-CN" sz="2000" dirty="0" smtClean="0">
                <a:solidFill>
                  <a:srgbClr val="FF0000"/>
                </a:solidFill>
                <a:latin typeface="Times New Roman" pitchFamily="18" charset="0"/>
                <a:cs typeface="Times New Roman" pitchFamily="18" charset="0"/>
              </a:rPr>
              <a:t>(2015·</a:t>
            </a:r>
            <a:r>
              <a:rPr lang="zh-CN" altLang="zh-CN" sz="2000" dirty="0" smtClean="0">
                <a:solidFill>
                  <a:srgbClr val="FF0000"/>
                </a:solidFill>
                <a:latin typeface="Times New Roman" pitchFamily="18" charset="0"/>
                <a:cs typeface="Times New Roman" pitchFamily="18" charset="0"/>
              </a:rPr>
              <a:t>临沂中考</a:t>
            </a:r>
            <a:r>
              <a:rPr lang="en-US" altLang="zh-CN" sz="2000" dirty="0" smtClean="0">
                <a:solidFill>
                  <a:srgbClr val="FF0000"/>
                </a:solidFill>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如图</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四边形</a:t>
            </a:r>
            <a:r>
              <a:rPr lang="en-US" altLang="zh-CN" sz="2000" i="1" dirty="0" smtClean="0">
                <a:latin typeface="Times New Roman" pitchFamily="18" charset="0"/>
                <a:cs typeface="Times New Roman" pitchFamily="18" charset="0"/>
              </a:rPr>
              <a:t>ABCD</a:t>
            </a:r>
            <a:r>
              <a:rPr lang="zh-CN" altLang="zh-CN" sz="2000" dirty="0" smtClean="0">
                <a:latin typeface="Times New Roman" pitchFamily="18" charset="0"/>
                <a:cs typeface="Times New Roman" pitchFamily="18" charset="0"/>
              </a:rPr>
              <a:t>为平行四边形</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延长</a:t>
            </a:r>
            <a:r>
              <a:rPr lang="en-US" altLang="zh-CN" sz="2000" i="1" dirty="0" smtClean="0">
                <a:latin typeface="Times New Roman" pitchFamily="18" charset="0"/>
                <a:cs typeface="Times New Roman" pitchFamily="18" charset="0"/>
              </a:rPr>
              <a:t>AD</a:t>
            </a:r>
            <a:r>
              <a:rPr lang="zh-CN" altLang="zh-CN" sz="2000" dirty="0" smtClean="0">
                <a:latin typeface="Times New Roman" pitchFamily="18" charset="0"/>
                <a:cs typeface="Times New Roman" pitchFamily="18" charset="0"/>
              </a:rPr>
              <a:t>到</a:t>
            </a:r>
            <a:r>
              <a:rPr lang="en-US" altLang="zh-CN" sz="2000" i="1" dirty="0" smtClean="0">
                <a:latin typeface="Times New Roman" pitchFamily="18" charset="0"/>
                <a:cs typeface="Times New Roman" pitchFamily="18" charset="0"/>
              </a:rPr>
              <a:t>E</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使</a:t>
            </a:r>
            <a:r>
              <a:rPr lang="en-US" altLang="zh-CN" sz="2000" i="1" dirty="0" smtClean="0">
                <a:latin typeface="Times New Roman" pitchFamily="18" charset="0"/>
                <a:cs typeface="Times New Roman" pitchFamily="18" charset="0"/>
              </a:rPr>
              <a:t>DE=AD</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连接</a:t>
            </a:r>
            <a:r>
              <a:rPr lang="en-US" altLang="zh-CN" sz="2000" i="1" dirty="0" smtClean="0">
                <a:latin typeface="Times New Roman" pitchFamily="18" charset="0"/>
                <a:cs typeface="Times New Roman" pitchFamily="18" charset="0"/>
              </a:rPr>
              <a:t>EB,EC,DB</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添加一个条件</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不能使四边形</a:t>
            </a:r>
            <a:r>
              <a:rPr lang="en-US" altLang="zh-CN" sz="2000" i="1" dirty="0" smtClean="0">
                <a:latin typeface="Times New Roman" pitchFamily="18" charset="0"/>
                <a:cs typeface="Times New Roman" pitchFamily="18" charset="0"/>
              </a:rPr>
              <a:t>DBCE</a:t>
            </a:r>
            <a:r>
              <a:rPr lang="zh-CN" altLang="zh-CN" sz="2000" dirty="0" smtClean="0">
                <a:latin typeface="Times New Roman" pitchFamily="18" charset="0"/>
                <a:cs typeface="Times New Roman" pitchFamily="18" charset="0"/>
              </a:rPr>
              <a:t>成为矩形的是　</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　　</a:t>
            </a:r>
            <a:r>
              <a:rPr lang="en-US" altLang="zh-CN" sz="2000" dirty="0" smtClean="0">
                <a:latin typeface="Times New Roman" pitchFamily="18" charset="0"/>
                <a:cs typeface="Times New Roman" pitchFamily="18" charset="0"/>
              </a:rPr>
              <a:t>)</a:t>
            </a:r>
            <a:endParaRPr lang="zh-CN" altLang="zh-CN" sz="2000" dirty="0" smtClean="0">
              <a:latin typeface="Times New Roman" pitchFamily="18" charset="0"/>
              <a:cs typeface="Times New Roman" pitchFamily="18" charset="0"/>
            </a:endParaRPr>
          </a:p>
          <a:p>
            <a:pPr>
              <a:lnSpc>
                <a:spcPct val="150000"/>
              </a:lnSpc>
            </a:pPr>
            <a:r>
              <a:rPr lang="zh-CN" altLang="zh-CN" sz="2000" dirty="0" smtClean="0">
                <a:latin typeface="Times New Roman" pitchFamily="18" charset="0"/>
                <a:cs typeface="Times New Roman" pitchFamily="18" charset="0"/>
              </a:rPr>
              <a:t>　</a:t>
            </a:r>
            <a:r>
              <a:rPr lang="en-US" altLang="zh-CN" sz="2000" dirty="0" smtClean="0">
                <a:latin typeface="Times New Roman" pitchFamily="18" charset="0"/>
                <a:cs typeface="Times New Roman" pitchFamily="18" charset="0"/>
              </a:rPr>
              <a:t>A</a:t>
            </a:r>
            <a:r>
              <a:rPr lang="en-US" altLang="zh-CN" sz="2000" i="1" dirty="0" smtClean="0">
                <a:latin typeface="Times New Roman" pitchFamily="18" charset="0"/>
                <a:cs typeface="Times New Roman" pitchFamily="18" charset="0"/>
              </a:rPr>
              <a:t>.AB=BE</a:t>
            </a:r>
            <a:r>
              <a:rPr lang="zh-CN" altLang="zh-CN" sz="2000" i="1" dirty="0" smtClean="0">
                <a:latin typeface="Times New Roman" pitchFamily="18" charset="0"/>
                <a:cs typeface="Times New Roman" pitchFamily="18" charset="0"/>
              </a:rPr>
              <a:t>　　　　　</a:t>
            </a:r>
            <a:r>
              <a:rPr lang="en-US" altLang="zh-CN" sz="2000" dirty="0" smtClean="0">
                <a:latin typeface="Times New Roman" pitchFamily="18" charset="0"/>
                <a:cs typeface="Times New Roman" pitchFamily="18" charset="0"/>
              </a:rPr>
              <a:t>B</a:t>
            </a:r>
            <a:r>
              <a:rPr lang="en-US" altLang="zh-CN" sz="2000" i="1" dirty="0" smtClean="0">
                <a:latin typeface="Times New Roman" pitchFamily="18" charset="0"/>
                <a:cs typeface="Times New Roman" pitchFamily="18" charset="0"/>
              </a:rPr>
              <a:t>.DE</a:t>
            </a:r>
            <a:r>
              <a:rPr lang="zh-CN" altLang="zh-CN" sz="2000" dirty="0" smtClean="0">
                <a:latin typeface="Times New Roman" pitchFamily="18" charset="0"/>
                <a:cs typeface="Times New Roman" pitchFamily="18" charset="0"/>
              </a:rPr>
              <a:t>⊥</a:t>
            </a:r>
            <a:r>
              <a:rPr lang="en-US" altLang="zh-CN" sz="2000" i="1" dirty="0" smtClean="0">
                <a:latin typeface="Times New Roman" pitchFamily="18" charset="0"/>
                <a:cs typeface="Times New Roman" pitchFamily="18" charset="0"/>
              </a:rPr>
              <a:t>DC            </a:t>
            </a:r>
            <a:r>
              <a:rPr lang="en-US" altLang="zh-CN" sz="2000" dirty="0" smtClean="0">
                <a:latin typeface="Times New Roman" pitchFamily="18" charset="0"/>
                <a:cs typeface="Times New Roman" pitchFamily="18" charset="0"/>
              </a:rPr>
              <a:t>C</a:t>
            </a:r>
            <a:r>
              <a:rPr lang="en-US" altLang="zh-CN" sz="2000" i="1"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a:t>
            </a:r>
            <a:r>
              <a:rPr lang="en-US" altLang="zh-CN" sz="2000" i="1" dirty="0" smtClean="0">
                <a:latin typeface="Times New Roman" pitchFamily="18" charset="0"/>
                <a:cs typeface="Times New Roman" pitchFamily="18" charset="0"/>
              </a:rPr>
              <a:t>ADB=90°</a:t>
            </a:r>
            <a:r>
              <a:rPr lang="zh-CN" altLang="zh-CN" sz="2000" i="1" dirty="0" smtClean="0">
                <a:latin typeface="Times New Roman" pitchFamily="18" charset="0"/>
                <a:cs typeface="Times New Roman" pitchFamily="18" charset="0"/>
              </a:rPr>
              <a:t>　　</a:t>
            </a:r>
            <a:r>
              <a:rPr lang="en-US" altLang="zh-CN" sz="2000" dirty="0" smtClean="0">
                <a:latin typeface="Times New Roman" pitchFamily="18" charset="0"/>
                <a:cs typeface="Times New Roman" pitchFamily="18" charset="0"/>
              </a:rPr>
              <a:t>D</a:t>
            </a:r>
            <a:r>
              <a:rPr lang="en-US" altLang="zh-CN" sz="2000" i="1" dirty="0" smtClean="0">
                <a:latin typeface="Times New Roman" pitchFamily="18" charset="0"/>
                <a:cs typeface="Times New Roman" pitchFamily="18" charset="0"/>
              </a:rPr>
              <a:t>.CE</a:t>
            </a:r>
            <a:r>
              <a:rPr lang="zh-CN" altLang="zh-CN" sz="2000" dirty="0" smtClean="0">
                <a:latin typeface="Times New Roman" pitchFamily="18" charset="0"/>
                <a:cs typeface="Times New Roman" pitchFamily="18" charset="0"/>
              </a:rPr>
              <a:t>⊥</a:t>
            </a:r>
            <a:r>
              <a:rPr lang="en-US" altLang="zh-CN" sz="2000" i="1" dirty="0" smtClean="0">
                <a:latin typeface="Times New Roman" pitchFamily="18" charset="0"/>
                <a:cs typeface="Times New Roman" pitchFamily="18" charset="0"/>
              </a:rPr>
              <a:t>DE</a:t>
            </a:r>
            <a:endParaRPr lang="zh-CN" altLang="zh-CN" sz="2000" i="1" dirty="0" smtClean="0">
              <a:latin typeface="Times New Roman" pitchFamily="18" charset="0"/>
              <a:cs typeface="Times New Roman" pitchFamily="18" charset="0"/>
            </a:endParaRPr>
          </a:p>
        </p:txBody>
      </p:sp>
      <p:sp>
        <p:nvSpPr>
          <p:cNvPr id="8" name="TextBox 7"/>
          <p:cNvSpPr txBox="1"/>
          <p:nvPr/>
        </p:nvSpPr>
        <p:spPr>
          <a:xfrm>
            <a:off x="7786710" y="1643050"/>
            <a:ext cx="1152128" cy="400110"/>
          </a:xfrm>
          <a:prstGeom prst="rect">
            <a:avLst/>
          </a:prstGeom>
          <a:noFill/>
        </p:spPr>
        <p:txBody>
          <a:bodyPr wrap="square" rtlCol="0">
            <a:spAutoFit/>
          </a:bodyPr>
          <a:lstStyle/>
          <a:p>
            <a:r>
              <a:rPr lang="en-US" altLang="zh-CN" sz="2000" dirty="0" smtClean="0">
                <a:solidFill>
                  <a:srgbClr val="FF0000"/>
                </a:solidFill>
                <a:latin typeface="Times New Roman" pitchFamily="18" charset="0"/>
                <a:cs typeface="Times New Roman" pitchFamily="18" charset="0"/>
              </a:rPr>
              <a:t>B</a:t>
            </a:r>
            <a:endParaRPr lang="zh-CN" altLang="zh-CN" sz="2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3" name="type.wav"/>
                                        </p:tgtEl>
                                      </p:cMediaNode>
                                    </p:audio>
                                  </p:sub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3"/>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3528" y="764704"/>
            <a:ext cx="8568952" cy="2349579"/>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工人师傅在做门框或矩形零件时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常用测量平行四边形两条对角线是否相等来检测直角的精度</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工人师傅依据的几何道理</a:t>
            </a:r>
            <a:endParaRPr lang="en-US"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是</a:t>
            </a:r>
            <a:r>
              <a:rPr lang="zh-CN" altLang="zh-CN" sz="3600" u="sng" dirty="0" smtClean="0">
                <a:latin typeface="Times New Roman" pitchFamily="18" charset="0"/>
                <a:cs typeface="Times New Roman" pitchFamily="18" charset="0"/>
              </a:rPr>
              <a:t>　　</a:t>
            </a:r>
            <a:r>
              <a:rPr lang="en-US" altLang="zh-CN" sz="36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6" name="TextBox 5"/>
          <p:cNvSpPr txBox="1"/>
          <p:nvPr/>
        </p:nvSpPr>
        <p:spPr>
          <a:xfrm>
            <a:off x="357158" y="3357562"/>
            <a:ext cx="8568952" cy="2671170"/>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2400" b="1" dirty="0" smtClean="0">
                <a:solidFill>
                  <a:srgbClr val="FF0000"/>
                </a:solidFill>
                <a:latin typeface="Times New Roman" pitchFamily="18" charset="0"/>
                <a:ea typeface="楷体_GB2312" pitchFamily="49" charset="-122"/>
                <a:cs typeface="Times New Roman" pitchFamily="18" charset="0"/>
              </a:rPr>
              <a:t>解析</a:t>
            </a:r>
            <a:r>
              <a:rPr lang="en-US" altLang="zh-CN" sz="2400" b="1" dirty="0" smtClean="0">
                <a:solidFill>
                  <a:srgbClr val="FF0000"/>
                </a:solidFill>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工人师傅根据</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对角线相等的平行四边形是矩形</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通过测量平行四边形两条对角线是否相等可判断做的门框或零件是否为矩形</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进而判断直角的精度</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故填对角线相等的平行四边形是矩形</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sp>
        <p:nvSpPr>
          <p:cNvPr id="9" name="TextBox 8"/>
          <p:cNvSpPr txBox="1"/>
          <p:nvPr/>
        </p:nvSpPr>
        <p:spPr>
          <a:xfrm>
            <a:off x="1214414" y="2285992"/>
            <a:ext cx="6048672" cy="576248"/>
          </a:xfrm>
          <a:prstGeom prst="rect">
            <a:avLst/>
          </a:prstGeom>
          <a:noFill/>
        </p:spPr>
        <p:txBody>
          <a:bodyPr wrap="square" rtlCol="0">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对角线相等的平行四边形是矩形</a:t>
            </a:r>
            <a:r>
              <a:rPr lang="zh-CN" altLang="zh-CN" sz="2400" b="1" dirty="0" smtClean="0">
                <a:solidFill>
                  <a:srgbClr val="FF0000"/>
                </a:solidFill>
                <a:latin typeface="Times New Roman" pitchFamily="18" charset="0"/>
                <a:cs typeface="Times New Roman" pitchFamily="18" charset="0"/>
              </a:rPr>
              <a:t>　</a:t>
            </a:r>
            <a:endParaRPr lang="zh-CN" altLang="zh-CN"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1"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907067"/>
            <a:ext cx="8568952" cy="1532334"/>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3</a:t>
            </a:r>
            <a:r>
              <a:rPr lang="en-US" altLang="zh-CN" sz="2800" dirty="0" smtClean="0">
                <a:solidFill>
                  <a:schemeClr val="tx1"/>
                </a:solidFill>
                <a:latin typeface="Times New Roman" pitchFamily="18" charset="0"/>
                <a:cs typeface="Times New Roman" pitchFamily="18" charset="0"/>
              </a:rPr>
              <a:t>.</a:t>
            </a:r>
            <a:r>
              <a:rPr lang="en-US" altLang="zh-CN" sz="2800" dirty="0" smtClean="0">
                <a:solidFill>
                  <a:srgbClr val="FF0000"/>
                </a:solidFill>
                <a:latin typeface="Times New Roman" pitchFamily="18" charset="0"/>
                <a:cs typeface="Times New Roman" pitchFamily="18" charset="0"/>
              </a:rPr>
              <a:t>(2014·</a:t>
            </a:r>
            <a:r>
              <a:rPr lang="zh-CN" altLang="zh-CN" sz="2800" dirty="0" smtClean="0">
                <a:solidFill>
                  <a:srgbClr val="FF0000"/>
                </a:solidFill>
                <a:latin typeface="Times New Roman" pitchFamily="18" charset="0"/>
                <a:cs typeface="Times New Roman" pitchFamily="18" charset="0"/>
              </a:rPr>
              <a:t>娄底中考</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要使平行四边形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成为矩形</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应添加的条件是</a:t>
            </a:r>
            <a:r>
              <a:rPr lang="zh-CN" altLang="zh-CN" sz="2800" u="sng" dirty="0" smtClean="0">
                <a:latin typeface="Times New Roman" pitchFamily="18" charset="0"/>
                <a:cs typeface="Times New Roman" pitchFamily="18" charset="0"/>
              </a:rPr>
              <a:t>　　　　</a:t>
            </a:r>
            <a:r>
              <a:rPr lang="en-US" altLang="zh-CN" sz="2800" u="sng"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只填一个</a:t>
            </a:r>
            <a:r>
              <a:rPr lang="en-US" altLang="zh-CN" sz="2800" dirty="0" smtClean="0">
                <a:latin typeface="Times New Roman" pitchFamily="18" charset="0"/>
                <a:cs typeface="Times New Roman" pitchFamily="18" charset="0"/>
              </a:rPr>
              <a:t>). </a:t>
            </a:r>
            <a:endParaRPr lang="zh-CN" altLang="zh-CN" sz="2800" dirty="0">
              <a:latin typeface="Times New Roman" pitchFamily="18" charset="0"/>
              <a:cs typeface="Times New Roman" pitchFamily="18" charset="0"/>
            </a:endParaRPr>
          </a:p>
        </p:txBody>
      </p:sp>
      <p:sp>
        <p:nvSpPr>
          <p:cNvPr id="11" name="TextBox 10"/>
          <p:cNvSpPr txBox="1"/>
          <p:nvPr/>
        </p:nvSpPr>
        <p:spPr>
          <a:xfrm>
            <a:off x="285720" y="2571744"/>
            <a:ext cx="5964124" cy="3709809"/>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800" b="1" dirty="0" smtClean="0">
                <a:solidFill>
                  <a:srgbClr val="FF0000"/>
                </a:solidFill>
                <a:latin typeface="Times New Roman" pitchFamily="18" charset="0"/>
                <a:ea typeface="楷体_GB2312" pitchFamily="49" charset="-122"/>
                <a:cs typeface="Times New Roman" pitchFamily="18" charset="0"/>
              </a:rPr>
              <a:t>解析</a:t>
            </a:r>
            <a:r>
              <a:rPr lang="en-US" altLang="zh-CN" sz="2800" b="1" dirty="0" smtClean="0">
                <a:solidFill>
                  <a:srgbClr val="FF0000"/>
                </a:solidFill>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 ∵有一个角是直角的平行四边形叫做矩形</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∴可填∠</a:t>
            </a:r>
            <a:r>
              <a:rPr lang="en-US" altLang="zh-CN" sz="2800" i="1" dirty="0" smtClean="0">
                <a:latin typeface="Times New Roman" pitchFamily="18" charset="0"/>
                <a:ea typeface="楷体_GB2312" pitchFamily="49" charset="-122"/>
                <a:cs typeface="Times New Roman" pitchFamily="18" charset="0"/>
              </a:rPr>
              <a:t>ABC</a:t>
            </a:r>
            <a:r>
              <a:rPr lang="en-US" altLang="zh-CN" sz="2800" dirty="0" smtClean="0">
                <a:latin typeface="Times New Roman" pitchFamily="18" charset="0"/>
                <a:ea typeface="楷体_GB2312" pitchFamily="49" charset="-122"/>
                <a:cs typeface="Times New Roman" pitchFamily="18" charset="0"/>
              </a:rPr>
              <a:t>=90°(</a:t>
            </a:r>
            <a:r>
              <a:rPr lang="zh-CN" altLang="zh-CN" sz="2800" dirty="0" smtClean="0">
                <a:latin typeface="Times New Roman" pitchFamily="18" charset="0"/>
                <a:ea typeface="楷体_GB2312" pitchFamily="49" charset="-122"/>
                <a:cs typeface="Times New Roman" pitchFamily="18" charset="0"/>
              </a:rPr>
              <a:t>或其余三个内角中的一个为</a:t>
            </a:r>
            <a:r>
              <a:rPr lang="en-US" altLang="zh-CN" sz="2800" dirty="0" smtClean="0">
                <a:latin typeface="Times New Roman" pitchFamily="18" charset="0"/>
                <a:ea typeface="楷体_GB2312" pitchFamily="49" charset="-122"/>
                <a:cs typeface="Times New Roman" pitchFamily="18" charset="0"/>
              </a:rPr>
              <a:t>90°);</a:t>
            </a:r>
            <a:r>
              <a:rPr lang="zh-CN" altLang="zh-CN" sz="2800" dirty="0" smtClean="0">
                <a:latin typeface="Times New Roman" pitchFamily="18" charset="0"/>
                <a:ea typeface="楷体_GB2312" pitchFamily="49" charset="-122"/>
                <a:cs typeface="Times New Roman" pitchFamily="18" charset="0"/>
              </a:rPr>
              <a:t>又∵对角线相等的平行四边形是矩形</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∴可填</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AC=BD</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故可填∠</a:t>
            </a:r>
            <a:r>
              <a:rPr lang="en-US" altLang="zh-CN" sz="2800" i="1" dirty="0" smtClean="0">
                <a:latin typeface="Times New Roman" pitchFamily="18" charset="0"/>
                <a:ea typeface="楷体_GB2312" pitchFamily="49" charset="-122"/>
                <a:cs typeface="Times New Roman" pitchFamily="18" charset="0"/>
              </a:rPr>
              <a:t>ABC</a:t>
            </a:r>
            <a:r>
              <a:rPr lang="en-US" altLang="zh-CN" sz="2800" dirty="0" smtClean="0">
                <a:latin typeface="Times New Roman" pitchFamily="18" charset="0"/>
                <a:ea typeface="楷体_GB2312" pitchFamily="49" charset="-122"/>
                <a:cs typeface="Times New Roman" pitchFamily="18" charset="0"/>
              </a:rPr>
              <a:t>=90°(</a:t>
            </a:r>
            <a:r>
              <a:rPr lang="zh-CN" altLang="zh-CN" sz="2800" dirty="0" smtClean="0">
                <a:latin typeface="Times New Roman" pitchFamily="18" charset="0"/>
                <a:ea typeface="楷体_GB2312" pitchFamily="49" charset="-122"/>
                <a:cs typeface="Times New Roman" pitchFamily="18" charset="0"/>
              </a:rPr>
              <a:t>答案不唯一</a:t>
            </a:r>
            <a:r>
              <a:rPr lang="en-US" altLang="zh-CN" sz="2800" dirty="0" smtClean="0">
                <a:latin typeface="Times New Roman" pitchFamily="18" charset="0"/>
                <a:ea typeface="楷体_GB2312" pitchFamily="49" charset="-122"/>
                <a:cs typeface="Times New Roman" pitchFamily="18" charset="0"/>
              </a:rPr>
              <a:t>).</a:t>
            </a:r>
            <a:endParaRPr lang="zh-CN" altLang="zh-CN" sz="2800" dirty="0">
              <a:latin typeface="Times New Roman" pitchFamily="18" charset="0"/>
              <a:ea typeface="楷体_GB2312" pitchFamily="49" charset="-122"/>
              <a:cs typeface="Times New Roman" pitchFamily="18" charset="0"/>
            </a:endParaRPr>
          </a:p>
        </p:txBody>
      </p:sp>
      <p:pic>
        <p:nvPicPr>
          <p:cNvPr id="6" name="图片 5"/>
          <p:cNvPicPr/>
          <p:nvPr/>
        </p:nvPicPr>
        <p:blipFill>
          <a:blip r:embed="rId1" cstate="print">
            <a:duotone>
              <a:prstClr val="black"/>
              <a:schemeClr val="accent2">
                <a:tint val="45000"/>
                <a:satMod val="400000"/>
              </a:schemeClr>
            </a:duotone>
          </a:blip>
          <a:srcRect/>
          <a:stretch>
            <a:fillRect/>
          </a:stretch>
        </p:blipFill>
        <p:spPr bwMode="auto">
          <a:xfrm>
            <a:off x="6357950" y="3357562"/>
            <a:ext cx="2500330" cy="2000264"/>
          </a:xfrm>
          <a:prstGeom prst="rect">
            <a:avLst/>
          </a:prstGeom>
          <a:noFill/>
          <a:ln w="9525">
            <a:noFill/>
            <a:miter lim="800000"/>
            <a:headEnd/>
            <a:tailEnd/>
          </a:ln>
        </p:spPr>
      </p:pic>
      <p:sp>
        <p:nvSpPr>
          <p:cNvPr id="7" name="矩形 6"/>
          <p:cNvSpPr/>
          <p:nvPr/>
        </p:nvSpPr>
        <p:spPr>
          <a:xfrm>
            <a:off x="3571868" y="1714488"/>
            <a:ext cx="2141933" cy="523220"/>
          </a:xfrm>
          <a:prstGeom prst="rect">
            <a:avLst/>
          </a:prstGeom>
        </p:spPr>
        <p:txBody>
          <a:bodyPr wrap="none">
            <a:spAutoFit/>
          </a:bodyPr>
          <a:lstStyle/>
          <a:p>
            <a:r>
              <a:rPr lang="zh-CN" altLang="zh-CN" sz="2800" dirty="0" smtClean="0">
                <a:solidFill>
                  <a:srgbClr val="FF0000"/>
                </a:solidFill>
                <a:latin typeface="Times New Roman" pitchFamily="18" charset="0"/>
                <a:ea typeface="楷体_GB2312" pitchFamily="49" charset="-122"/>
                <a:cs typeface="Times New Roman" pitchFamily="18" charset="0"/>
              </a:rPr>
              <a:t>∠</a:t>
            </a:r>
            <a:r>
              <a:rPr lang="en-US" altLang="zh-CN" sz="2800" i="1" dirty="0" smtClean="0">
                <a:solidFill>
                  <a:srgbClr val="FF0000"/>
                </a:solidFill>
                <a:latin typeface="Times New Roman" pitchFamily="18" charset="0"/>
                <a:ea typeface="楷体_GB2312" pitchFamily="49" charset="-122"/>
                <a:cs typeface="Times New Roman" pitchFamily="18" charset="0"/>
              </a:rPr>
              <a:t>ABC</a:t>
            </a:r>
            <a:r>
              <a:rPr lang="en-US" altLang="zh-CN" sz="2800" dirty="0" smtClean="0">
                <a:solidFill>
                  <a:srgbClr val="FF0000"/>
                </a:solidFill>
                <a:latin typeface="Times New Roman" pitchFamily="18" charset="0"/>
                <a:ea typeface="楷体_GB2312" pitchFamily="49" charset="-122"/>
                <a:cs typeface="Times New Roman" pitchFamily="18" charset="0"/>
              </a:rPr>
              <a:t>=90°</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plus(in)">
                                      <p:cBhvr>
                                        <p:cTn id="19" dur="2000"/>
                                        <p:tgtEl>
                                          <p:spTgt spid="11"/>
                                        </p:tgtEl>
                                      </p:cBhvr>
                                    </p:animEffect>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764704"/>
            <a:ext cx="8568952" cy="173664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如图所示</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矩形</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的对角线</a:t>
            </a:r>
            <a:r>
              <a:rPr lang="en-US" altLang="zh-CN" sz="3200" i="1" dirty="0" smtClean="0">
                <a:latin typeface="Times New Roman" pitchFamily="18" charset="0"/>
                <a:cs typeface="Times New Roman" pitchFamily="18" charset="0"/>
              </a:rPr>
              <a:t>AC,BD</a:t>
            </a:r>
            <a:r>
              <a:rPr lang="zh-CN" altLang="zh-CN" sz="3200" dirty="0" smtClean="0">
                <a:latin typeface="Times New Roman" pitchFamily="18" charset="0"/>
                <a:cs typeface="Times New Roman" pitchFamily="18" charset="0"/>
              </a:rPr>
              <a:t>相交于</a:t>
            </a:r>
            <a:r>
              <a:rPr lang="en-US" altLang="zh-CN" sz="3200" i="1" dirty="0" smtClean="0">
                <a:latin typeface="Times New Roman" pitchFamily="18" charset="0"/>
                <a:cs typeface="Times New Roman" pitchFamily="18" charset="0"/>
              </a:rPr>
              <a:t>O,E,F,G,H</a:t>
            </a:r>
            <a:r>
              <a:rPr lang="zh-CN" altLang="zh-CN" sz="3200" dirty="0" smtClean="0">
                <a:latin typeface="Times New Roman" pitchFamily="18" charset="0"/>
                <a:cs typeface="Times New Roman" pitchFamily="18" charset="0"/>
              </a:rPr>
              <a:t>分别是</a:t>
            </a:r>
            <a:r>
              <a:rPr lang="en-US" altLang="zh-CN" sz="3200" i="1" dirty="0" smtClean="0">
                <a:latin typeface="Times New Roman" pitchFamily="18" charset="0"/>
                <a:cs typeface="Times New Roman" pitchFamily="18" charset="0"/>
              </a:rPr>
              <a:t>OA,OB,OC,OD</a:t>
            </a:r>
            <a:r>
              <a:rPr lang="zh-CN" altLang="zh-CN" sz="3200" dirty="0" smtClean="0">
                <a:latin typeface="Times New Roman" pitchFamily="18" charset="0"/>
                <a:cs typeface="Times New Roman" pitchFamily="18" charset="0"/>
              </a:rPr>
              <a:t>的中点</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求证四边形</a:t>
            </a:r>
            <a:r>
              <a:rPr lang="en-US" altLang="zh-CN" sz="3200" i="1" dirty="0" smtClean="0">
                <a:latin typeface="Times New Roman" pitchFamily="18" charset="0"/>
                <a:cs typeface="Times New Roman" pitchFamily="18" charset="0"/>
              </a:rPr>
              <a:t>EFGH</a:t>
            </a:r>
            <a:r>
              <a:rPr lang="zh-CN" altLang="zh-CN" sz="3200" dirty="0" smtClean="0">
                <a:latin typeface="Times New Roman" pitchFamily="18" charset="0"/>
                <a:cs typeface="Times New Roman" pitchFamily="18" charset="0"/>
              </a:rPr>
              <a:t>是矩形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9" name="TextBox 8"/>
          <p:cNvSpPr txBox="1"/>
          <p:nvPr/>
        </p:nvSpPr>
        <p:spPr>
          <a:xfrm>
            <a:off x="251520" y="2780928"/>
            <a:ext cx="6624736" cy="4031873"/>
          </a:xfrm>
          <a:prstGeom prst="rect">
            <a:avLst/>
          </a:prstGeom>
          <a:noFill/>
        </p:spPr>
        <p:txBody>
          <a:bodyPr wrap="square" rtlCol="0">
            <a:spAutoFit/>
          </a:bodyPr>
          <a:lstStyle/>
          <a:p>
            <a:r>
              <a:rPr lang="zh-CN" altLang="zh-CN" sz="3200" dirty="0" smtClean="0">
                <a:solidFill>
                  <a:srgbClr val="FF0000"/>
                </a:solidFill>
                <a:latin typeface="Times New Roman" pitchFamily="18" charset="0"/>
                <a:cs typeface="Times New Roman" pitchFamily="18" charset="0"/>
              </a:rPr>
              <a:t>证明</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∵矩形</a:t>
            </a:r>
            <a:r>
              <a:rPr lang="en-US" altLang="zh-CN" sz="3200" i="1" dirty="0" smtClean="0">
                <a:solidFill>
                  <a:srgbClr val="FF0000"/>
                </a:solidFill>
                <a:latin typeface="Times New Roman" pitchFamily="18" charset="0"/>
                <a:cs typeface="Times New Roman" pitchFamily="18" charset="0"/>
              </a:rPr>
              <a:t>ABCD</a:t>
            </a:r>
            <a:r>
              <a:rPr lang="zh-CN" altLang="zh-CN" sz="3200" dirty="0" smtClean="0">
                <a:solidFill>
                  <a:srgbClr val="FF0000"/>
                </a:solidFill>
                <a:latin typeface="Times New Roman" pitchFamily="18" charset="0"/>
                <a:cs typeface="Times New Roman" pitchFamily="18" charset="0"/>
              </a:rPr>
              <a:t>的对角线</a:t>
            </a:r>
            <a:r>
              <a:rPr lang="en-US" altLang="zh-CN" sz="3200" i="1" dirty="0" smtClean="0">
                <a:solidFill>
                  <a:srgbClr val="FF0000"/>
                </a:solidFill>
                <a:latin typeface="Times New Roman" pitchFamily="18" charset="0"/>
                <a:cs typeface="Times New Roman" pitchFamily="18" charset="0"/>
              </a:rPr>
              <a:t>AC,BD</a:t>
            </a:r>
            <a:r>
              <a:rPr lang="zh-CN" altLang="zh-CN" sz="3200" dirty="0" smtClean="0">
                <a:solidFill>
                  <a:srgbClr val="FF0000"/>
                </a:solidFill>
                <a:latin typeface="Times New Roman" pitchFamily="18" charset="0"/>
                <a:cs typeface="Times New Roman" pitchFamily="18" charset="0"/>
              </a:rPr>
              <a:t>相交于</a:t>
            </a:r>
            <a:r>
              <a:rPr lang="en-US" altLang="zh-CN" sz="3200" i="1" dirty="0" smtClean="0">
                <a:solidFill>
                  <a:srgbClr val="FF0000"/>
                </a:solidFill>
                <a:latin typeface="Times New Roman" pitchFamily="18" charset="0"/>
                <a:cs typeface="Times New Roman" pitchFamily="18" charset="0"/>
              </a:rPr>
              <a:t>O</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AO=BO=CO=DO</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又∵</a:t>
            </a:r>
            <a:r>
              <a:rPr lang="en-US" altLang="zh-CN" sz="3200" i="1" dirty="0" smtClean="0">
                <a:solidFill>
                  <a:srgbClr val="FF0000"/>
                </a:solidFill>
                <a:latin typeface="Times New Roman" pitchFamily="18" charset="0"/>
                <a:cs typeface="Times New Roman" pitchFamily="18" charset="0"/>
              </a:rPr>
              <a:t>E,F,G,H</a:t>
            </a:r>
            <a:r>
              <a:rPr lang="zh-CN" altLang="zh-CN" sz="3200" dirty="0" smtClean="0">
                <a:solidFill>
                  <a:srgbClr val="FF0000"/>
                </a:solidFill>
                <a:latin typeface="Times New Roman" pitchFamily="18" charset="0"/>
                <a:cs typeface="Times New Roman" pitchFamily="18" charset="0"/>
              </a:rPr>
              <a:t>分别是</a:t>
            </a:r>
            <a:r>
              <a:rPr lang="en-US" altLang="zh-CN" sz="3200" i="1" dirty="0" smtClean="0">
                <a:solidFill>
                  <a:srgbClr val="FF0000"/>
                </a:solidFill>
                <a:latin typeface="Times New Roman" pitchFamily="18" charset="0"/>
                <a:cs typeface="Times New Roman" pitchFamily="18" charset="0"/>
              </a:rPr>
              <a:t>OA,OB,OC,OD</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EO=FO=GO=HO</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∴四边形</a:t>
            </a:r>
            <a:r>
              <a:rPr lang="en-US" altLang="zh-CN" sz="3200" i="1" dirty="0" smtClean="0">
                <a:solidFill>
                  <a:srgbClr val="FF0000"/>
                </a:solidFill>
                <a:latin typeface="Times New Roman" pitchFamily="18" charset="0"/>
                <a:cs typeface="Times New Roman" pitchFamily="18" charset="0"/>
              </a:rPr>
              <a:t>EFGH</a:t>
            </a:r>
            <a:r>
              <a:rPr lang="zh-CN" altLang="zh-CN" sz="3200" dirty="0" smtClean="0">
                <a:solidFill>
                  <a:srgbClr val="FF0000"/>
                </a:solidFill>
                <a:latin typeface="Times New Roman" pitchFamily="18" charset="0"/>
                <a:cs typeface="Times New Roman" pitchFamily="18" charset="0"/>
              </a:rPr>
              <a:t>为平行四</a:t>
            </a:r>
            <a:r>
              <a:rPr lang="zh-CN" altLang="en-US" sz="3200" dirty="0" smtClean="0">
                <a:solidFill>
                  <a:srgbClr val="FF0000"/>
                </a:solidFill>
                <a:latin typeface="Times New Roman" pitchFamily="18" charset="0"/>
                <a:cs typeface="Times New Roman" pitchFamily="18" charset="0"/>
              </a:rPr>
              <a:t>边</a:t>
            </a:r>
            <a:r>
              <a:rPr lang="zh-CN" altLang="zh-CN" sz="3200" dirty="0" smtClean="0">
                <a:solidFill>
                  <a:srgbClr val="FF0000"/>
                </a:solidFill>
                <a:latin typeface="Times New Roman" pitchFamily="18" charset="0"/>
                <a:cs typeface="Times New Roman" pitchFamily="18" charset="0"/>
              </a:rPr>
              <a:t>形</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EG=HF</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∴四边形</a:t>
            </a:r>
            <a:r>
              <a:rPr lang="en-US" altLang="zh-CN" sz="3200" i="1" dirty="0" smtClean="0">
                <a:solidFill>
                  <a:srgbClr val="FF0000"/>
                </a:solidFill>
                <a:latin typeface="Times New Roman" pitchFamily="18" charset="0"/>
                <a:cs typeface="Times New Roman" pitchFamily="18" charset="0"/>
              </a:rPr>
              <a:t>EFGH</a:t>
            </a:r>
            <a:r>
              <a:rPr lang="zh-CN" altLang="zh-CN" sz="3200" dirty="0" smtClean="0">
                <a:solidFill>
                  <a:srgbClr val="FF0000"/>
                </a:solidFill>
                <a:latin typeface="Times New Roman" pitchFamily="18" charset="0"/>
                <a:cs typeface="Times New Roman" pitchFamily="18" charset="0"/>
              </a:rPr>
              <a:t>是矩形</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pic>
        <p:nvPicPr>
          <p:cNvPr id="6" name="图片 5"/>
          <p:cNvPicPr/>
          <p:nvPr/>
        </p:nvPicPr>
        <p:blipFill>
          <a:blip r:embed="rId1" cstate="print">
            <a:duotone>
              <a:prstClr val="black"/>
              <a:schemeClr val="accent6">
                <a:tint val="45000"/>
                <a:satMod val="400000"/>
              </a:schemeClr>
            </a:duotone>
          </a:blip>
          <a:srcRect/>
          <a:stretch>
            <a:fillRect/>
          </a:stretch>
        </p:blipFill>
        <p:spPr bwMode="auto">
          <a:xfrm>
            <a:off x="6786578" y="3929066"/>
            <a:ext cx="2088232" cy="1370432"/>
          </a:xfrm>
          <a:prstGeom prst="rect">
            <a:avLst/>
          </a:prstGeom>
          <a:noFill/>
          <a:ln w="9525">
            <a:noFill/>
            <a:miter lim="800000"/>
            <a:headEnd/>
            <a:tailEnd/>
          </a:ln>
        </p:spPr>
      </p:pic>
      <p:sp>
        <p:nvSpPr>
          <p:cNvPr id="8" name="动作按钮: 第一张 7">
            <a:hlinkClick r:id="" action="ppaction://hlinkshowjump?jump=firstslide" highlightClick="1"/>
          </p:cNvPr>
          <p:cNvSpPr/>
          <p:nvPr/>
        </p:nvSpPr>
        <p:spPr>
          <a:xfrm>
            <a:off x="7072330" y="6143644"/>
            <a:ext cx="642942" cy="57148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2000"/>
                                        <p:tgtEl>
                                          <p:spTgt spid="9"/>
                                        </p:tgtEl>
                                      </p:cBhvr>
                                    </p:animEffect>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十二角星 10"/>
          <p:cNvSpPr/>
          <p:nvPr/>
        </p:nvSpPr>
        <p:spPr>
          <a:xfrm>
            <a:off x="1475656" y="319008"/>
            <a:ext cx="3427618"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观察思考</a:t>
            </a:r>
            <a:endParaRPr lang="zh-CN" altLang="en-US" sz="3200" b="1" dirty="0">
              <a:solidFill>
                <a:schemeClr val="bg1"/>
              </a:solidFill>
              <a:latin typeface="Times New Roman" pitchFamily="18" charset="0"/>
              <a:ea typeface="隶书" pitchFamily="49" charset="-122"/>
              <a:cs typeface="Times New Roman" pitchFamily="18" charset="0"/>
            </a:endParaRPr>
          </a:p>
        </p:txBody>
      </p:sp>
      <p:sp>
        <p:nvSpPr>
          <p:cNvPr id="2" name="矩形 1"/>
          <p:cNvSpPr/>
          <p:nvPr/>
        </p:nvSpPr>
        <p:spPr>
          <a:xfrm>
            <a:off x="395536" y="1556792"/>
            <a:ext cx="7884368" cy="2062103"/>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zh-CN" sz="3200" b="1" dirty="0" smtClean="0">
                <a:latin typeface="Times New Roman" pitchFamily="18" charset="0"/>
                <a:cs typeface="Times New Roman" pitchFamily="18" charset="0"/>
              </a:rPr>
              <a:t>　</a:t>
            </a:r>
            <a:r>
              <a:rPr lang="en-US" altLang="zh-CN" sz="3200" b="1" dirty="0" smtClean="0">
                <a:latin typeface="Times New Roman" pitchFamily="18" charset="0"/>
                <a:cs typeface="Times New Roman" pitchFamily="18" charset="0"/>
              </a:rPr>
              <a:t>     </a:t>
            </a:r>
            <a:r>
              <a:rPr lang="zh-CN" altLang="zh-CN" sz="3200" dirty="0" smtClean="0"/>
              <a:t>工人师傅为了检验两组对边相等的四边形窗框是否为矩形</a:t>
            </a:r>
            <a:r>
              <a:rPr lang="en-US" altLang="zh-CN" sz="3200" dirty="0" smtClean="0"/>
              <a:t>,</a:t>
            </a:r>
            <a:r>
              <a:rPr lang="zh-CN" altLang="zh-CN" sz="3200" dirty="0" smtClean="0"/>
              <a:t>常常要量一量这个四边形的两条对角线长度</a:t>
            </a:r>
            <a:r>
              <a:rPr lang="en-US" altLang="zh-CN" sz="3200" dirty="0" smtClean="0"/>
              <a:t>,</a:t>
            </a:r>
            <a:r>
              <a:rPr lang="zh-CN" altLang="zh-CN" sz="3200" dirty="0" smtClean="0"/>
              <a:t>如果对角线长相等</a:t>
            </a:r>
            <a:r>
              <a:rPr lang="en-US" altLang="zh-CN" sz="3200" dirty="0" smtClean="0"/>
              <a:t>,</a:t>
            </a:r>
            <a:r>
              <a:rPr lang="zh-CN" altLang="zh-CN" sz="3200" dirty="0" smtClean="0"/>
              <a:t>则窗框一定是矩形</a:t>
            </a:r>
            <a:r>
              <a:rPr lang="en-US" altLang="zh-CN" sz="3200" dirty="0" smtClean="0"/>
              <a:t>,</a:t>
            </a:r>
            <a:r>
              <a:rPr lang="zh-CN" altLang="zh-CN" sz="3200" dirty="0" smtClean="0"/>
              <a:t>你知道为什么吗</a:t>
            </a:r>
            <a:r>
              <a:rPr lang="en-US" altLang="zh-CN" sz="3200" dirty="0" smtClean="0"/>
              <a:t>? </a:t>
            </a:r>
            <a:endParaRPr lang="zh-CN" altLang="zh-CN" sz="3200" dirty="0" smtClean="0"/>
          </a:p>
        </p:txBody>
      </p:sp>
      <p:pic>
        <p:nvPicPr>
          <p:cNvPr id="6" name="yl366.jpg" descr="id:2147506063;FounderCES"/>
          <p:cNvPicPr/>
          <p:nvPr/>
        </p:nvPicPr>
        <p:blipFill>
          <a:blip r:embed="rId1" cstate="print"/>
          <a:stretch>
            <a:fillRect/>
          </a:stretch>
        </p:blipFill>
        <p:spPr>
          <a:xfrm>
            <a:off x="2357422" y="3786190"/>
            <a:ext cx="4032448" cy="25749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150873"/>
            <a:ext cx="8568952" cy="2062103"/>
          </a:xfrm>
          <a:prstGeom prst="rect">
            <a:avLst/>
          </a:prstGeom>
        </p:spPr>
        <p:txBody>
          <a:bodyPr wrap="square">
            <a:spAutoFit/>
          </a:bodyPr>
          <a:lstStyle/>
          <a:p>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命题</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矩形的对角线相等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的条件</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结论是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它的逆命题是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该逆命题是</a:t>
            </a:r>
            <a:r>
              <a:rPr lang="zh-CN" altLang="zh-CN" sz="3200" u="sng"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命题</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填</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真</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或</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假</a:t>
            </a:r>
            <a:r>
              <a:rPr lang="en-US"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a:solidFill>
                    <a:srgbClr val="CC0000"/>
                  </a:solidFill>
                  <a:latin typeface="Times New Roman" pitchFamily="18" charset="0"/>
                  <a:ea typeface="黑体" pitchFamily="2" charset="-122"/>
                  <a:cs typeface="Times New Roman" pitchFamily="18" charset="0"/>
                </a:rPr>
                <a:t>学 习 新 知</a:t>
              </a:r>
            </a:p>
          </p:txBody>
        </p:sp>
      </p:grpSp>
      <p:sp>
        <p:nvSpPr>
          <p:cNvPr id="10" name="矩形 9"/>
          <p:cNvSpPr/>
          <p:nvPr/>
        </p:nvSpPr>
        <p:spPr>
          <a:xfrm>
            <a:off x="1268016" y="1620089"/>
            <a:ext cx="2655912"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四边形是矩形</a:t>
            </a:r>
            <a:endParaRPr lang="zh-CN" altLang="zh-CN" sz="3200" dirty="0">
              <a:solidFill>
                <a:srgbClr val="FF0000"/>
              </a:solidFill>
              <a:latin typeface="Times New Roman" pitchFamily="18" charset="0"/>
              <a:cs typeface="Times New Roman" pitchFamily="18" charset="0"/>
            </a:endParaRPr>
          </a:p>
        </p:txBody>
      </p:sp>
      <p:sp>
        <p:nvSpPr>
          <p:cNvPr id="11" name="矩形 10"/>
          <p:cNvSpPr/>
          <p:nvPr/>
        </p:nvSpPr>
        <p:spPr>
          <a:xfrm>
            <a:off x="5948536" y="1556792"/>
            <a:ext cx="2655912"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对角线相等</a:t>
            </a:r>
            <a:endParaRPr lang="zh-CN" altLang="zh-CN" sz="3200" dirty="0">
              <a:solidFill>
                <a:srgbClr val="FF0000"/>
              </a:solidFill>
              <a:latin typeface="Times New Roman" pitchFamily="18" charset="0"/>
              <a:cs typeface="Times New Roman" pitchFamily="18" charset="0"/>
            </a:endParaRPr>
          </a:p>
        </p:txBody>
      </p:sp>
      <p:sp>
        <p:nvSpPr>
          <p:cNvPr id="12" name="矩形 11"/>
          <p:cNvSpPr/>
          <p:nvPr/>
        </p:nvSpPr>
        <p:spPr>
          <a:xfrm>
            <a:off x="2924200" y="2124145"/>
            <a:ext cx="5248200"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对角线相等的四边形是矩形</a:t>
            </a:r>
            <a:endParaRPr lang="zh-CN" altLang="zh-CN" sz="3200" dirty="0">
              <a:solidFill>
                <a:srgbClr val="FF0000"/>
              </a:solidFill>
              <a:latin typeface="Times New Roman" pitchFamily="18" charset="0"/>
              <a:cs typeface="Times New Roman" pitchFamily="18" charset="0"/>
            </a:endParaRPr>
          </a:p>
        </p:txBody>
      </p:sp>
      <p:sp>
        <p:nvSpPr>
          <p:cNvPr id="13" name="矩形 12"/>
          <p:cNvSpPr/>
          <p:nvPr/>
        </p:nvSpPr>
        <p:spPr>
          <a:xfrm>
            <a:off x="2788568" y="2564904"/>
            <a:ext cx="1279376"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真</a:t>
            </a:r>
            <a:endParaRPr lang="zh-CN" altLang="zh-CN" sz="3200" dirty="0">
              <a:solidFill>
                <a:srgbClr val="FF0000"/>
              </a:solidFill>
              <a:latin typeface="Times New Roman" pitchFamily="18" charset="0"/>
              <a:cs typeface="Times New Roman" pitchFamily="18" charset="0"/>
            </a:endParaRPr>
          </a:p>
        </p:txBody>
      </p:sp>
      <p:sp>
        <p:nvSpPr>
          <p:cNvPr id="14" name="矩形 13"/>
          <p:cNvSpPr/>
          <p:nvPr/>
        </p:nvSpPr>
        <p:spPr>
          <a:xfrm>
            <a:off x="179512" y="3743161"/>
            <a:ext cx="8964488" cy="2062103"/>
          </a:xfrm>
          <a:prstGeom prst="rect">
            <a:avLst/>
          </a:prstGeom>
        </p:spPr>
        <p:txBody>
          <a:bodyPr wrap="square">
            <a:spAutoFit/>
          </a:bodyPr>
          <a:lstStyle/>
          <a:p>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命题</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矩形的四个角都是直角</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的条件是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结论是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它的逆命题是</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u="sng"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该逆命题是</a:t>
            </a:r>
            <a:r>
              <a:rPr lang="zh-CN" altLang="zh-CN" sz="3200" u="sng"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命题</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填</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真</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或</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假</a:t>
            </a:r>
            <a:r>
              <a:rPr lang="en-US"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15" name="矩形 14"/>
          <p:cNvSpPr/>
          <p:nvPr/>
        </p:nvSpPr>
        <p:spPr>
          <a:xfrm>
            <a:off x="979984" y="4175209"/>
            <a:ext cx="2655912"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四边形是矩形</a:t>
            </a:r>
            <a:endParaRPr lang="zh-CN" altLang="zh-CN" sz="3200" dirty="0">
              <a:solidFill>
                <a:srgbClr val="FF0000"/>
              </a:solidFill>
              <a:latin typeface="Times New Roman" pitchFamily="18" charset="0"/>
              <a:cs typeface="Times New Roman" pitchFamily="18" charset="0"/>
            </a:endParaRPr>
          </a:p>
        </p:txBody>
      </p:sp>
      <p:sp>
        <p:nvSpPr>
          <p:cNvPr id="20" name="矩形 19"/>
          <p:cNvSpPr/>
          <p:nvPr/>
        </p:nvSpPr>
        <p:spPr>
          <a:xfrm>
            <a:off x="5148064" y="4175209"/>
            <a:ext cx="3384376"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四个角都是直角</a:t>
            </a:r>
            <a:endParaRPr lang="zh-CN" altLang="zh-CN" sz="3200" dirty="0">
              <a:solidFill>
                <a:srgbClr val="FF0000"/>
              </a:solidFill>
              <a:latin typeface="Times New Roman" pitchFamily="18" charset="0"/>
              <a:cs typeface="Times New Roman" pitchFamily="18" charset="0"/>
            </a:endParaRPr>
          </a:p>
        </p:txBody>
      </p:sp>
      <p:sp>
        <p:nvSpPr>
          <p:cNvPr id="21" name="矩形 20"/>
          <p:cNvSpPr/>
          <p:nvPr/>
        </p:nvSpPr>
        <p:spPr>
          <a:xfrm>
            <a:off x="2788568" y="4670554"/>
            <a:ext cx="6175920"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四个角</a:t>
            </a:r>
            <a:r>
              <a:rPr lang="zh-CN" altLang="en-US" sz="3200" dirty="0" smtClean="0">
                <a:solidFill>
                  <a:srgbClr val="FF0000"/>
                </a:solidFill>
                <a:latin typeface="Times New Roman" pitchFamily="18" charset="0"/>
                <a:cs typeface="Times New Roman" pitchFamily="18" charset="0"/>
              </a:rPr>
              <a:t>都是直角</a:t>
            </a:r>
            <a:r>
              <a:rPr lang="zh-CN" altLang="zh-CN" sz="3200" dirty="0" smtClean="0">
                <a:solidFill>
                  <a:srgbClr val="FF0000"/>
                </a:solidFill>
                <a:latin typeface="Times New Roman" pitchFamily="18" charset="0"/>
                <a:cs typeface="Times New Roman" pitchFamily="18" charset="0"/>
              </a:rPr>
              <a:t>的四边形是矩形</a:t>
            </a:r>
            <a:endParaRPr lang="zh-CN" altLang="zh-CN" sz="3200" dirty="0">
              <a:solidFill>
                <a:srgbClr val="FF0000"/>
              </a:solidFill>
              <a:latin typeface="Times New Roman" pitchFamily="18" charset="0"/>
              <a:cs typeface="Times New Roman" pitchFamily="18" charset="0"/>
            </a:endParaRPr>
          </a:p>
        </p:txBody>
      </p:sp>
      <p:sp>
        <p:nvSpPr>
          <p:cNvPr id="22" name="矩形 21"/>
          <p:cNvSpPr/>
          <p:nvPr/>
        </p:nvSpPr>
        <p:spPr>
          <a:xfrm>
            <a:off x="2843808" y="5174610"/>
            <a:ext cx="838944"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真</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70"/>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0.70"/>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strVal val="#ppt_w*0.70"/>
                                          </p:val>
                                        </p:tav>
                                        <p:tav tm="100000">
                                          <p:val>
                                            <p:strVal val="#ppt_w"/>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animEffect transition="in" filter="fade">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strVal val="#ppt_w*0.70"/>
                                          </p:val>
                                        </p:tav>
                                        <p:tav tm="100000">
                                          <p:val>
                                            <p:strVal val="#ppt_w"/>
                                          </p:val>
                                        </p:tav>
                                      </p:tavLst>
                                    </p:anim>
                                    <p:anim calcmode="lin" valueType="num">
                                      <p:cBhvr>
                                        <p:cTn id="43" dur="1000" fill="hold"/>
                                        <p:tgtEl>
                                          <p:spTgt spid="14"/>
                                        </p:tgtEl>
                                        <p:attrNameLst>
                                          <p:attrName>ppt_h</p:attrName>
                                        </p:attrNameLst>
                                      </p:cBhvr>
                                      <p:tavLst>
                                        <p:tav tm="0">
                                          <p:val>
                                            <p:strVal val="#ppt_h"/>
                                          </p:val>
                                        </p:tav>
                                        <p:tav tm="100000">
                                          <p:val>
                                            <p:strVal val="#ppt_h"/>
                                          </p:val>
                                        </p:tav>
                                      </p:tavLst>
                                    </p:anim>
                                    <p:animEffect transition="in" filter="fade">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strVal val="#ppt_w*0.70"/>
                                          </p:val>
                                        </p:tav>
                                        <p:tav tm="100000">
                                          <p:val>
                                            <p:strVal val="#ppt_w"/>
                                          </p:val>
                                        </p:tav>
                                      </p:tavLst>
                                    </p:anim>
                                    <p:anim calcmode="lin" valueType="num">
                                      <p:cBhvr>
                                        <p:cTn id="50" dur="1000" fill="hold"/>
                                        <p:tgtEl>
                                          <p:spTgt spid="15"/>
                                        </p:tgtEl>
                                        <p:attrNameLst>
                                          <p:attrName>ppt_h</p:attrName>
                                        </p:attrNameLst>
                                      </p:cBhvr>
                                      <p:tavLst>
                                        <p:tav tm="0">
                                          <p:val>
                                            <p:strVal val="#ppt_h"/>
                                          </p:val>
                                        </p:tav>
                                        <p:tav tm="100000">
                                          <p:val>
                                            <p:strVal val="#ppt_h"/>
                                          </p:val>
                                        </p:tav>
                                      </p:tavLst>
                                    </p:anim>
                                    <p:animEffect transition="in" filter="fade">
                                      <p:cBhvr>
                                        <p:cTn id="51" dur="1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1000" fill="hold"/>
                                        <p:tgtEl>
                                          <p:spTgt spid="20"/>
                                        </p:tgtEl>
                                        <p:attrNameLst>
                                          <p:attrName>ppt_w</p:attrName>
                                        </p:attrNameLst>
                                      </p:cBhvr>
                                      <p:tavLst>
                                        <p:tav tm="0">
                                          <p:val>
                                            <p:strVal val="#ppt_w*0.70"/>
                                          </p:val>
                                        </p:tav>
                                        <p:tav tm="100000">
                                          <p:val>
                                            <p:strVal val="#ppt_w"/>
                                          </p:val>
                                        </p:tav>
                                      </p:tavLst>
                                    </p:anim>
                                    <p:anim calcmode="lin" valueType="num">
                                      <p:cBhvr>
                                        <p:cTn id="57" dur="1000" fill="hold"/>
                                        <p:tgtEl>
                                          <p:spTgt spid="20"/>
                                        </p:tgtEl>
                                        <p:attrNameLst>
                                          <p:attrName>ppt_h</p:attrName>
                                        </p:attrNameLst>
                                      </p:cBhvr>
                                      <p:tavLst>
                                        <p:tav tm="0">
                                          <p:val>
                                            <p:strVal val="#ppt_h"/>
                                          </p:val>
                                        </p:tav>
                                        <p:tav tm="100000">
                                          <p:val>
                                            <p:strVal val="#ppt_h"/>
                                          </p:val>
                                        </p:tav>
                                      </p:tavLst>
                                    </p:anim>
                                    <p:animEffect transition="in" filter="fade">
                                      <p:cBhvr>
                                        <p:cTn id="58" dur="1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1000" fill="hold"/>
                                        <p:tgtEl>
                                          <p:spTgt spid="21"/>
                                        </p:tgtEl>
                                        <p:attrNameLst>
                                          <p:attrName>ppt_w</p:attrName>
                                        </p:attrNameLst>
                                      </p:cBhvr>
                                      <p:tavLst>
                                        <p:tav tm="0">
                                          <p:val>
                                            <p:strVal val="#ppt_w*0.70"/>
                                          </p:val>
                                        </p:tav>
                                        <p:tav tm="100000">
                                          <p:val>
                                            <p:strVal val="#ppt_w"/>
                                          </p:val>
                                        </p:tav>
                                      </p:tavLst>
                                    </p:anim>
                                    <p:anim calcmode="lin" valueType="num">
                                      <p:cBhvr>
                                        <p:cTn id="64" dur="1000" fill="hold"/>
                                        <p:tgtEl>
                                          <p:spTgt spid="21"/>
                                        </p:tgtEl>
                                        <p:attrNameLst>
                                          <p:attrName>ppt_h</p:attrName>
                                        </p:attrNameLst>
                                      </p:cBhvr>
                                      <p:tavLst>
                                        <p:tav tm="0">
                                          <p:val>
                                            <p:strVal val="#ppt_h"/>
                                          </p:val>
                                        </p:tav>
                                        <p:tav tm="100000">
                                          <p:val>
                                            <p:strVal val="#ppt_h"/>
                                          </p:val>
                                        </p:tav>
                                      </p:tavLst>
                                    </p:anim>
                                    <p:animEffect transition="in" filter="fade">
                                      <p:cBhvr>
                                        <p:cTn id="65" dur="10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1000" fill="hold"/>
                                        <p:tgtEl>
                                          <p:spTgt spid="22"/>
                                        </p:tgtEl>
                                        <p:attrNameLst>
                                          <p:attrName>ppt_w</p:attrName>
                                        </p:attrNameLst>
                                      </p:cBhvr>
                                      <p:tavLst>
                                        <p:tav tm="0">
                                          <p:val>
                                            <p:strVal val="#ppt_w*0.70"/>
                                          </p:val>
                                        </p:tav>
                                        <p:tav tm="100000">
                                          <p:val>
                                            <p:strVal val="#ppt_w"/>
                                          </p:val>
                                        </p:tav>
                                      </p:tavLst>
                                    </p:anim>
                                    <p:anim calcmode="lin" valueType="num">
                                      <p:cBhvr>
                                        <p:cTn id="71" dur="1000" fill="hold"/>
                                        <p:tgtEl>
                                          <p:spTgt spid="22"/>
                                        </p:tgtEl>
                                        <p:attrNameLst>
                                          <p:attrName>ppt_h</p:attrName>
                                        </p:attrNameLst>
                                      </p:cBhvr>
                                      <p:tavLst>
                                        <p:tav tm="0">
                                          <p:val>
                                            <p:strVal val="#ppt_h"/>
                                          </p:val>
                                        </p:tav>
                                        <p:tav tm="100000">
                                          <p:val>
                                            <p:strVal val="#ppt_h"/>
                                          </p:val>
                                        </p:tav>
                                      </p:tavLst>
                                    </p:anim>
                                    <p:animEffect transition="in" filter="fade">
                                      <p:cBhvr>
                                        <p:cTn id="7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P spid="14" grpId="0"/>
      <p:bldP spid="15"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260648"/>
            <a:ext cx="8640960" cy="954107"/>
          </a:xfrm>
          <a:prstGeom prst="rect">
            <a:avLst/>
          </a:prstGeom>
        </p:spPr>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已知</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a:t>
            </a:r>
            <a:r>
              <a:rPr lang="zh-CN" altLang="en-US" sz="2800" i="1" dirty="0" smtClean="0"/>
              <a:t>□</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对角线</a:t>
            </a:r>
            <a:r>
              <a:rPr lang="en-US" altLang="zh-CN" sz="2800" i="1" dirty="0" smtClean="0">
                <a:latin typeface="Times New Roman" pitchFamily="18" charset="0"/>
                <a:cs typeface="Times New Roman" pitchFamily="18" charset="0"/>
              </a:rPr>
              <a:t>AC=BD</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求证</a:t>
            </a:r>
            <a:r>
              <a:rPr lang="en-US" altLang="zh-CN" sz="2800" dirty="0" smtClean="0">
                <a:latin typeface="Times New Roman" pitchFamily="18" charset="0"/>
                <a:cs typeface="Times New Roman" pitchFamily="18" charset="0"/>
              </a:rPr>
              <a:t>:</a:t>
            </a:r>
            <a:r>
              <a:rPr lang="zh-CN" altLang="en-US" sz="2800" i="1" dirty="0" smtClean="0"/>
              <a:t>□</a:t>
            </a:r>
            <a:r>
              <a:rPr lang="en-US" altLang="zh-CN" sz="2800"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是矩形</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矩形 5"/>
          <p:cNvSpPr/>
          <p:nvPr/>
        </p:nvSpPr>
        <p:spPr>
          <a:xfrm>
            <a:off x="571472" y="1214422"/>
            <a:ext cx="8072494" cy="954107"/>
          </a:xfrm>
          <a:prstGeom prst="rect">
            <a:avLst/>
          </a:prstGeom>
        </p:spPr>
        <p:txBody>
          <a:bodyPr wrap="square">
            <a:spAutoFit/>
          </a:bodyPr>
          <a:lstStyle/>
          <a:p>
            <a:r>
              <a:rPr lang="zh-CN" altLang="zh-CN" sz="2800" dirty="0" smtClean="0">
                <a:solidFill>
                  <a:srgbClr val="FF0000"/>
                </a:solidFill>
                <a:latin typeface="楷体_GB2312" pitchFamily="49" charset="-122"/>
                <a:ea typeface="楷体_GB2312" pitchFamily="49" charset="-122"/>
                <a:cs typeface="Times New Roman" pitchFamily="18" charset="0"/>
              </a:rPr>
              <a:t>〔解析〕</a:t>
            </a:r>
            <a:r>
              <a:rPr lang="zh-CN" altLang="zh-CN" sz="2800" dirty="0" smtClean="0">
                <a:latin typeface="楷体_GB2312" pitchFamily="49" charset="-122"/>
                <a:ea typeface="楷体_GB2312" pitchFamily="49" charset="-122"/>
                <a:cs typeface="Times New Roman" pitchFamily="18" charset="0"/>
              </a:rPr>
              <a:t>要证明</a:t>
            </a:r>
            <a:r>
              <a:rPr lang="zh-CN" altLang="en-US" sz="2800" i="1" dirty="0" smtClean="0">
                <a:latin typeface="楷体_GB2312" pitchFamily="49" charset="-122"/>
                <a:ea typeface="楷体_GB2312" pitchFamily="49" charset="-122"/>
              </a:rPr>
              <a:t>□</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楷体_GB2312" pitchFamily="49" charset="-122"/>
                <a:ea typeface="楷体_GB2312" pitchFamily="49" charset="-122"/>
                <a:cs typeface="Times New Roman" pitchFamily="18" charset="0"/>
              </a:rPr>
              <a:t>是矩形</a:t>
            </a:r>
            <a:r>
              <a:rPr lang="en-US" altLang="zh-CN" sz="2800" dirty="0" smtClean="0">
                <a:latin typeface="楷体_GB2312" pitchFamily="49" charset="-122"/>
                <a:ea typeface="楷体_GB2312" pitchFamily="49" charset="-122"/>
                <a:cs typeface="Times New Roman" pitchFamily="18" charset="0"/>
              </a:rPr>
              <a:t>,</a:t>
            </a:r>
            <a:r>
              <a:rPr lang="zh-CN" altLang="zh-CN" sz="2800" dirty="0" smtClean="0">
                <a:latin typeface="楷体_GB2312" pitchFamily="49" charset="-122"/>
                <a:ea typeface="楷体_GB2312" pitchFamily="49" charset="-122"/>
                <a:cs typeface="Times New Roman" pitchFamily="18" charset="0"/>
              </a:rPr>
              <a:t>只需证明有一个角是直角即可</a:t>
            </a:r>
            <a:r>
              <a:rPr lang="en-US" altLang="zh-CN" sz="2800" dirty="0" smtClean="0">
                <a:latin typeface="楷体_GB2312" pitchFamily="49" charset="-122"/>
                <a:ea typeface="楷体_GB2312" pitchFamily="49" charset="-122"/>
                <a:cs typeface="Times New Roman" pitchFamily="18" charset="0"/>
              </a:rPr>
              <a:t>.</a:t>
            </a:r>
            <a:endParaRPr lang="zh-CN" altLang="zh-CN" sz="2800" dirty="0" smtClean="0">
              <a:latin typeface="楷体_GB2312" pitchFamily="49" charset="-122"/>
              <a:ea typeface="楷体_GB2312" pitchFamily="49" charset="-122"/>
              <a:cs typeface="Times New Roman" pitchFamily="18" charset="0"/>
            </a:endParaRPr>
          </a:p>
        </p:txBody>
      </p:sp>
      <p:sp>
        <p:nvSpPr>
          <p:cNvPr id="8" name="十二角星 7"/>
          <p:cNvSpPr/>
          <p:nvPr/>
        </p:nvSpPr>
        <p:spPr>
          <a:xfrm>
            <a:off x="6858016" y="4643446"/>
            <a:ext cx="1886509"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9" name="图片 8"/>
          <p:cNvPicPr/>
          <p:nvPr/>
        </p:nvPicPr>
        <p:blipFill>
          <a:blip r:embed="rId1" cstate="print">
            <a:duotone>
              <a:prstClr val="black"/>
              <a:schemeClr val="accent2">
                <a:tint val="45000"/>
                <a:satMod val="400000"/>
              </a:schemeClr>
            </a:duotone>
          </a:blip>
          <a:srcRect/>
          <a:stretch>
            <a:fillRect/>
          </a:stretch>
        </p:blipFill>
        <p:spPr bwMode="auto">
          <a:xfrm>
            <a:off x="6516216" y="2060848"/>
            <a:ext cx="2243113" cy="1368152"/>
          </a:xfrm>
          <a:prstGeom prst="rect">
            <a:avLst/>
          </a:prstGeom>
          <a:noFill/>
          <a:ln w="9525">
            <a:noFill/>
            <a:miter lim="800000"/>
            <a:headEnd/>
            <a:tailEnd/>
          </a:ln>
        </p:spPr>
      </p:pic>
      <p:sp>
        <p:nvSpPr>
          <p:cNvPr id="10" name="矩形 9"/>
          <p:cNvSpPr/>
          <p:nvPr/>
        </p:nvSpPr>
        <p:spPr>
          <a:xfrm>
            <a:off x="179512" y="2124720"/>
            <a:ext cx="8568952" cy="4616648"/>
          </a:xfrm>
          <a:prstGeom prst="rect">
            <a:avLst/>
          </a:prstGeom>
        </p:spPr>
        <p:txBody>
          <a:bodyPr wrap="square">
            <a:spAutoFit/>
          </a:bodyPr>
          <a:lstStyle/>
          <a:p>
            <a:pPr>
              <a:lnSpc>
                <a:spcPct val="150000"/>
              </a:lnSpc>
            </a:pPr>
            <a:r>
              <a:rPr lang="zh-CN" altLang="zh-CN" sz="2800" dirty="0" smtClean="0">
                <a:solidFill>
                  <a:srgbClr val="FF0000"/>
                </a:solidFill>
                <a:latin typeface="Times New Roman" pitchFamily="18" charset="0"/>
                <a:cs typeface="Times New Roman" pitchFamily="18" charset="0"/>
              </a:rPr>
              <a:t>证明</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AB=DC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平行四边形的对边相等</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又∵</a:t>
            </a:r>
            <a:r>
              <a:rPr lang="en-US" altLang="zh-CN" sz="2800" i="1" dirty="0" smtClean="0">
                <a:solidFill>
                  <a:srgbClr val="FF0000"/>
                </a:solidFill>
                <a:latin typeface="Times New Roman" pitchFamily="18" charset="0"/>
                <a:cs typeface="Times New Roman" pitchFamily="18" charset="0"/>
              </a:rPr>
              <a:t>BC=CB,AC=DB</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DCB</a:t>
            </a:r>
            <a:r>
              <a:rPr lang="en-US" altLang="zh-CN" sz="2800" dirty="0" smtClean="0">
                <a:solidFill>
                  <a:srgbClr val="FF0000"/>
                </a:solidFill>
                <a:latin typeface="Times New Roman" pitchFamily="18" charset="0"/>
                <a:cs typeface="Times New Roman" pitchFamily="18" charset="0"/>
              </a:rPr>
              <a:t>(SSS).</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DCB</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由题意知</a:t>
            </a:r>
            <a:r>
              <a:rPr lang="en-US" altLang="zh-CN" sz="2800" i="1" dirty="0" smtClean="0">
                <a:solidFill>
                  <a:srgbClr val="FF0000"/>
                </a:solidFill>
                <a:latin typeface="Times New Roman" pitchFamily="18" charset="0"/>
                <a:cs typeface="Times New Roman" pitchFamily="18" charset="0"/>
              </a:rPr>
              <a:t>AB</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a:t>
            </a:r>
            <a:endParaRPr lang="zh-CN" altLang="zh-CN" sz="2800" i="1"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DCB</a:t>
            </a:r>
            <a:r>
              <a:rPr lang="en-US" altLang="zh-CN" sz="2800" dirty="0" smtClean="0">
                <a:solidFill>
                  <a:srgbClr val="FF0000"/>
                </a:solidFill>
                <a:latin typeface="Times New Roman" pitchFamily="18" charset="0"/>
                <a:cs typeface="Times New Roman" pitchFamily="18" charset="0"/>
              </a:rPr>
              <a:t>=180°.</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DCB</a:t>
            </a:r>
            <a:r>
              <a:rPr lang="en-US" altLang="zh-CN" sz="2800" dirty="0" smtClean="0">
                <a:solidFill>
                  <a:srgbClr val="FF0000"/>
                </a:solidFill>
                <a:latin typeface="Times New Roman" pitchFamily="18" charset="0"/>
                <a:cs typeface="Times New Roman" pitchFamily="18" charset="0"/>
              </a:rPr>
              <a:t>=     ×180°=90°.</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zh-CN" altLang="en-US" sz="2800" i="1" dirty="0" smtClean="0">
                <a:solidFill>
                  <a:srgbClr val="FF0000"/>
                </a:solidFill>
              </a:rPr>
              <a:t>□</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是矩形</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3201491" y="5301208"/>
          <a:ext cx="506413" cy="864096"/>
        </p:xfrm>
        <a:graphic>
          <a:graphicData uri="http://schemas.openxmlformats.org/presentationml/2006/ole">
            <mc:AlternateContent xmlns:mc="http://schemas.openxmlformats.org/markup-compatibility/2006">
              <mc:Choice xmlns:v="urn:schemas-microsoft-com:vml" Requires="v">
                <p:oleObj spid="_x0000_s1025" name="Equation" r:id="rId2" imgW="3657600" imgH="9448800" progId="Equation.DSMT4">
                  <p:embed/>
                </p:oleObj>
              </mc:Choice>
              <mc:Fallback>
                <p:oleObj name="Equation" r:id="rId2" imgW="3657600" imgH="9448800" progId="Equation.DSMT4">
                  <p:embed/>
                  <p:pic>
                    <p:nvPicPr>
                      <p:cNvPr id="0" name="图片 1024"/>
                      <p:cNvPicPr>
                        <a:picLocks noChangeAspect="1"/>
                      </p:cNvPicPr>
                      <p:nvPr/>
                    </p:nvPicPr>
                    <p:blipFill>
                      <a:blip r:embed="rId3"/>
                      <a:stretch>
                        <a:fillRect/>
                      </a:stretch>
                    </p:blipFill>
                    <p:spPr>
                      <a:xfrm>
                        <a:off x="3201491" y="5301208"/>
                        <a:ext cx="506413" cy="864096"/>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900" decel="100000" fill="hold"/>
                                        <p:tgtEl>
                                          <p:spTgt spid="10"/>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900" decel="100000" fill="hold"/>
                                        <p:tgtEl>
                                          <p:spTgt spid="3"/>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9552" y="1700808"/>
            <a:ext cx="7272808" cy="737510"/>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定理</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对角线相等的平行四边形是矩形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9" name="矩形 8"/>
          <p:cNvSpPr/>
          <p:nvPr/>
        </p:nvSpPr>
        <p:spPr>
          <a:xfrm>
            <a:off x="611560" y="2852936"/>
            <a:ext cx="4464496" cy="1569660"/>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∵在</a:t>
            </a:r>
            <a:r>
              <a:rPr lang="zh-CN" altLang="en-US" sz="3200" i="1" dirty="0" smtClean="0"/>
              <a:t>□</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中</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AC=BD</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a:t>
            </a:r>
            <a:r>
              <a:rPr lang="zh-CN" altLang="en-US" sz="3200" i="1" dirty="0" smtClean="0"/>
              <a:t>□</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是矩形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8" name="流程图: 顺序访问存储器 7"/>
          <p:cNvSpPr/>
          <p:nvPr/>
        </p:nvSpPr>
        <p:spPr>
          <a:xfrm>
            <a:off x="1043608" y="519714"/>
            <a:ext cx="1418296" cy="1037078"/>
          </a:xfrm>
          <a:prstGeom prst="flowChartMagneticTape">
            <a:avLst/>
          </a:prstGeom>
          <a:ln w="76200">
            <a:solidFill>
              <a:schemeClr val="bg1"/>
            </a:solidFill>
          </a:ln>
        </p:spPr>
        <p:style>
          <a:lnRef idx="0">
            <a:schemeClr val="accent4"/>
          </a:lnRef>
          <a:fillRef idx="3">
            <a:schemeClr val="accent4"/>
          </a:fillRef>
          <a:effectRef idx="3">
            <a:schemeClr val="accent4"/>
          </a:effectRef>
          <a:fontRef idx="minor">
            <a:schemeClr val="lt1"/>
          </a:fontRef>
        </p:style>
        <p:txBody>
          <a:bodyPr wrap="none">
            <a:spAutoFit/>
          </a:bodyPr>
          <a:lstStyle/>
          <a:p>
            <a:pPr>
              <a:lnSpc>
                <a:spcPct val="150000"/>
              </a:lnSpc>
            </a:pPr>
            <a:r>
              <a:rPr lang="zh-CN" altLang="en-US" sz="3200" b="1" dirty="0" smtClean="0">
                <a:solidFill>
                  <a:schemeClr val="bg1"/>
                </a:solidFill>
                <a:latin typeface="Times New Roman" pitchFamily="18" charset="0"/>
                <a:ea typeface="隶书" pitchFamily="49" charset="-122"/>
                <a:cs typeface="Times New Roman" pitchFamily="18" charset="0"/>
              </a:rPr>
              <a:t>小结</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5500694" y="2786058"/>
            <a:ext cx="2972718" cy="19419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7158" y="714356"/>
            <a:ext cx="8572560" cy="1384995"/>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　 已知</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C</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a:t>
            </a:r>
            <a:r>
              <a:rPr lang="en-US" altLang="zh-CN" sz="2800" dirty="0" smtClean="0">
                <a:latin typeface="Times New Roman" pitchFamily="18" charset="0"/>
                <a:cs typeface="Times New Roman" pitchFamily="18" charset="0"/>
              </a:rPr>
              <a:t>=90°.</a:t>
            </a: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求证</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是矩形</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矩形 5"/>
          <p:cNvSpPr/>
          <p:nvPr/>
        </p:nvSpPr>
        <p:spPr>
          <a:xfrm>
            <a:off x="285720" y="2143116"/>
            <a:ext cx="8568952" cy="954107"/>
          </a:xfrm>
          <a:prstGeom prst="rect">
            <a:avLst/>
          </a:prstGeom>
        </p:spPr>
        <p:txBody>
          <a:bodyPr wrap="square">
            <a:spAutoFit/>
          </a:bodyPr>
          <a:lstStyle/>
          <a:p>
            <a:r>
              <a:rPr lang="zh-CN" altLang="zh-CN" sz="2800" dirty="0" smtClean="0">
                <a:solidFill>
                  <a:srgbClr val="FF0000"/>
                </a:solidFill>
                <a:latin typeface="Times New Roman" pitchFamily="18" charset="0"/>
                <a:ea typeface="楷体_GB2312" pitchFamily="49" charset="-122"/>
                <a:cs typeface="Times New Roman" pitchFamily="18" charset="0"/>
              </a:rPr>
              <a:t>〔解析〕</a:t>
            </a:r>
            <a:r>
              <a:rPr lang="zh-CN" altLang="zh-CN" sz="2800" dirty="0" smtClean="0">
                <a:latin typeface="Times New Roman" pitchFamily="18" charset="0"/>
                <a:ea typeface="楷体_GB2312" pitchFamily="49" charset="-122"/>
                <a:cs typeface="Times New Roman" pitchFamily="18" charset="0"/>
              </a:rPr>
              <a:t>要证明四边形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是矩形</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只需证明四边形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是平行四边形即可</a:t>
            </a:r>
            <a:r>
              <a:rPr lang="en-US" altLang="zh-CN" sz="2800" dirty="0" smtClean="0">
                <a:latin typeface="Times New Roman" pitchFamily="18" charset="0"/>
                <a:ea typeface="楷体_GB2312" pitchFamily="49" charset="-122"/>
                <a:cs typeface="Times New Roman" pitchFamily="18" charset="0"/>
              </a:rPr>
              <a:t>.</a:t>
            </a:r>
            <a:endParaRPr lang="zh-CN" altLang="zh-CN" sz="2800" dirty="0">
              <a:latin typeface="Times New Roman" pitchFamily="18" charset="0"/>
              <a:ea typeface="楷体_GB2312" pitchFamily="49" charset="-122"/>
              <a:cs typeface="Times New Roman" pitchFamily="18" charset="0"/>
            </a:endParaRPr>
          </a:p>
        </p:txBody>
      </p:sp>
      <p:sp>
        <p:nvSpPr>
          <p:cNvPr id="10" name="矩形 9"/>
          <p:cNvSpPr/>
          <p:nvPr/>
        </p:nvSpPr>
        <p:spPr>
          <a:xfrm>
            <a:off x="179512" y="3212976"/>
            <a:ext cx="8568952" cy="2677656"/>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证明</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a:t>
            </a:r>
            <a:r>
              <a:rPr lang="en-US" altLang="zh-CN" sz="2800" dirty="0" smtClean="0">
                <a:solidFill>
                  <a:srgbClr val="FF0000"/>
                </a:solidFill>
                <a:latin typeface="Times New Roman" pitchFamily="18" charset="0"/>
                <a:cs typeface="Times New Roman" pitchFamily="18" charset="0"/>
              </a:rPr>
              <a:t>=180°,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a:t>
            </a:r>
            <a:r>
              <a:rPr lang="en-US" altLang="zh-CN" sz="2800" dirty="0" smtClean="0">
                <a:solidFill>
                  <a:srgbClr val="FF0000"/>
                </a:solidFill>
                <a:latin typeface="Times New Roman" pitchFamily="18" charset="0"/>
                <a:cs typeface="Times New Roman" pitchFamily="18" charset="0"/>
              </a:rPr>
              <a:t>=180°,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是平行四边形</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又∵∠</a:t>
            </a:r>
            <a:r>
              <a:rPr lang="en-US" altLang="zh-CN" sz="2800" i="1" dirty="0" smtClean="0">
                <a:solidFill>
                  <a:srgbClr val="FF0000"/>
                </a:solidFill>
                <a:latin typeface="Times New Roman" pitchFamily="18" charset="0"/>
                <a:cs typeface="Times New Roman" pitchFamily="18" charset="0"/>
              </a:rPr>
              <a:t>A</a:t>
            </a:r>
            <a:r>
              <a:rPr lang="en-US" altLang="zh-CN" sz="2800" dirty="0" smtClean="0">
                <a:solidFill>
                  <a:srgbClr val="FF0000"/>
                </a:solidFill>
                <a:latin typeface="Times New Roman" pitchFamily="18" charset="0"/>
                <a:cs typeface="Times New Roman" pitchFamily="18" charset="0"/>
              </a:rPr>
              <a:t>=90°,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是矩形</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有一个角是直角的平行四边形是矩形</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pic>
        <p:nvPicPr>
          <p:cNvPr id="11" name="图片 10"/>
          <p:cNvPicPr/>
          <p:nvPr/>
        </p:nvPicPr>
        <p:blipFill>
          <a:blip r:embed="rId1" cstate="print">
            <a:duotone>
              <a:prstClr val="black"/>
              <a:schemeClr val="accent6">
                <a:tint val="45000"/>
                <a:satMod val="400000"/>
              </a:schemeClr>
            </a:duotone>
          </a:blip>
          <a:srcRect l="11764" r="5882" b="9090"/>
          <a:stretch>
            <a:fillRect/>
          </a:stretch>
        </p:blipFill>
        <p:spPr bwMode="auto">
          <a:xfrm>
            <a:off x="6429388" y="2714620"/>
            <a:ext cx="2016224" cy="14401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95736" y="1196752"/>
            <a:ext cx="6552728" cy="584775"/>
          </a:xfrm>
          <a:prstGeom prst="rect">
            <a:avLst/>
          </a:prstGeom>
        </p:spPr>
        <p:txBody>
          <a:bodyPr wrap="square">
            <a:spAutoFit/>
          </a:bodyPr>
          <a:lstStyle/>
          <a:p>
            <a:r>
              <a:rPr lang="zh-CN" altLang="zh-CN" sz="3200" dirty="0" smtClean="0"/>
              <a:t>有三个角是直角的四边形是矩形吗</a:t>
            </a:r>
            <a:r>
              <a:rPr lang="en-US" altLang="zh-CN" sz="3200" dirty="0" smtClean="0"/>
              <a:t>?</a:t>
            </a:r>
            <a:endParaRPr lang="zh-CN" altLang="zh-CN" sz="3200" dirty="0"/>
          </a:p>
        </p:txBody>
      </p:sp>
      <p:sp>
        <p:nvSpPr>
          <p:cNvPr id="9" name="矩形 8"/>
          <p:cNvSpPr/>
          <p:nvPr/>
        </p:nvSpPr>
        <p:spPr>
          <a:xfrm>
            <a:off x="179512" y="2196153"/>
            <a:ext cx="8784976" cy="584775"/>
          </a:xfrm>
          <a:prstGeom prst="rect">
            <a:avLst/>
          </a:prstGeom>
        </p:spPr>
        <p:txBody>
          <a:bodyPr wrap="square">
            <a:spAutoFit/>
          </a:bodyPr>
          <a:lstStyle/>
          <a:p>
            <a:r>
              <a:rPr lang="zh-CN" altLang="zh-CN" sz="3200" dirty="0" smtClean="0"/>
              <a:t>定理</a:t>
            </a:r>
            <a:r>
              <a:rPr lang="en-US" altLang="zh-CN" sz="3200" dirty="0" smtClean="0"/>
              <a:t>:</a:t>
            </a:r>
            <a:r>
              <a:rPr lang="zh-CN" altLang="zh-CN" sz="3200" dirty="0" smtClean="0"/>
              <a:t>有三个角是直角的四边形是矩形</a:t>
            </a:r>
            <a:r>
              <a:rPr lang="en-US" altLang="zh-CN" sz="3200" dirty="0" smtClean="0"/>
              <a:t>.</a:t>
            </a:r>
            <a:endParaRPr lang="zh-CN" altLang="zh-CN" sz="3200" dirty="0"/>
          </a:p>
        </p:txBody>
      </p:sp>
      <p:sp>
        <p:nvSpPr>
          <p:cNvPr id="8" name="十二角星 7"/>
          <p:cNvSpPr/>
          <p:nvPr/>
        </p:nvSpPr>
        <p:spPr>
          <a:xfrm>
            <a:off x="35496" y="681406"/>
            <a:ext cx="1886509" cy="1379442"/>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pPr>
              <a:lnSpc>
                <a:spcPct val="150000"/>
              </a:lnSpc>
            </a:pPr>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sp>
        <p:nvSpPr>
          <p:cNvPr id="7" name="矩形 6"/>
          <p:cNvSpPr/>
          <p:nvPr/>
        </p:nvSpPr>
        <p:spPr>
          <a:xfrm>
            <a:off x="214282" y="3071810"/>
            <a:ext cx="8784976" cy="1569660"/>
          </a:xfrm>
          <a:prstGeom prst="rect">
            <a:avLst/>
          </a:prstGeom>
        </p:spPr>
        <p:txBody>
          <a:bodyPr wrap="square">
            <a:spAutoFit/>
          </a:bodyPr>
          <a:lstStyle/>
          <a:p>
            <a:pPr>
              <a:lnSpc>
                <a:spcPct val="150000"/>
              </a:lnSpc>
            </a:pPr>
            <a:r>
              <a:rPr lang="zh-CN" altLang="zh-CN" sz="3200" dirty="0" smtClean="0"/>
              <a:t>∵</a:t>
            </a:r>
            <a:r>
              <a:rPr lang="zh-CN" altLang="zh-CN" sz="3200" dirty="0" smtClean="0">
                <a:latin typeface="Times New Roman" pitchFamily="18" charset="0"/>
                <a:cs typeface="Times New Roman" pitchFamily="18" charset="0"/>
              </a:rPr>
              <a:t>四边形</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中</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B</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C</a:t>
            </a:r>
            <a:r>
              <a:rPr lang="en-US" altLang="zh-CN" sz="3200" dirty="0" smtClean="0">
                <a:latin typeface="Times New Roman" pitchFamily="18" charset="0"/>
                <a:cs typeface="Times New Roman" pitchFamily="18" charset="0"/>
              </a:rPr>
              <a:t>=90°,</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∴四边形</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是矩形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pic>
        <p:nvPicPr>
          <p:cNvPr id="10" name="图片 9"/>
          <p:cNvPicPr/>
          <p:nvPr/>
        </p:nvPicPr>
        <p:blipFill>
          <a:blip r:embed="rId1" cstate="print">
            <a:duotone>
              <a:prstClr val="black"/>
              <a:schemeClr val="accent2">
                <a:tint val="45000"/>
                <a:satMod val="400000"/>
              </a:schemeClr>
            </a:duotone>
          </a:blip>
          <a:stretch>
            <a:fillRect/>
          </a:stretch>
        </p:blipFill>
        <p:spPr bwMode="auto">
          <a:xfrm>
            <a:off x="5429256" y="3786190"/>
            <a:ext cx="2199188" cy="14287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par>
                                <p:cTn id="24" presetID="55"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764704"/>
            <a:ext cx="8892480" cy="954107"/>
          </a:xfrm>
          <a:prstGeom prst="rect">
            <a:avLst/>
          </a:prstGeom>
        </p:spPr>
        <p:txBody>
          <a:bodyPr wrap="square">
            <a:spAutoFit/>
          </a:bodyPr>
          <a:lstStyle/>
          <a:p>
            <a:r>
              <a:rPr lang="zh-CN" altLang="zh-CN" sz="2800" dirty="0" smtClean="0">
                <a:latin typeface="Times New Roman" pitchFamily="18" charset="0"/>
                <a:cs typeface="Times New Roman" pitchFamily="18" charset="0"/>
              </a:rPr>
              <a:t>已知</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C</a:t>
            </a:r>
            <a:r>
              <a:rPr lang="en-US" altLang="zh-CN" sz="2800" dirty="0" smtClean="0">
                <a:latin typeface="Times New Roman" pitchFamily="18" charset="0"/>
                <a:cs typeface="Times New Roman" pitchFamily="18" charset="0"/>
              </a:rPr>
              <a:t>=90°,</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求证</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是矩形</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矩形 5"/>
          <p:cNvSpPr/>
          <p:nvPr/>
        </p:nvSpPr>
        <p:spPr>
          <a:xfrm>
            <a:off x="357158" y="1714488"/>
            <a:ext cx="7536330" cy="954107"/>
          </a:xfrm>
          <a:prstGeom prst="rect">
            <a:avLst/>
          </a:prstGeom>
        </p:spPr>
        <p:txBody>
          <a:bodyPr wrap="square">
            <a:spAutoFit/>
          </a:bodyPr>
          <a:lstStyle/>
          <a:p>
            <a:r>
              <a:rPr lang="zh-CN" altLang="zh-CN" sz="2800" dirty="0" smtClean="0">
                <a:solidFill>
                  <a:srgbClr val="FF0000"/>
                </a:solidFill>
                <a:latin typeface="Times New Roman" pitchFamily="18" charset="0"/>
                <a:ea typeface="楷体_GB2312" pitchFamily="49" charset="-122"/>
                <a:cs typeface="Times New Roman" pitchFamily="18" charset="0"/>
              </a:rPr>
              <a:t>〔解析〕</a:t>
            </a:r>
            <a:r>
              <a:rPr lang="zh-CN" altLang="zh-CN" sz="2800" dirty="0" smtClean="0">
                <a:latin typeface="Times New Roman" pitchFamily="18" charset="0"/>
                <a:ea typeface="楷体_GB2312" pitchFamily="49" charset="-122"/>
                <a:cs typeface="Times New Roman" pitchFamily="18" charset="0"/>
              </a:rPr>
              <a:t>要证明四边形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是矩形</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只需证明四边形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是平行四边形即可</a:t>
            </a:r>
            <a:r>
              <a:rPr lang="en-US" altLang="zh-CN" sz="2800" dirty="0" smtClean="0">
                <a:latin typeface="Times New Roman" pitchFamily="18" charset="0"/>
                <a:ea typeface="楷体_GB2312" pitchFamily="49" charset="-122"/>
                <a:cs typeface="Times New Roman" pitchFamily="18" charset="0"/>
              </a:rPr>
              <a:t>.</a:t>
            </a:r>
            <a:endParaRPr lang="zh-CN" altLang="zh-CN" sz="2800" dirty="0" smtClean="0">
              <a:latin typeface="Times New Roman" pitchFamily="18" charset="0"/>
              <a:ea typeface="楷体_GB2312" pitchFamily="49" charset="-122"/>
              <a:cs typeface="Times New Roman" pitchFamily="18" charset="0"/>
            </a:endParaRPr>
          </a:p>
        </p:txBody>
      </p:sp>
      <p:sp>
        <p:nvSpPr>
          <p:cNvPr id="8" name="十二角星 7"/>
          <p:cNvSpPr/>
          <p:nvPr/>
        </p:nvSpPr>
        <p:spPr>
          <a:xfrm>
            <a:off x="7020272" y="44624"/>
            <a:ext cx="1886509"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sp>
        <p:nvSpPr>
          <p:cNvPr id="10" name="矩形 9"/>
          <p:cNvSpPr/>
          <p:nvPr/>
        </p:nvSpPr>
        <p:spPr>
          <a:xfrm>
            <a:off x="285720" y="2928934"/>
            <a:ext cx="8568952" cy="3539430"/>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　证明</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a:t>
            </a:r>
            <a:r>
              <a:rPr lang="en-US" altLang="zh-CN" sz="2800" dirty="0" smtClean="0">
                <a:solidFill>
                  <a:srgbClr val="FF0000"/>
                </a:solidFill>
                <a:latin typeface="Times New Roman" pitchFamily="18" charset="0"/>
                <a:cs typeface="Times New Roman" pitchFamily="18" charset="0"/>
              </a:rPr>
              <a:t>=180°,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AD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B</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a:t>
            </a:r>
            <a:r>
              <a:rPr lang="en-US" altLang="zh-CN" sz="2800" dirty="0" smtClean="0">
                <a:solidFill>
                  <a:srgbClr val="FF0000"/>
                </a:solidFill>
                <a:latin typeface="Times New Roman" pitchFamily="18" charset="0"/>
                <a:cs typeface="Times New Roman" pitchFamily="18" charset="0"/>
              </a:rPr>
              <a:t>=180°,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AB</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DC</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又∵∠</a:t>
            </a:r>
            <a:r>
              <a:rPr lang="en-US" altLang="zh-CN" sz="2800" i="1" dirty="0" smtClean="0">
                <a:solidFill>
                  <a:srgbClr val="FF0000"/>
                </a:solidFill>
                <a:latin typeface="Times New Roman" pitchFamily="18" charset="0"/>
                <a:cs typeface="Times New Roman" pitchFamily="18" charset="0"/>
              </a:rPr>
              <a:t>A</a:t>
            </a:r>
            <a:r>
              <a:rPr lang="en-US" altLang="zh-CN" sz="2800" dirty="0" smtClean="0">
                <a:solidFill>
                  <a:srgbClr val="FF0000"/>
                </a:solidFill>
                <a:latin typeface="Times New Roman" pitchFamily="18" charset="0"/>
                <a:cs typeface="Times New Roman" pitchFamily="18" charset="0"/>
              </a:rPr>
              <a:t>=90°,</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是矩形</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有一个角是直角的平行四边形是矩形</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pic>
        <p:nvPicPr>
          <p:cNvPr id="11" name="图片 10"/>
          <p:cNvPicPr/>
          <p:nvPr/>
        </p:nvPicPr>
        <p:blipFill>
          <a:blip r:embed="rId1" cstate="print">
            <a:duotone>
              <a:prstClr val="black"/>
              <a:schemeClr val="accent6">
                <a:tint val="45000"/>
                <a:satMod val="400000"/>
              </a:schemeClr>
            </a:duotone>
          </a:blip>
          <a:srcRect/>
          <a:stretch>
            <a:fillRect/>
          </a:stretch>
        </p:blipFill>
        <p:spPr bwMode="auto">
          <a:xfrm>
            <a:off x="5857884" y="2643182"/>
            <a:ext cx="2448272" cy="15841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剪去对角的矩形 15"/>
          <p:cNvSpPr/>
          <p:nvPr/>
        </p:nvSpPr>
        <p:spPr>
          <a:xfrm>
            <a:off x="251520" y="1124744"/>
            <a:ext cx="8424936" cy="697885"/>
          </a:xfrm>
          <a:prstGeom prst="snip2DiagRect">
            <a:avLst/>
          </a:prstGeom>
          <a:noFill/>
          <a:ln w="76200">
            <a:noFill/>
          </a:ln>
          <a:effectLst/>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zh-CN" altLang="zh-CN" sz="3200" dirty="0" smtClean="0">
                <a:solidFill>
                  <a:schemeClr val="tx1"/>
                </a:solidFill>
                <a:latin typeface="Times New Roman" pitchFamily="18" charset="0"/>
                <a:cs typeface="Times New Roman" pitchFamily="18" charset="0"/>
              </a:rPr>
              <a:t>应用矩形的判定定理时需要注意的问题</a:t>
            </a:r>
            <a:r>
              <a:rPr lang="en-US" altLang="zh-CN" sz="3200" dirty="0" smtClean="0">
                <a:solidFill>
                  <a:schemeClr val="tx1"/>
                </a:solidFill>
                <a:latin typeface="Times New Roman" pitchFamily="18" charset="0"/>
                <a:cs typeface="Times New Roman" pitchFamily="18" charset="0"/>
              </a:rPr>
              <a:t>:</a:t>
            </a:r>
            <a:endParaRPr lang="zh-CN" altLang="zh-CN" sz="3200" dirty="0">
              <a:solidFill>
                <a:schemeClr val="tx1"/>
              </a:solidFill>
              <a:latin typeface="Times New Roman" pitchFamily="18" charset="0"/>
              <a:cs typeface="Times New Roman" pitchFamily="18" charset="0"/>
            </a:endParaRPr>
          </a:p>
        </p:txBody>
      </p:sp>
      <p:sp>
        <p:nvSpPr>
          <p:cNvPr id="6" name="圆角矩形 5"/>
          <p:cNvSpPr/>
          <p:nvPr/>
        </p:nvSpPr>
        <p:spPr>
          <a:xfrm>
            <a:off x="1043608" y="332656"/>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知识拓展</a:t>
            </a:r>
            <a:endParaRPr lang="zh-CN" altLang="zh-CN" sz="3200" b="1" dirty="0">
              <a:latin typeface="Times New Roman" pitchFamily="18" charset="0"/>
              <a:cs typeface="Times New Roman" pitchFamily="18" charset="0"/>
            </a:endParaRPr>
          </a:p>
        </p:txBody>
      </p:sp>
      <p:sp>
        <p:nvSpPr>
          <p:cNvPr id="7" name="剪去对角的矩形 6"/>
          <p:cNvSpPr/>
          <p:nvPr/>
        </p:nvSpPr>
        <p:spPr>
          <a:xfrm>
            <a:off x="323528" y="1899781"/>
            <a:ext cx="8424936" cy="2681347"/>
          </a:xfrm>
          <a:prstGeom prst="snip2DiagRect">
            <a:avLst/>
          </a:prstGeom>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en-US" altLang="zh-CN" sz="2800" b="1" dirty="0" smtClean="0">
                <a:latin typeface="Times New Roman" pitchFamily="18" charset="0"/>
                <a:cs typeface="Times New Roman" pitchFamily="18" charset="0"/>
              </a:rPr>
              <a:t>(1)</a:t>
            </a:r>
            <a:r>
              <a:rPr lang="zh-CN" altLang="zh-CN" sz="2800" b="1" dirty="0" smtClean="0">
                <a:latin typeface="Times New Roman" pitchFamily="18" charset="0"/>
                <a:cs typeface="Times New Roman" pitchFamily="18" charset="0"/>
              </a:rPr>
              <a:t>注意区别</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四边形</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与</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平行四边形</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如判定定理</a:t>
            </a:r>
            <a:r>
              <a:rPr lang="en-US" altLang="zh-CN" sz="2800" b="1" dirty="0"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a:p>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对角线相等的平行四边形是矩形</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要求满足的</a:t>
            </a:r>
            <a:r>
              <a:rPr lang="en-US" altLang="zh-CN" sz="2800" b="1" dirty="0"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a:p>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条件是</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对角线相等</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和</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平行四边形</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判定定理</a:t>
            </a:r>
            <a:r>
              <a:rPr lang="en-US" altLang="zh-CN" sz="2800" b="1" dirty="0"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a:p>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三个角都是直角的四边形是矩形</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要求满足的</a:t>
            </a:r>
            <a:endParaRPr lang="en-US" altLang="zh-CN" sz="2800" b="1" dirty="0" smtClean="0">
              <a:latin typeface="Times New Roman" pitchFamily="18" charset="0"/>
              <a:cs typeface="Times New Roman" pitchFamily="18" charset="0"/>
            </a:endParaRPr>
          </a:p>
          <a:p>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条件是</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三个角都是直角</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和</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四边形</a:t>
            </a:r>
            <a:r>
              <a:rPr lang="en-US" altLang="zh-CN" sz="2800" b="1" dirty="0" smtClean="0">
                <a:latin typeface="Times New Roman" pitchFamily="18" charset="0"/>
                <a:cs typeface="Times New Roman" pitchFamily="18" charset="0"/>
              </a:rPr>
              <a:t>”.</a:t>
            </a:r>
            <a:endParaRPr lang="zh-CN" altLang="zh-CN" sz="2800" b="1" dirty="0">
              <a:latin typeface="Times New Roman" pitchFamily="18" charset="0"/>
              <a:cs typeface="Times New Roman" pitchFamily="18" charset="0"/>
            </a:endParaRPr>
          </a:p>
        </p:txBody>
      </p:sp>
      <p:sp>
        <p:nvSpPr>
          <p:cNvPr id="9" name="剪去对角的矩形 8"/>
          <p:cNvSpPr/>
          <p:nvPr/>
        </p:nvSpPr>
        <p:spPr>
          <a:xfrm>
            <a:off x="323528" y="4954642"/>
            <a:ext cx="8424936" cy="1138654"/>
          </a:xfrm>
          <a:prstGeom prst="snip2DiagRect">
            <a:avLst/>
          </a:prstGeom>
          <a:solidFill>
            <a:schemeClr val="accent6"/>
          </a:solidFill>
          <a:ln w="76200">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r>
              <a:rPr lang="en-US" altLang="zh-CN" sz="2800" b="1" dirty="0" smtClean="0">
                <a:latin typeface="Times New Roman" pitchFamily="18" charset="0"/>
                <a:cs typeface="Times New Roman" pitchFamily="18" charset="0"/>
              </a:rPr>
              <a:t>(2)</a:t>
            </a:r>
            <a:r>
              <a:rPr lang="zh-CN" altLang="zh-CN" sz="2800" b="1" dirty="0" smtClean="0">
                <a:latin typeface="Times New Roman" pitchFamily="18" charset="0"/>
                <a:cs typeface="Times New Roman" pitchFamily="18" charset="0"/>
              </a:rPr>
              <a:t>无论是定义还是判定定理</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运用时一定要分清它的</a:t>
            </a:r>
            <a:endParaRPr lang="en-US" altLang="zh-CN" sz="2800" b="1" dirty="0" smtClean="0">
              <a:latin typeface="Times New Roman" pitchFamily="18" charset="0"/>
              <a:cs typeface="Times New Roman" pitchFamily="18" charset="0"/>
            </a:endParaRPr>
          </a:p>
          <a:p>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条件与结论</a:t>
            </a:r>
            <a:r>
              <a:rPr lang="en-US" altLang="zh-CN" sz="2800" b="1" dirty="0" smtClean="0">
                <a:latin typeface="Times New Roman" pitchFamily="18" charset="0"/>
                <a:cs typeface="Times New Roman" pitchFamily="18" charset="0"/>
              </a:rPr>
              <a:t>.</a:t>
            </a:r>
            <a:endParaRPr lang="zh-CN" altLang="zh-CN"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animBg="1"/>
      <p:bldP spid="9" grpId="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2917</Words>
  <Application>Kingsoft Office WPP</Application>
  <PresentationFormat>全屏显示(4:3)</PresentationFormat>
  <Paragraphs>179</Paragraphs>
  <Slides>16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