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3"/>
    <p:sldId id="283" r:id="rId4"/>
    <p:sldId id="278" r:id="rId5"/>
    <p:sldId id="306" r:id="rId6"/>
    <p:sldId id="281" r:id="rId8"/>
    <p:sldId id="323" r:id="rId9"/>
    <p:sldId id="324" r:id="rId10"/>
    <p:sldId id="336" r:id="rId11"/>
    <p:sldId id="337" r:id="rId12"/>
    <p:sldId id="270" r:id="rId13"/>
    <p:sldId id="338" r:id="rId14"/>
    <p:sldId id="339" r:id="rId15"/>
    <p:sldId id="296" r:id="rId16"/>
    <p:sldId id="319" r:id="rId17"/>
    <p:sldId id="328"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D04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598" autoAdjust="0"/>
    <p:restoredTop sz="94614" autoAdjust="0"/>
  </p:normalViewPr>
  <p:slideViewPr>
    <p:cSldViewPr>
      <p:cViewPr varScale="1">
        <p:scale>
          <a:sx n="66" d="100"/>
          <a:sy n="66" d="100"/>
        </p:scale>
        <p:origin x="-1068"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A0DA02-8245-483F-B186-669594630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6FEB5E-BC6D-41BE-BB09-784541D8D48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6FEB5E-BC6D-41BE-BB09-784541D8D48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0.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image" Target="../media/image8.wmf"/><Relationship Id="rId4" Type="http://schemas.openxmlformats.org/officeDocument/2006/relationships/oleObject" Target="../embeddings/oleObject2.bin"/><Relationship Id="rId3" Type="http://schemas.openxmlformats.org/officeDocument/2006/relationships/image" Target="../media/image7.wmf"/><Relationship Id="rId2" Type="http://schemas.openxmlformats.org/officeDocument/2006/relationships/oleObject" Target="../embeddings/oleObject1.bin"/><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468313" y="266682"/>
            <a:ext cx="5256212" cy="519112"/>
          </a:xfrm>
          <a:prstGeom prst="rect">
            <a:avLst/>
          </a:prstGeom>
          <a:noFill/>
          <a:ln w="9525">
            <a:noFill/>
            <a:miter lim="800000"/>
          </a:ln>
        </p:spPr>
        <p:txBody>
          <a:bodyPr>
            <a:spAutoFit/>
          </a:bodyPr>
          <a:lstStyle/>
          <a:p>
            <a:pPr algn="ctr">
              <a:spcBef>
                <a:spcPct val="50000"/>
              </a:spcBef>
            </a:pPr>
            <a:r>
              <a:rPr lang="zh-CN" altLang="en-US" sz="2800" b="1" dirty="0" smtClean="0">
                <a:solidFill>
                  <a:srgbClr val="CC0000"/>
                </a:solidFill>
                <a:latin typeface="Calibri" pitchFamily="34" charset="0"/>
                <a:ea typeface="楷体_GB2312" pitchFamily="49" charset="-122"/>
              </a:rPr>
              <a:t>八年级数学</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下    新课标</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人</a:t>
            </a:r>
            <a:r>
              <a:rPr lang="en-US" altLang="zh-CN" sz="2800" b="1" dirty="0" smtClean="0">
                <a:solidFill>
                  <a:srgbClr val="CC0000"/>
                </a:solidFill>
                <a:latin typeface="Calibri" pitchFamily="34" charset="0"/>
                <a:ea typeface="楷体_GB2312" pitchFamily="49" charset="-122"/>
              </a:rPr>
              <a:t>]</a:t>
            </a:r>
            <a:endParaRPr lang="zh-CN" altLang="en-US" b="1" dirty="0">
              <a:solidFill>
                <a:srgbClr val="CC0000"/>
              </a:solidFill>
              <a:latin typeface="Calibri" pitchFamily="34" charset="0"/>
              <a:ea typeface="楷体_GB2312" pitchFamily="49" charset="-122"/>
            </a:endParaRPr>
          </a:p>
        </p:txBody>
      </p:sp>
      <p:sp>
        <p:nvSpPr>
          <p:cNvPr id="3" name="TextBox 16"/>
          <p:cNvSpPr txBox="1">
            <a:spLocks noChangeArrowheads="1"/>
          </p:cNvSpPr>
          <p:nvPr/>
        </p:nvSpPr>
        <p:spPr bwMode="auto">
          <a:xfrm>
            <a:off x="1403648" y="1484784"/>
            <a:ext cx="6084168" cy="646331"/>
          </a:xfrm>
          <a:prstGeom prst="rect">
            <a:avLst/>
          </a:prstGeom>
          <a:noFill/>
          <a:ln w="9525">
            <a:noFill/>
            <a:miter lim="800000"/>
          </a:ln>
        </p:spPr>
        <p:txBody>
          <a:bodyPr wrap="square">
            <a:spAutoFit/>
          </a:bodyPr>
          <a:lstStyle/>
          <a:p>
            <a:r>
              <a:rPr lang="zh-CN" altLang="zh-CN" sz="3600" b="1" dirty="0" smtClean="0">
                <a:solidFill>
                  <a:srgbClr val="C00000"/>
                </a:solidFill>
                <a:latin typeface="+mj-ea"/>
                <a:ea typeface="+mj-ea"/>
              </a:rPr>
              <a:t>第十八章　平行四边形</a:t>
            </a:r>
            <a:endParaRPr lang="zh-CN" altLang="zh-CN" sz="3600" b="1" dirty="0">
              <a:solidFill>
                <a:srgbClr val="C00000"/>
              </a:solidFill>
              <a:latin typeface="+mj-ea"/>
              <a:ea typeface="+mj-ea"/>
            </a:endParaRPr>
          </a:p>
        </p:txBody>
      </p:sp>
      <p:grpSp>
        <p:nvGrpSpPr>
          <p:cNvPr id="4" name="Group 4"/>
          <p:cNvGrpSpPr/>
          <p:nvPr/>
        </p:nvGrpSpPr>
        <p:grpSpPr bwMode="auto">
          <a:xfrm>
            <a:off x="1714480" y="5000636"/>
            <a:ext cx="2016125" cy="1009650"/>
            <a:chOff x="340" y="3022"/>
            <a:chExt cx="1270" cy="636"/>
          </a:xfrm>
        </p:grpSpPr>
        <p:sp>
          <p:nvSpPr>
            <p:cNvPr id="5" name="Oval 5">
              <a:hlinkClick r:id="rId1" action="ppaction://hlinksldjump"/>
            </p:cNvPr>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6" name="Rectangle 6">
              <a:hlinkClick r:id="rId1" action="ppaction://hlinksldjump"/>
            </p:cNvPr>
            <p:cNvSpPr>
              <a:spLocks noChangeArrowheads="1"/>
            </p:cNvSpPr>
            <p:nvPr/>
          </p:nvSpPr>
          <p:spPr bwMode="auto">
            <a:xfrm>
              <a:off x="340" y="3149"/>
              <a:ext cx="1270" cy="327"/>
            </a:xfrm>
            <a:prstGeom prst="rect">
              <a:avLst/>
            </a:prstGeom>
            <a:noFill/>
            <a:ln w="9525">
              <a:noFill/>
              <a:miter lim="800000"/>
            </a:ln>
          </p:spPr>
          <p:txBody>
            <a:bodyPr>
              <a:spAutoFit/>
            </a:bodyPr>
            <a:lstStyle/>
            <a:p>
              <a:r>
                <a:rPr lang="zh-CN" altLang="en-US" sz="2800" dirty="0">
                  <a:latin typeface="宋体" charset="-122"/>
                </a:rPr>
                <a:t> </a:t>
              </a:r>
              <a:r>
                <a:rPr lang="zh-CN" altLang="en-US" sz="2800" b="1" dirty="0">
                  <a:solidFill>
                    <a:srgbClr val="CC0000"/>
                  </a:solidFill>
                  <a:latin typeface="宋体" charset="-122"/>
                </a:rPr>
                <a:t>学习新知</a:t>
              </a:r>
            </a:p>
          </p:txBody>
        </p:sp>
      </p:grpSp>
      <p:grpSp>
        <p:nvGrpSpPr>
          <p:cNvPr id="7" name="Group 7"/>
          <p:cNvGrpSpPr/>
          <p:nvPr/>
        </p:nvGrpSpPr>
        <p:grpSpPr bwMode="auto">
          <a:xfrm>
            <a:off x="5143504" y="5000636"/>
            <a:ext cx="2160587" cy="1009650"/>
            <a:chOff x="2018" y="2976"/>
            <a:chExt cx="1361" cy="636"/>
          </a:xfrm>
        </p:grpSpPr>
        <p:sp>
          <p:nvSpPr>
            <p:cNvPr id="8" name="Oval 8">
              <a:hlinkClick r:id="rId2" action="ppaction://hlinksldjump"/>
            </p:cNvPr>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9" name="Rectangle 9">
              <a:hlinkClick r:id="rId2"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b="1" dirty="0">
                  <a:solidFill>
                    <a:srgbClr val="CC0000"/>
                  </a:solidFill>
                  <a:latin typeface="宋体" charset="-122"/>
                </a:rPr>
                <a:t>检测反馈</a:t>
              </a:r>
            </a:p>
          </p:txBody>
        </p:sp>
      </p:grpSp>
      <p:sp>
        <p:nvSpPr>
          <p:cNvPr id="10" name="矩形 9"/>
          <p:cNvSpPr/>
          <p:nvPr/>
        </p:nvSpPr>
        <p:spPr>
          <a:xfrm>
            <a:off x="144016" y="2577108"/>
            <a:ext cx="8820472" cy="1569660"/>
          </a:xfrm>
          <a:prstGeom prst="rect">
            <a:avLst/>
          </a:prstGeom>
          <a:noFill/>
          <a:effectLst/>
        </p:spPr>
        <p:txBody>
          <a:bodyPr wrap="square" lIns="91440" tIns="45720" rIns="91440" bIns="45720">
            <a:spAutoFit/>
          </a:bodyPr>
          <a:lstStyle/>
          <a:p>
            <a:pPr algn="ctr"/>
            <a:r>
              <a:rPr lang="en-US" altLang="zh-CN" sz="4800" b="1" dirty="0" smtClean="0">
                <a:solidFill>
                  <a:srgbClr val="7030A0"/>
                </a:solidFill>
                <a:latin typeface="+mj-lt"/>
              </a:rPr>
              <a:t>18.1.1</a:t>
            </a:r>
            <a:r>
              <a:rPr lang="zh-CN" altLang="zh-CN" sz="4800" b="1" dirty="0" smtClean="0">
                <a:solidFill>
                  <a:srgbClr val="7030A0"/>
                </a:solidFill>
                <a:latin typeface="+mj-lt"/>
              </a:rPr>
              <a:t>　平行四边形的性质</a:t>
            </a:r>
            <a:endParaRPr lang="en-US" altLang="zh-CN" sz="4800" b="1" dirty="0" smtClean="0">
              <a:solidFill>
                <a:srgbClr val="7030A0"/>
              </a:solidFill>
              <a:latin typeface="+mj-lt"/>
            </a:endParaRPr>
          </a:p>
          <a:p>
            <a:pPr algn="ctr"/>
            <a:r>
              <a:rPr lang="zh-CN" altLang="en-US" sz="4800" b="1" dirty="0" smtClean="0">
                <a:solidFill>
                  <a:srgbClr val="7030A0"/>
                </a:solidFill>
                <a:latin typeface="+mj-lt"/>
              </a:rPr>
              <a:t>（第</a:t>
            </a:r>
            <a:r>
              <a:rPr lang="en-US" altLang="zh-CN" sz="4800" b="1" dirty="0" smtClean="0">
                <a:solidFill>
                  <a:srgbClr val="7030A0"/>
                </a:solidFill>
                <a:latin typeface="+mj-lt"/>
              </a:rPr>
              <a:t>2</a:t>
            </a:r>
            <a:r>
              <a:rPr lang="zh-CN" altLang="en-US" sz="4800" b="1" dirty="0" smtClean="0">
                <a:solidFill>
                  <a:srgbClr val="7030A0"/>
                </a:solidFill>
                <a:latin typeface="+mj-lt"/>
              </a:rPr>
              <a:t>课时）</a:t>
            </a:r>
            <a:endParaRPr lang="zh-CN" altLang="en-US" sz="4800" b="1" cap="all"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latin typeface="+mj-lt"/>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bwMode="auto">
          <a:xfrm>
            <a:off x="5929354" y="142852"/>
            <a:ext cx="2928926" cy="928694"/>
            <a:chOff x="-205" y="0"/>
            <a:chExt cx="1838" cy="635"/>
          </a:xfrm>
        </p:grpSpPr>
        <p:pic>
          <p:nvPicPr>
            <p:cNvPr id="3" name="Picture 10"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4" name="Rectangle 2"/>
            <p:cNvSpPr txBox="1">
              <a:spLocks noChangeArrowheads="1"/>
            </p:cNvSpPr>
            <p:nvPr/>
          </p:nvSpPr>
          <p:spPr bwMode="auto">
            <a:xfrm>
              <a:off x="-205" y="0"/>
              <a:ext cx="1604" cy="635"/>
            </a:xfrm>
            <a:prstGeom prst="rect">
              <a:avLst/>
            </a:prstGeom>
            <a:noFill/>
            <a:ln w="9525">
              <a:noFill/>
              <a:miter lim="800000"/>
            </a:ln>
          </p:spPr>
          <p:txBody>
            <a:bodyPr lIns="91403" tIns="45700" rIns="91403" bIns="45700" anchor="ctr"/>
            <a:lstStyle/>
            <a:p>
              <a:pPr algn="r" defTabSz="923925">
                <a:buFont typeface="Arial" charset="0"/>
                <a:buNone/>
              </a:pPr>
              <a:r>
                <a:rPr lang="zh-CN" altLang="en-US" sz="3200" b="1" dirty="0" smtClean="0">
                  <a:solidFill>
                    <a:srgbClr val="CC0000"/>
                  </a:solidFill>
                  <a:latin typeface="Times New Roman" pitchFamily="18" charset="0"/>
                  <a:ea typeface="黑体" pitchFamily="2" charset="-122"/>
                  <a:cs typeface="Times New Roman" pitchFamily="18" charset="0"/>
                </a:rPr>
                <a:t> 检测</a:t>
              </a:r>
              <a:r>
                <a:rPr lang="zh-CN" altLang="en-US" sz="3200" b="1" dirty="0">
                  <a:solidFill>
                    <a:srgbClr val="CC0000"/>
                  </a:solidFill>
                  <a:latin typeface="Times New Roman" pitchFamily="18" charset="0"/>
                  <a:ea typeface="黑体" pitchFamily="2" charset="-122"/>
                  <a:cs typeface="Times New Roman" pitchFamily="18" charset="0"/>
                </a:rPr>
                <a:t>反馈</a:t>
              </a:r>
            </a:p>
          </p:txBody>
        </p:sp>
      </p:grpSp>
      <p:sp>
        <p:nvSpPr>
          <p:cNvPr id="5" name="圆角矩形 4"/>
          <p:cNvSpPr/>
          <p:nvPr/>
        </p:nvSpPr>
        <p:spPr>
          <a:xfrm>
            <a:off x="251520" y="1266574"/>
            <a:ext cx="8568952" cy="2553891"/>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1.</a:t>
            </a:r>
            <a:r>
              <a:rPr lang="zh-CN" altLang="zh-CN" sz="3200" dirty="0" smtClean="0">
                <a:latin typeface="Times New Roman" pitchFamily="18" charset="0"/>
                <a:cs typeface="Times New Roman" pitchFamily="18" charset="0"/>
              </a:rPr>
              <a:t>判断对错</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a:p>
            <a:pPr>
              <a:lnSpc>
                <a:spcPct val="150000"/>
              </a:lnSpc>
            </a:pPr>
            <a:r>
              <a:rPr lang="en-US" altLang="zh-CN" sz="3200" dirty="0" smtClean="0">
                <a:latin typeface="Times New Roman" pitchFamily="18" charset="0"/>
                <a:cs typeface="Times New Roman" pitchFamily="18" charset="0"/>
              </a:rPr>
              <a:t>(1)</a:t>
            </a:r>
            <a:r>
              <a:rPr lang="zh-CN" altLang="zh-CN" sz="3200" dirty="0" smtClean="0">
                <a:latin typeface="Times New Roman" pitchFamily="18" charset="0"/>
                <a:cs typeface="Times New Roman" pitchFamily="18" charset="0"/>
              </a:rPr>
              <a:t>在</a:t>
            </a:r>
            <a:r>
              <a:rPr lang="zh-CN" altLang="en-US" sz="3200" i="1" dirty="0" smtClean="0">
                <a:latin typeface="Times New Roman" pitchFamily="18" charset="0"/>
                <a:cs typeface="Times New Roman" pitchFamily="18" charset="0"/>
              </a:rPr>
              <a:t>□ </a:t>
            </a:r>
            <a:r>
              <a:rPr lang="en-US" altLang="zh-CN" sz="3200" i="1" dirty="0" smtClean="0">
                <a:latin typeface="Times New Roman" pitchFamily="18" charset="0"/>
                <a:cs typeface="Times New Roman" pitchFamily="18" charset="0"/>
              </a:rPr>
              <a:t>ABCD</a:t>
            </a:r>
            <a:r>
              <a:rPr lang="zh-CN" altLang="zh-CN" sz="3200" dirty="0" smtClean="0">
                <a:latin typeface="Times New Roman" pitchFamily="18" charset="0"/>
                <a:cs typeface="Times New Roman" pitchFamily="18" charset="0"/>
              </a:rPr>
              <a:t>中</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AC</a:t>
            </a:r>
            <a:r>
              <a:rPr lang="zh-CN" altLang="zh-CN" sz="3200" dirty="0" smtClean="0">
                <a:latin typeface="Times New Roman" pitchFamily="18" charset="0"/>
                <a:cs typeface="Times New Roman" pitchFamily="18" charset="0"/>
              </a:rPr>
              <a:t>交</a:t>
            </a:r>
            <a:r>
              <a:rPr lang="en-US" altLang="zh-CN" sz="3200" i="1" dirty="0" smtClean="0">
                <a:latin typeface="Times New Roman" pitchFamily="18" charset="0"/>
                <a:cs typeface="Times New Roman" pitchFamily="18" charset="0"/>
              </a:rPr>
              <a:t>BD</a:t>
            </a:r>
            <a:r>
              <a:rPr lang="zh-CN" altLang="zh-CN" sz="3200" dirty="0" smtClean="0">
                <a:latin typeface="Times New Roman" pitchFamily="18" charset="0"/>
                <a:cs typeface="Times New Roman" pitchFamily="18" charset="0"/>
              </a:rPr>
              <a:t>于</a:t>
            </a:r>
            <a:r>
              <a:rPr lang="en-US" altLang="zh-CN" sz="3200" i="1" dirty="0" smtClean="0">
                <a:latin typeface="Times New Roman" pitchFamily="18" charset="0"/>
                <a:cs typeface="Times New Roman" pitchFamily="18" charset="0"/>
              </a:rPr>
              <a:t>O</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则</a:t>
            </a:r>
            <a:r>
              <a:rPr lang="en-US" altLang="zh-CN" sz="3200" dirty="0" smtClean="0">
                <a:latin typeface="Times New Roman" pitchFamily="18" charset="0"/>
                <a:cs typeface="Times New Roman" pitchFamily="18" charset="0"/>
              </a:rPr>
              <a:t>   </a:t>
            </a:r>
            <a:endParaRPr lang="en-US" altLang="zh-CN" sz="3200" dirty="0" smtClean="0">
              <a:latin typeface="Times New Roman" pitchFamily="18" charset="0"/>
              <a:cs typeface="Times New Roman" pitchFamily="18" charset="0"/>
            </a:endParaRPr>
          </a:p>
          <a:p>
            <a:pPr>
              <a:lnSpc>
                <a:spcPct val="150000"/>
              </a:lnSpc>
            </a:pPr>
            <a:r>
              <a:rPr lang="en-US" altLang="zh-CN" sz="3200" dirty="0" smtClean="0">
                <a:latin typeface="Times New Roman" pitchFamily="18" charset="0"/>
                <a:cs typeface="Times New Roman" pitchFamily="18" charset="0"/>
              </a:rPr>
              <a:t>      </a:t>
            </a:r>
            <a:r>
              <a:rPr lang="en-US" altLang="zh-CN" sz="3200" i="1" dirty="0" smtClean="0">
                <a:latin typeface="Times New Roman" pitchFamily="18" charset="0"/>
                <a:cs typeface="Times New Roman" pitchFamily="18" charset="0"/>
              </a:rPr>
              <a:t>AO=OB=OC=OD</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p:txBody>
      </p:sp>
      <p:sp>
        <p:nvSpPr>
          <p:cNvPr id="6" name="TextBox 5"/>
          <p:cNvSpPr txBox="1"/>
          <p:nvPr/>
        </p:nvSpPr>
        <p:spPr>
          <a:xfrm>
            <a:off x="251520" y="4248569"/>
            <a:ext cx="8640960" cy="1873270"/>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nSpc>
                <a:spcPct val="150000"/>
              </a:lnSpc>
            </a:pPr>
            <a:r>
              <a:rPr lang="zh-CN" altLang="zh-CN" sz="3200" b="1" dirty="0" smtClean="0">
                <a:solidFill>
                  <a:srgbClr val="FF0000"/>
                </a:solidFill>
                <a:latin typeface="Times New Roman" pitchFamily="18" charset="0"/>
                <a:ea typeface="楷体_GB2312" pitchFamily="49" charset="-122"/>
                <a:cs typeface="Times New Roman" pitchFamily="18" charset="0"/>
              </a:rPr>
              <a:t>解析</a:t>
            </a:r>
            <a:r>
              <a:rPr lang="en-US" altLang="zh-CN" sz="3200" b="1" dirty="0" smtClean="0">
                <a:solidFill>
                  <a:srgbClr val="FF0000"/>
                </a:solidFill>
                <a:latin typeface="Times New Roman" pitchFamily="18" charset="0"/>
                <a:ea typeface="楷体_GB2312" pitchFamily="49" charset="-122"/>
                <a:cs typeface="Times New Roman" pitchFamily="18" charset="0"/>
              </a:rPr>
              <a:t>:</a:t>
            </a:r>
            <a:r>
              <a:rPr lang="en-US" altLang="zh-CN" sz="3200" dirty="0" smtClean="0">
                <a:latin typeface="Times New Roman" pitchFamily="18" charset="0"/>
                <a:ea typeface="楷体_GB2312" pitchFamily="49" charset="-122"/>
                <a:cs typeface="Times New Roman" pitchFamily="18" charset="0"/>
              </a:rPr>
              <a:t>(1)</a:t>
            </a:r>
            <a:r>
              <a:rPr lang="zh-CN" altLang="zh-CN" sz="3200" dirty="0" smtClean="0">
                <a:latin typeface="Times New Roman" pitchFamily="18" charset="0"/>
                <a:ea typeface="楷体_GB2312" pitchFamily="49" charset="-122"/>
                <a:cs typeface="Times New Roman" pitchFamily="18" charset="0"/>
              </a:rPr>
              <a:t>在</a:t>
            </a:r>
            <a:r>
              <a:rPr lang="zh-CN" altLang="en-US" sz="3200" i="1" dirty="0" smtClean="0">
                <a:latin typeface="Times New Roman" pitchFamily="18" charset="0"/>
                <a:ea typeface="楷体_GB2312" pitchFamily="49" charset="-122"/>
                <a:cs typeface="Times New Roman" pitchFamily="18" charset="0"/>
              </a:rPr>
              <a:t>□ </a:t>
            </a:r>
            <a:r>
              <a:rPr lang="en-US" altLang="zh-CN" sz="3200" i="1" dirty="0" smtClean="0">
                <a:latin typeface="Times New Roman" pitchFamily="18" charset="0"/>
                <a:ea typeface="楷体_GB2312" pitchFamily="49" charset="-122"/>
                <a:cs typeface="Times New Roman" pitchFamily="18" charset="0"/>
              </a:rPr>
              <a:t>ABCD</a:t>
            </a:r>
            <a:r>
              <a:rPr lang="zh-CN" altLang="zh-CN" sz="3200" dirty="0" smtClean="0">
                <a:latin typeface="Times New Roman" pitchFamily="18" charset="0"/>
                <a:ea typeface="楷体_GB2312" pitchFamily="49" charset="-122"/>
                <a:cs typeface="Times New Roman" pitchFamily="18" charset="0"/>
              </a:rPr>
              <a:t>中</a:t>
            </a:r>
            <a:r>
              <a:rPr lang="en-US" altLang="zh-CN" sz="3200" dirty="0" smtClean="0">
                <a:latin typeface="Times New Roman" pitchFamily="18" charset="0"/>
                <a:ea typeface="楷体_GB2312" pitchFamily="49" charset="-122"/>
                <a:cs typeface="Times New Roman" pitchFamily="18" charset="0"/>
              </a:rPr>
              <a:t>,</a:t>
            </a:r>
            <a:r>
              <a:rPr lang="en-US" altLang="zh-CN" sz="3200" i="1" dirty="0" smtClean="0">
                <a:latin typeface="Times New Roman" pitchFamily="18" charset="0"/>
                <a:ea typeface="楷体_GB2312" pitchFamily="49" charset="-122"/>
                <a:cs typeface="Times New Roman" pitchFamily="18" charset="0"/>
              </a:rPr>
              <a:t>AC</a:t>
            </a:r>
            <a:r>
              <a:rPr lang="zh-CN" altLang="zh-CN" sz="3200" dirty="0" smtClean="0">
                <a:latin typeface="Times New Roman" pitchFamily="18" charset="0"/>
                <a:ea typeface="楷体_GB2312" pitchFamily="49" charset="-122"/>
                <a:cs typeface="Times New Roman" pitchFamily="18" charset="0"/>
              </a:rPr>
              <a:t>交</a:t>
            </a:r>
            <a:r>
              <a:rPr lang="en-US" altLang="zh-CN" sz="3200" i="1" dirty="0" smtClean="0">
                <a:latin typeface="Times New Roman" pitchFamily="18" charset="0"/>
                <a:ea typeface="楷体_GB2312" pitchFamily="49" charset="-122"/>
                <a:cs typeface="Times New Roman" pitchFamily="18" charset="0"/>
              </a:rPr>
              <a:t>BD</a:t>
            </a:r>
            <a:r>
              <a:rPr lang="zh-CN" altLang="zh-CN" sz="3200" dirty="0" smtClean="0">
                <a:latin typeface="Times New Roman" pitchFamily="18" charset="0"/>
                <a:ea typeface="楷体_GB2312" pitchFamily="49" charset="-122"/>
                <a:cs typeface="Times New Roman" pitchFamily="18" charset="0"/>
              </a:rPr>
              <a:t>于</a:t>
            </a:r>
            <a:r>
              <a:rPr lang="en-US" altLang="zh-CN" sz="3200" i="1" dirty="0" smtClean="0">
                <a:latin typeface="Times New Roman" pitchFamily="18" charset="0"/>
                <a:ea typeface="楷体_GB2312" pitchFamily="49" charset="-122"/>
                <a:cs typeface="Times New Roman" pitchFamily="18" charset="0"/>
              </a:rPr>
              <a:t>O</a:t>
            </a:r>
            <a:r>
              <a:rPr lang="en-US" altLang="zh-CN" sz="3200" dirty="0" smtClean="0">
                <a:latin typeface="Times New Roman" pitchFamily="18" charset="0"/>
                <a:ea typeface="楷体_GB2312" pitchFamily="49" charset="-122"/>
                <a:cs typeface="Times New Roman" pitchFamily="18" charset="0"/>
              </a:rPr>
              <a:t>,</a:t>
            </a:r>
            <a:r>
              <a:rPr lang="en-US" altLang="zh-CN" sz="3200" i="1" dirty="0" smtClean="0">
                <a:latin typeface="Times New Roman" pitchFamily="18" charset="0"/>
                <a:ea typeface="楷体_GB2312" pitchFamily="49" charset="-122"/>
                <a:cs typeface="Times New Roman" pitchFamily="18" charset="0"/>
              </a:rPr>
              <a:t>AC</a:t>
            </a:r>
            <a:r>
              <a:rPr lang="zh-CN" altLang="zh-CN" sz="3200" dirty="0" smtClean="0">
                <a:latin typeface="Times New Roman" pitchFamily="18" charset="0"/>
                <a:ea typeface="楷体_GB2312" pitchFamily="49" charset="-122"/>
                <a:cs typeface="Times New Roman" pitchFamily="18" charset="0"/>
              </a:rPr>
              <a:t>和</a:t>
            </a:r>
            <a:r>
              <a:rPr lang="en-US" altLang="zh-CN" sz="3200" i="1" dirty="0" smtClean="0">
                <a:latin typeface="Times New Roman" pitchFamily="18" charset="0"/>
                <a:ea typeface="楷体_GB2312" pitchFamily="49" charset="-122"/>
                <a:cs typeface="Times New Roman" pitchFamily="18" charset="0"/>
              </a:rPr>
              <a:t>BD</a:t>
            </a:r>
            <a:r>
              <a:rPr lang="zh-CN" altLang="zh-CN" sz="3200" dirty="0" smtClean="0">
                <a:latin typeface="Times New Roman" pitchFamily="18" charset="0"/>
                <a:ea typeface="楷体_GB2312" pitchFamily="49" charset="-122"/>
                <a:cs typeface="Times New Roman" pitchFamily="18" charset="0"/>
              </a:rPr>
              <a:t>不一定相等</a:t>
            </a:r>
            <a:r>
              <a:rPr lang="en-US" altLang="zh-CN" sz="3200" dirty="0" smtClean="0">
                <a:latin typeface="Times New Roman" pitchFamily="18" charset="0"/>
                <a:ea typeface="楷体_GB2312" pitchFamily="49" charset="-122"/>
                <a:cs typeface="Times New Roman" pitchFamily="18" charset="0"/>
              </a:rPr>
              <a:t>,</a:t>
            </a:r>
            <a:r>
              <a:rPr lang="zh-CN" altLang="zh-CN" sz="3200" dirty="0" smtClean="0">
                <a:latin typeface="Times New Roman" pitchFamily="18" charset="0"/>
                <a:ea typeface="楷体_GB2312" pitchFamily="49" charset="-122"/>
                <a:cs typeface="Times New Roman" pitchFamily="18" charset="0"/>
              </a:rPr>
              <a:t>故</a:t>
            </a:r>
            <a:r>
              <a:rPr lang="en-US" altLang="zh-CN" sz="3200" dirty="0" smtClean="0">
                <a:latin typeface="Times New Roman" pitchFamily="18" charset="0"/>
                <a:ea typeface="楷体_GB2312" pitchFamily="49" charset="-122"/>
                <a:cs typeface="Times New Roman" pitchFamily="18" charset="0"/>
              </a:rPr>
              <a:t> </a:t>
            </a:r>
            <a:r>
              <a:rPr lang="en-US" altLang="zh-CN" sz="3200" i="1" dirty="0" smtClean="0">
                <a:latin typeface="Times New Roman" pitchFamily="18" charset="0"/>
                <a:ea typeface="楷体_GB2312" pitchFamily="49" charset="-122"/>
                <a:cs typeface="Times New Roman" pitchFamily="18" charset="0"/>
              </a:rPr>
              <a:t>AO=OB=OC=OD</a:t>
            </a:r>
            <a:r>
              <a:rPr lang="zh-CN" altLang="zh-CN" sz="3200" dirty="0" smtClean="0">
                <a:latin typeface="Times New Roman" pitchFamily="18" charset="0"/>
                <a:ea typeface="楷体_GB2312" pitchFamily="49" charset="-122"/>
                <a:cs typeface="Times New Roman" pitchFamily="18" charset="0"/>
              </a:rPr>
              <a:t>是错误的</a:t>
            </a:r>
            <a:r>
              <a:rPr lang="en-US" altLang="zh-CN" sz="3200" dirty="0" smtClean="0">
                <a:latin typeface="Times New Roman" pitchFamily="18" charset="0"/>
                <a:ea typeface="楷体_GB2312" pitchFamily="49" charset="-122"/>
                <a:cs typeface="Times New Roman" pitchFamily="18" charset="0"/>
              </a:rPr>
              <a:t>.</a:t>
            </a:r>
            <a:endParaRPr lang="zh-CN" altLang="zh-CN" sz="3200" dirty="0">
              <a:latin typeface="Times New Roman" pitchFamily="18" charset="0"/>
              <a:ea typeface="楷体_GB2312" pitchFamily="49" charset="-122"/>
              <a:cs typeface="Times New Roman" pitchFamily="18" charset="0"/>
            </a:endParaRPr>
          </a:p>
        </p:txBody>
      </p:sp>
      <p:sp>
        <p:nvSpPr>
          <p:cNvPr id="9" name="TextBox 8"/>
          <p:cNvSpPr txBox="1"/>
          <p:nvPr/>
        </p:nvSpPr>
        <p:spPr>
          <a:xfrm>
            <a:off x="5220072" y="2988241"/>
            <a:ext cx="1152128" cy="584775"/>
          </a:xfrm>
          <a:prstGeom prst="rect">
            <a:avLst/>
          </a:prstGeom>
          <a:noFill/>
        </p:spPr>
        <p:txBody>
          <a:bodyPr wrap="square" rtlCol="0">
            <a:spAutoFit/>
          </a:bodyPr>
          <a:lstStyle/>
          <a:p>
            <a:r>
              <a:rPr lang="zh-CN" altLang="zh-CN" sz="3200" dirty="0" smtClean="0">
                <a:solidFill>
                  <a:srgbClr val="FF0000"/>
                </a:solidFill>
              </a:rPr>
              <a:t>✕ </a:t>
            </a:r>
            <a:r>
              <a:rPr lang="zh-CN" altLang="zh-CN" sz="3200" b="1" dirty="0" smtClean="0">
                <a:solidFill>
                  <a:srgbClr val="FF0000"/>
                </a:solidFill>
                <a:latin typeface="Times New Roman" pitchFamily="18" charset="0"/>
                <a:cs typeface="Times New Roman" pitchFamily="18" charset="0"/>
              </a:rPr>
              <a:t>　</a:t>
            </a:r>
            <a:endParaRPr lang="zh-CN" altLang="zh-CN" sz="32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2"/>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931691"/>
            <a:ext cx="8568952" cy="1633213"/>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(2)</a:t>
            </a:r>
            <a:r>
              <a:rPr lang="zh-CN" altLang="zh-CN" sz="3200" dirty="0" smtClean="0">
                <a:latin typeface="Times New Roman" pitchFamily="18" charset="0"/>
                <a:cs typeface="Times New Roman" pitchFamily="18" charset="0"/>
              </a:rPr>
              <a:t>平行四边形两条对角线的交点到一组对边的距离相等</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p:txBody>
      </p:sp>
      <p:sp>
        <p:nvSpPr>
          <p:cNvPr id="6" name="TextBox 5"/>
          <p:cNvSpPr txBox="1"/>
          <p:nvPr/>
        </p:nvSpPr>
        <p:spPr>
          <a:xfrm>
            <a:off x="179512" y="3448368"/>
            <a:ext cx="8640960" cy="1532363"/>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nSpc>
                <a:spcPct val="150000"/>
              </a:lnSpc>
            </a:pPr>
            <a:r>
              <a:rPr lang="zh-CN" altLang="zh-CN" sz="2800" b="1" dirty="0" smtClean="0">
                <a:solidFill>
                  <a:srgbClr val="FF0000"/>
                </a:solidFill>
                <a:latin typeface="楷体_GB2312" pitchFamily="49" charset="-122"/>
                <a:ea typeface="楷体_GB2312" pitchFamily="49" charset="-122"/>
                <a:cs typeface="Times New Roman" pitchFamily="18" charset="0"/>
              </a:rPr>
              <a:t>解析</a:t>
            </a:r>
            <a:r>
              <a:rPr lang="en-US" altLang="zh-CN" sz="2800" b="1" dirty="0" smtClean="0">
                <a:solidFill>
                  <a:srgbClr val="FF0000"/>
                </a:solidFill>
                <a:latin typeface="楷体_GB2312" pitchFamily="49" charset="-122"/>
                <a:ea typeface="楷体_GB2312" pitchFamily="49" charset="-122"/>
                <a:cs typeface="Times New Roman" pitchFamily="18" charset="0"/>
              </a:rPr>
              <a:t>:</a:t>
            </a:r>
            <a:r>
              <a:rPr lang="en-US" altLang="zh-CN" sz="2800" dirty="0" smtClean="0">
                <a:latin typeface="楷体_GB2312" pitchFamily="49" charset="-122"/>
                <a:ea typeface="楷体_GB2312" pitchFamily="49" charset="-122"/>
                <a:cs typeface="Times New Roman" pitchFamily="18" charset="0"/>
              </a:rPr>
              <a:t>(2)</a:t>
            </a:r>
            <a:r>
              <a:rPr lang="zh-CN" altLang="zh-CN" sz="2800" dirty="0" smtClean="0">
                <a:latin typeface="楷体_GB2312" pitchFamily="49" charset="-122"/>
                <a:ea typeface="楷体_GB2312" pitchFamily="49" charset="-122"/>
                <a:cs typeface="Times New Roman" pitchFamily="18" charset="0"/>
              </a:rPr>
              <a:t>由全等三角形的性质可以证明平行四边形两条对角线的交点到一组对边的距离相等</a:t>
            </a:r>
            <a:r>
              <a:rPr lang="en-US" altLang="zh-CN" sz="2800" dirty="0" smtClean="0">
                <a:latin typeface="楷体_GB2312" pitchFamily="49" charset="-122"/>
                <a:ea typeface="楷体_GB2312" pitchFamily="49" charset="-122"/>
                <a:cs typeface="Times New Roman" pitchFamily="18" charset="0"/>
              </a:rPr>
              <a:t>.</a:t>
            </a:r>
            <a:endParaRPr lang="zh-CN" altLang="zh-CN" sz="2800" dirty="0">
              <a:latin typeface="楷体_GB2312" pitchFamily="49" charset="-122"/>
              <a:ea typeface="楷体_GB2312" pitchFamily="49" charset="-122"/>
              <a:cs typeface="Times New Roman" pitchFamily="18" charset="0"/>
            </a:endParaRPr>
          </a:p>
        </p:txBody>
      </p:sp>
      <p:sp>
        <p:nvSpPr>
          <p:cNvPr id="9" name="TextBox 8"/>
          <p:cNvSpPr txBox="1"/>
          <p:nvPr/>
        </p:nvSpPr>
        <p:spPr>
          <a:xfrm>
            <a:off x="4067944" y="1916832"/>
            <a:ext cx="1152128" cy="584775"/>
          </a:xfrm>
          <a:prstGeom prst="rect">
            <a:avLst/>
          </a:prstGeom>
          <a:noFill/>
        </p:spPr>
        <p:txBody>
          <a:bodyPr wrap="square" rtlCol="0">
            <a:spAutoFit/>
          </a:bodyPr>
          <a:lstStyle/>
          <a:p>
            <a:r>
              <a:rPr lang="en-US" altLang="zh-CN" sz="3200" dirty="0" smtClean="0">
                <a:solidFill>
                  <a:srgbClr val="FF0000"/>
                </a:solidFill>
                <a:latin typeface="Times New Roman" pitchFamily="18" charset="0"/>
                <a:cs typeface="Times New Roman" pitchFamily="18" charset="0"/>
              </a:rPr>
              <a:t>√ </a:t>
            </a:r>
            <a:r>
              <a:rPr lang="zh-CN" altLang="zh-CN" sz="3200" b="1" dirty="0" smtClean="0">
                <a:solidFill>
                  <a:srgbClr val="FF0000"/>
                </a:solidFill>
                <a:latin typeface="Times New Roman" pitchFamily="18" charset="0"/>
                <a:cs typeface="Times New Roman" pitchFamily="18" charset="0"/>
              </a:rPr>
              <a:t>　</a:t>
            </a:r>
            <a:endParaRPr lang="zh-CN" altLang="zh-CN" sz="32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2"/>
                                            </p:cond>
                                          </p:stCondLst>
                                          <p:endCondLst>
                                            <p:cond evt="onStopAudio" delay="0">
                                              <p:tgtEl>
                                                <p:sldTgt/>
                                              </p:tgtEl>
                                            </p:cond>
                                          </p:endCondLst>
                                        </p:cTn>
                                        <p:tgtEl>
                                          <p:sndTgt r:embed="rId1" name="type.wav"/>
                                        </p:tgtEl>
                                      </p:cMediaNode>
                                    </p:audio>
                                  </p:sub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0"/>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836712"/>
            <a:ext cx="8892480" cy="1191816"/>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200000"/>
              </a:lnSpc>
            </a:pPr>
            <a:r>
              <a:rPr lang="en-US" altLang="zh-CN" sz="3200" dirty="0" smtClean="0">
                <a:latin typeface="Times New Roman" pitchFamily="18" charset="0"/>
                <a:cs typeface="Times New Roman" pitchFamily="18" charset="0"/>
              </a:rPr>
              <a:t>(3)</a:t>
            </a:r>
            <a:r>
              <a:rPr lang="zh-CN" altLang="zh-CN" sz="3200" dirty="0" smtClean="0">
                <a:latin typeface="Times New Roman" pitchFamily="18" charset="0"/>
                <a:cs typeface="Times New Roman" pitchFamily="18" charset="0"/>
              </a:rPr>
              <a:t>平行四边形的两组对边分别平行且相等</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p:txBody>
      </p:sp>
      <p:sp>
        <p:nvSpPr>
          <p:cNvPr id="6" name="TextBox 5"/>
          <p:cNvSpPr txBox="1"/>
          <p:nvPr/>
        </p:nvSpPr>
        <p:spPr>
          <a:xfrm>
            <a:off x="251520" y="2143423"/>
            <a:ext cx="8640960" cy="1285577"/>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3200" b="1" dirty="0" smtClean="0">
                <a:solidFill>
                  <a:srgbClr val="FF0000"/>
                </a:solidFill>
                <a:latin typeface="Times New Roman" pitchFamily="18" charset="0"/>
                <a:cs typeface="Times New Roman" pitchFamily="18" charset="0"/>
              </a:rPr>
              <a:t>解析</a:t>
            </a:r>
            <a:r>
              <a:rPr lang="en-US" altLang="zh-CN" sz="3200" b="1" dirty="0" smtClean="0">
                <a:solidFill>
                  <a:srgbClr val="FF0000"/>
                </a:solidFill>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由平行四边形的性质</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可知平行四边形</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的两组对边分别平行且相等</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9" name="TextBox 8"/>
          <p:cNvSpPr txBox="1"/>
          <p:nvPr/>
        </p:nvSpPr>
        <p:spPr>
          <a:xfrm>
            <a:off x="8028384" y="1268760"/>
            <a:ext cx="1152128" cy="584775"/>
          </a:xfrm>
          <a:prstGeom prst="rect">
            <a:avLst/>
          </a:prstGeom>
          <a:noFill/>
        </p:spPr>
        <p:txBody>
          <a:bodyPr wrap="square" rtlCol="0">
            <a:spAutoFit/>
          </a:bodyPr>
          <a:lstStyle/>
          <a:p>
            <a:r>
              <a:rPr lang="en-US" altLang="zh-CN" sz="3200" b="1" dirty="0" smtClean="0">
                <a:solidFill>
                  <a:srgbClr val="FF0000"/>
                </a:solidFill>
                <a:latin typeface="Times New Roman" pitchFamily="18" charset="0"/>
                <a:cs typeface="Times New Roman" pitchFamily="18" charset="0"/>
              </a:rPr>
              <a:t>√</a:t>
            </a:r>
            <a:r>
              <a:rPr lang="zh-CN" altLang="zh-CN" sz="3200" b="1" dirty="0" smtClean="0">
                <a:solidFill>
                  <a:srgbClr val="FF0000"/>
                </a:solidFill>
                <a:latin typeface="Times New Roman" pitchFamily="18" charset="0"/>
                <a:cs typeface="Times New Roman" pitchFamily="18" charset="0"/>
              </a:rPr>
              <a:t>　</a:t>
            </a:r>
            <a:endParaRPr lang="zh-CN" altLang="zh-CN" sz="3200" b="1" dirty="0">
              <a:solidFill>
                <a:srgbClr val="FF0000"/>
              </a:solidFill>
              <a:latin typeface="Times New Roman" pitchFamily="18" charset="0"/>
              <a:cs typeface="Times New Roman" pitchFamily="18" charset="0"/>
            </a:endParaRPr>
          </a:p>
        </p:txBody>
      </p:sp>
      <p:sp>
        <p:nvSpPr>
          <p:cNvPr id="7" name="圆角矩形 6"/>
          <p:cNvSpPr/>
          <p:nvPr/>
        </p:nvSpPr>
        <p:spPr>
          <a:xfrm>
            <a:off x="179512" y="3861048"/>
            <a:ext cx="8568952" cy="646986"/>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sz="3200" dirty="0" smtClean="0">
                <a:latin typeface="Times New Roman" pitchFamily="18" charset="0"/>
                <a:cs typeface="Times New Roman" pitchFamily="18" charset="0"/>
              </a:rPr>
              <a:t>(4)</a:t>
            </a:r>
            <a:r>
              <a:rPr lang="zh-CN" altLang="zh-CN" sz="3200" dirty="0" smtClean="0">
                <a:latin typeface="Times New Roman" pitchFamily="18" charset="0"/>
                <a:cs typeface="Times New Roman" pitchFamily="18" charset="0"/>
              </a:rPr>
              <a:t>平行四边形是轴对称图形</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8" name="TextBox 7"/>
          <p:cNvSpPr txBox="1"/>
          <p:nvPr/>
        </p:nvSpPr>
        <p:spPr>
          <a:xfrm>
            <a:off x="179512" y="5013176"/>
            <a:ext cx="8640960" cy="1285577"/>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3200" b="1" dirty="0" smtClean="0">
                <a:solidFill>
                  <a:srgbClr val="FF0000"/>
                </a:solidFill>
                <a:latin typeface="Times New Roman" pitchFamily="18" charset="0"/>
                <a:cs typeface="Times New Roman" pitchFamily="18" charset="0"/>
              </a:rPr>
              <a:t>解析</a:t>
            </a:r>
            <a:r>
              <a:rPr lang="en-US" altLang="zh-CN" sz="3200" b="1" dirty="0" smtClean="0">
                <a:solidFill>
                  <a:srgbClr val="FF0000"/>
                </a:solidFill>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平行四边形只是中心对称图形</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不是轴对</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称图形</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10" name="TextBox 9"/>
          <p:cNvSpPr txBox="1"/>
          <p:nvPr/>
        </p:nvSpPr>
        <p:spPr>
          <a:xfrm>
            <a:off x="6372200" y="3924345"/>
            <a:ext cx="1152128" cy="584775"/>
          </a:xfrm>
          <a:prstGeom prst="rect">
            <a:avLst/>
          </a:prstGeom>
          <a:noFill/>
        </p:spPr>
        <p:txBody>
          <a:bodyPr wrap="square" rtlCol="0">
            <a:spAutoFit/>
          </a:bodyPr>
          <a:lstStyle/>
          <a:p>
            <a:r>
              <a:rPr lang="zh-CN" altLang="zh-CN" sz="3200" dirty="0" smtClean="0">
                <a:solidFill>
                  <a:srgbClr val="FF0000"/>
                </a:solidFill>
                <a:latin typeface="Times New Roman" pitchFamily="18" charset="0"/>
                <a:cs typeface="Times New Roman" pitchFamily="18" charset="0"/>
              </a:rPr>
              <a:t>✕ </a:t>
            </a:r>
            <a:r>
              <a:rPr lang="zh-CN" altLang="zh-CN" sz="3200" b="1" dirty="0" smtClean="0">
                <a:solidFill>
                  <a:srgbClr val="FF0000"/>
                </a:solidFill>
                <a:latin typeface="Times New Roman" pitchFamily="18" charset="0"/>
                <a:cs typeface="Times New Roman" pitchFamily="18" charset="0"/>
              </a:rPr>
              <a:t>　</a:t>
            </a:r>
            <a:endParaRPr lang="zh-CN" altLang="zh-CN" sz="32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2"/>
                                            </p:cond>
                                          </p:stCondLst>
                                          <p:endCondLst>
                                            <p:cond evt="onStopAudio" delay="0">
                                              <p:tgtEl>
                                                <p:sldTgt/>
                                              </p:tgtEl>
                                            </p:cond>
                                          </p:endCondLst>
                                        </p:cTn>
                                        <p:tgtEl>
                                          <p:sndTgt r:embed="rId1" name="type.wav"/>
                                        </p:tgtEl>
                                      </p:cMediaNode>
                                    </p:audio>
                                  </p:sub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900" decel="100000" fill="hold"/>
                                        <p:tgtEl>
                                          <p:spTgt spid="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0"/>
                                            </p:cond>
                                          </p:stCondLst>
                                          <p:endCondLst>
                                            <p:cond evt="onStopAudio" delay="0">
                                              <p:tgtEl>
                                                <p:sldTgt/>
                                              </p:tgtEl>
                                            </p:cond>
                                          </p:endCondLst>
                                        </p:cTn>
                                        <p:tgtEl>
                                          <p:sndTgt r:embed="rId1" name="type.wav"/>
                                        </p:tgtEl>
                                      </p:cMediaNode>
                                    </p:audio>
                                  </p:sub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strVal val="#ppt_w*0.70"/>
                                          </p:val>
                                        </p:tav>
                                        <p:tav tm="100000">
                                          <p:val>
                                            <p:strVal val="#ppt_w"/>
                                          </p:val>
                                        </p:tav>
                                      </p:tavLst>
                                    </p:anim>
                                    <p:anim calcmode="lin" valueType="num">
                                      <p:cBhvr>
                                        <p:cTn id="31" dur="1000" fill="hold"/>
                                        <p:tgtEl>
                                          <p:spTgt spid="7"/>
                                        </p:tgtEl>
                                        <p:attrNameLst>
                                          <p:attrName>ppt_h</p:attrName>
                                        </p:attrNameLst>
                                      </p:cBhvr>
                                      <p:tavLst>
                                        <p:tav tm="0">
                                          <p:val>
                                            <p:strVal val="#ppt_h"/>
                                          </p:val>
                                        </p:tav>
                                        <p:tav tm="100000">
                                          <p:val>
                                            <p:strVal val="#ppt_h"/>
                                          </p:val>
                                        </p:tav>
                                      </p:tavLst>
                                    </p:anim>
                                    <p:animEffect transition="in" filter="fade">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7"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900" decel="100000" fill="hold"/>
                                        <p:tgtEl>
                                          <p:spTgt spid="8"/>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35"/>
                                            </p:cond>
                                          </p:stCondLst>
                                          <p:endCondLst>
                                            <p:cond evt="onStopAudio" delay="0">
                                              <p:tgtEl>
                                                <p:sldTgt/>
                                              </p:tgtEl>
                                            </p:cond>
                                          </p:endCondLst>
                                        </p:cTn>
                                        <p:tgtEl>
                                          <p:sndTgt r:embed="rId1" name="type.wav"/>
                                        </p:tgtEl>
                                      </p:cMediaNode>
                                    </p:audio>
                                  </p:subTnLst>
                                </p:cTn>
                              </p:par>
                            </p:childTnLst>
                          </p:cTn>
                        </p:par>
                      </p:childTnLst>
                    </p:cTn>
                  </p:par>
                  <p:par>
                    <p:cTn id="41" fill="hold">
                      <p:stCondLst>
                        <p:cond delay="indefinite"/>
                      </p:stCondLst>
                      <p:childTnLst>
                        <p:par>
                          <p:cTn id="42" fill="hold">
                            <p:stCondLst>
                              <p:cond delay="0"/>
                            </p:stCondLst>
                            <p:childTnLst>
                              <p:par>
                                <p:cTn id="43" presetID="37"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900" decel="100000" fill="hold"/>
                                        <p:tgtEl>
                                          <p:spTgt spid="10"/>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43"/>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P spid="7" grpId="0" animBg="1"/>
      <p:bldP spid="8" grpId="0" animBg="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764704"/>
            <a:ext cx="8568952" cy="2009061"/>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如图</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平行四边形</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的对角线交于点</a:t>
            </a:r>
            <a:r>
              <a:rPr lang="en-US" altLang="zh-CN" sz="2800" i="1" dirty="0" smtClean="0">
                <a:latin typeface="Times New Roman" pitchFamily="18" charset="0"/>
                <a:cs typeface="Times New Roman" pitchFamily="18" charset="0"/>
              </a:rPr>
              <a:t>O</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且</a:t>
            </a:r>
            <a:r>
              <a:rPr lang="en-US" altLang="zh-CN" sz="2800" i="1" dirty="0" smtClean="0">
                <a:latin typeface="Times New Roman" pitchFamily="18" charset="0"/>
                <a:cs typeface="Times New Roman" pitchFamily="18" charset="0"/>
              </a:rPr>
              <a:t>AB</a:t>
            </a:r>
            <a:r>
              <a:rPr lang="en-US" altLang="zh-CN" sz="2800" dirty="0" smtClean="0">
                <a:latin typeface="Times New Roman" pitchFamily="18" charset="0"/>
                <a:cs typeface="Times New Roman" pitchFamily="18" charset="0"/>
              </a:rPr>
              <a:t>=5,△</a:t>
            </a:r>
            <a:r>
              <a:rPr lang="en-US" altLang="zh-CN" sz="2800" i="1" dirty="0" smtClean="0">
                <a:latin typeface="Times New Roman" pitchFamily="18" charset="0"/>
                <a:cs typeface="Times New Roman" pitchFamily="18" charset="0"/>
              </a:rPr>
              <a:t>OCD</a:t>
            </a:r>
            <a:r>
              <a:rPr lang="zh-CN" altLang="zh-CN" sz="2800" dirty="0" smtClean="0">
                <a:latin typeface="Times New Roman" pitchFamily="18" charset="0"/>
                <a:cs typeface="Times New Roman" pitchFamily="18" charset="0"/>
              </a:rPr>
              <a:t>的周长为</a:t>
            </a:r>
            <a:r>
              <a:rPr lang="en-US" altLang="zh-CN" sz="2800" dirty="0" smtClean="0">
                <a:latin typeface="Times New Roman" pitchFamily="18" charset="0"/>
                <a:cs typeface="Times New Roman" pitchFamily="18" charset="0"/>
              </a:rPr>
              <a:t>23,</a:t>
            </a:r>
            <a:r>
              <a:rPr lang="zh-CN" altLang="zh-CN" sz="2800" dirty="0" smtClean="0">
                <a:latin typeface="Times New Roman" pitchFamily="18" charset="0"/>
                <a:cs typeface="Times New Roman" pitchFamily="18" charset="0"/>
              </a:rPr>
              <a:t>则平行四边形</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的两条对角线的和是　　</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A.18</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B.28</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C.36</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D.46</a:t>
            </a:r>
            <a:endParaRPr lang="zh-CN" altLang="zh-CN" sz="2800" dirty="0">
              <a:latin typeface="Times New Roman" pitchFamily="18" charset="0"/>
              <a:cs typeface="Times New Roman" pitchFamily="18" charset="0"/>
            </a:endParaRPr>
          </a:p>
        </p:txBody>
      </p:sp>
      <p:sp>
        <p:nvSpPr>
          <p:cNvPr id="6" name="TextBox 5"/>
          <p:cNvSpPr txBox="1"/>
          <p:nvPr/>
        </p:nvSpPr>
        <p:spPr>
          <a:xfrm>
            <a:off x="251520" y="3113742"/>
            <a:ext cx="6336704" cy="3195578"/>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2800" b="1" dirty="0" smtClean="0">
                <a:solidFill>
                  <a:srgbClr val="FF0000"/>
                </a:solidFill>
                <a:latin typeface="Times New Roman" pitchFamily="18" charset="0"/>
                <a:ea typeface="楷体_GB2312" pitchFamily="49" charset="-122"/>
                <a:cs typeface="Times New Roman" pitchFamily="18" charset="0"/>
              </a:rPr>
              <a:t>解析</a:t>
            </a:r>
            <a:r>
              <a:rPr lang="en-US" altLang="zh-CN" sz="2800" b="1" dirty="0" smtClean="0">
                <a:solidFill>
                  <a:srgbClr val="FF0000"/>
                </a:solidFill>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∵四边形</a:t>
            </a:r>
            <a:r>
              <a:rPr lang="en-US" altLang="zh-CN" sz="2800" i="1" dirty="0" smtClean="0">
                <a:latin typeface="Times New Roman" pitchFamily="18" charset="0"/>
                <a:ea typeface="楷体_GB2312" pitchFamily="49" charset="-122"/>
                <a:cs typeface="Times New Roman" pitchFamily="18" charset="0"/>
              </a:rPr>
              <a:t>ABCD</a:t>
            </a:r>
            <a:r>
              <a:rPr lang="zh-CN" altLang="zh-CN" sz="2800" dirty="0" smtClean="0">
                <a:latin typeface="Times New Roman" pitchFamily="18" charset="0"/>
                <a:ea typeface="楷体_GB2312" pitchFamily="49" charset="-122"/>
                <a:cs typeface="Times New Roman" pitchFamily="18" charset="0"/>
              </a:rPr>
              <a:t>是平行四边形</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AB=CD</a:t>
            </a:r>
            <a:r>
              <a:rPr lang="en-US" altLang="zh-CN" sz="2800" dirty="0" smtClean="0">
                <a:latin typeface="Times New Roman" pitchFamily="18" charset="0"/>
                <a:ea typeface="楷体_GB2312" pitchFamily="49" charset="-122"/>
                <a:cs typeface="Times New Roman" pitchFamily="18" charset="0"/>
              </a:rPr>
              <a:t>=5,</a:t>
            </a:r>
            <a:r>
              <a:rPr lang="zh-CN" altLang="zh-CN" sz="2800" dirty="0" smtClean="0">
                <a:latin typeface="Times New Roman" pitchFamily="18" charset="0"/>
                <a:ea typeface="楷体_GB2312" pitchFamily="49" charset="-122"/>
                <a:cs typeface="Times New Roman" pitchFamily="18" charset="0"/>
              </a:rPr>
              <a:t>∵</a:t>
            </a:r>
            <a:r>
              <a:rPr lang="en-US"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OCD</a:t>
            </a:r>
            <a:r>
              <a:rPr lang="zh-CN" altLang="zh-CN" sz="2800" dirty="0" smtClean="0">
                <a:latin typeface="Times New Roman" pitchFamily="18" charset="0"/>
                <a:ea typeface="楷体_GB2312" pitchFamily="49" charset="-122"/>
                <a:cs typeface="Times New Roman" pitchFamily="18" charset="0"/>
              </a:rPr>
              <a:t>的周长为</a:t>
            </a:r>
            <a:r>
              <a:rPr lang="en-US" altLang="zh-CN" sz="2800" dirty="0" smtClean="0">
                <a:latin typeface="Times New Roman" pitchFamily="18" charset="0"/>
                <a:ea typeface="楷体_GB2312" pitchFamily="49" charset="-122"/>
                <a:cs typeface="Times New Roman" pitchFamily="18" charset="0"/>
              </a:rPr>
              <a:t>23,</a:t>
            </a:r>
            <a:r>
              <a:rPr lang="zh-CN"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OD</a:t>
            </a:r>
            <a:r>
              <a:rPr lang="en-US"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OC</a:t>
            </a:r>
            <a:r>
              <a:rPr lang="en-US" altLang="zh-CN" sz="2800" dirty="0" smtClean="0">
                <a:latin typeface="Times New Roman" pitchFamily="18" charset="0"/>
                <a:ea typeface="楷体_GB2312" pitchFamily="49" charset="-122"/>
                <a:cs typeface="Times New Roman" pitchFamily="18" charset="0"/>
              </a:rPr>
              <a:t>=23-5=18,</a:t>
            </a:r>
            <a:endParaRPr lang="en-US" altLang="zh-CN" sz="2800" dirty="0" smtClean="0">
              <a:latin typeface="Times New Roman" pitchFamily="18" charset="0"/>
              <a:ea typeface="楷体_GB2312" pitchFamily="49" charset="-122"/>
              <a:cs typeface="Times New Roman" pitchFamily="18" charset="0"/>
            </a:endParaRPr>
          </a:p>
          <a:p>
            <a:r>
              <a:rPr lang="zh-CN"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BD</a:t>
            </a:r>
            <a:r>
              <a:rPr lang="en-US" altLang="zh-CN" sz="2800" dirty="0" smtClean="0">
                <a:latin typeface="Times New Roman" pitchFamily="18" charset="0"/>
                <a:ea typeface="楷体_GB2312" pitchFamily="49" charset="-122"/>
                <a:cs typeface="Times New Roman" pitchFamily="18" charset="0"/>
              </a:rPr>
              <a:t>=2</a:t>
            </a:r>
            <a:r>
              <a:rPr lang="en-US" altLang="zh-CN" sz="2800" i="1" dirty="0" smtClean="0">
                <a:latin typeface="Times New Roman" pitchFamily="18" charset="0"/>
                <a:ea typeface="楷体_GB2312" pitchFamily="49" charset="-122"/>
                <a:cs typeface="Times New Roman" pitchFamily="18" charset="0"/>
              </a:rPr>
              <a:t>DO</a:t>
            </a:r>
            <a:r>
              <a:rPr lang="en-US"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AC</a:t>
            </a:r>
            <a:r>
              <a:rPr lang="en-US" altLang="zh-CN" sz="2800" dirty="0" smtClean="0">
                <a:latin typeface="Times New Roman" pitchFamily="18" charset="0"/>
                <a:ea typeface="楷体_GB2312" pitchFamily="49" charset="-122"/>
                <a:cs typeface="Times New Roman" pitchFamily="18" charset="0"/>
              </a:rPr>
              <a:t>=2</a:t>
            </a:r>
            <a:r>
              <a:rPr lang="en-US" altLang="zh-CN" sz="2800" i="1" dirty="0" smtClean="0">
                <a:latin typeface="Times New Roman" pitchFamily="18" charset="0"/>
                <a:ea typeface="楷体_GB2312" pitchFamily="49" charset="-122"/>
                <a:cs typeface="Times New Roman" pitchFamily="18" charset="0"/>
              </a:rPr>
              <a:t>OC</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∴平行四边形</a:t>
            </a:r>
            <a:r>
              <a:rPr lang="en-US" altLang="zh-CN" sz="2800" i="1" dirty="0" smtClean="0">
                <a:latin typeface="Times New Roman" pitchFamily="18" charset="0"/>
                <a:ea typeface="楷体_GB2312" pitchFamily="49" charset="-122"/>
                <a:cs typeface="Times New Roman" pitchFamily="18" charset="0"/>
              </a:rPr>
              <a:t>ABCD</a:t>
            </a:r>
            <a:r>
              <a:rPr lang="zh-CN" altLang="zh-CN" sz="2800" dirty="0" smtClean="0">
                <a:latin typeface="Times New Roman" pitchFamily="18" charset="0"/>
                <a:ea typeface="楷体_GB2312" pitchFamily="49" charset="-122"/>
                <a:cs typeface="Times New Roman" pitchFamily="18" charset="0"/>
              </a:rPr>
              <a:t>的两条对角线的和</a:t>
            </a:r>
            <a:r>
              <a:rPr lang="en-US"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BD</a:t>
            </a:r>
            <a:r>
              <a:rPr lang="en-US"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AC</a:t>
            </a:r>
            <a:r>
              <a:rPr lang="en-US" altLang="zh-CN" sz="2800" dirty="0" smtClean="0">
                <a:latin typeface="Times New Roman" pitchFamily="18" charset="0"/>
                <a:ea typeface="楷体_GB2312" pitchFamily="49" charset="-122"/>
                <a:cs typeface="Times New Roman" pitchFamily="18" charset="0"/>
              </a:rPr>
              <a:t>=2(</a:t>
            </a:r>
            <a:r>
              <a:rPr lang="en-US" altLang="zh-CN" sz="2800" i="1" dirty="0" smtClean="0">
                <a:latin typeface="Times New Roman" pitchFamily="18" charset="0"/>
                <a:ea typeface="楷体_GB2312" pitchFamily="49" charset="-122"/>
                <a:cs typeface="Times New Roman" pitchFamily="18" charset="0"/>
              </a:rPr>
              <a:t>DO+OC</a:t>
            </a:r>
            <a:r>
              <a:rPr lang="en-US" altLang="zh-CN" sz="2800" dirty="0" smtClean="0">
                <a:latin typeface="Times New Roman" pitchFamily="18" charset="0"/>
                <a:ea typeface="楷体_GB2312" pitchFamily="49" charset="-122"/>
                <a:cs typeface="Times New Roman" pitchFamily="18" charset="0"/>
              </a:rPr>
              <a:t>)=36.</a:t>
            </a:r>
            <a:r>
              <a:rPr lang="zh-CN" altLang="zh-CN" sz="2800" dirty="0" smtClean="0">
                <a:latin typeface="Times New Roman" pitchFamily="18" charset="0"/>
                <a:ea typeface="楷体_GB2312" pitchFamily="49" charset="-122"/>
                <a:cs typeface="Times New Roman" pitchFamily="18" charset="0"/>
              </a:rPr>
              <a:t>故选</a:t>
            </a:r>
            <a:r>
              <a:rPr lang="en-US" altLang="zh-CN" sz="2800" dirty="0" smtClean="0">
                <a:latin typeface="Times New Roman" pitchFamily="18" charset="0"/>
                <a:ea typeface="楷体_GB2312" pitchFamily="49" charset="-122"/>
                <a:cs typeface="Times New Roman" pitchFamily="18" charset="0"/>
              </a:rPr>
              <a:t>C.</a:t>
            </a:r>
            <a:endParaRPr lang="zh-CN" altLang="zh-CN" sz="2800" dirty="0">
              <a:latin typeface="Times New Roman" pitchFamily="18" charset="0"/>
              <a:ea typeface="楷体_GB2312" pitchFamily="49" charset="-122"/>
              <a:cs typeface="Times New Roman" pitchFamily="18" charset="0"/>
            </a:endParaRPr>
          </a:p>
        </p:txBody>
      </p:sp>
      <p:sp>
        <p:nvSpPr>
          <p:cNvPr id="9" name="TextBox 8"/>
          <p:cNvSpPr txBox="1"/>
          <p:nvPr/>
        </p:nvSpPr>
        <p:spPr>
          <a:xfrm>
            <a:off x="3491880" y="1692097"/>
            <a:ext cx="720080" cy="584775"/>
          </a:xfrm>
          <a:prstGeom prst="rect">
            <a:avLst/>
          </a:prstGeom>
          <a:noFill/>
        </p:spPr>
        <p:txBody>
          <a:bodyPr wrap="square" rtlCol="0">
            <a:spAutoFit/>
          </a:bodyPr>
          <a:lstStyle/>
          <a:p>
            <a:r>
              <a:rPr lang="en-US" altLang="zh-CN" sz="3200" b="1" dirty="0" smtClean="0">
                <a:solidFill>
                  <a:srgbClr val="FF0000"/>
                </a:solidFill>
                <a:latin typeface="Times New Roman" pitchFamily="18" charset="0"/>
                <a:cs typeface="Times New Roman" pitchFamily="18" charset="0"/>
              </a:rPr>
              <a:t>C</a:t>
            </a:r>
            <a:endParaRPr lang="zh-CN" altLang="zh-CN" sz="3200" b="1" dirty="0">
              <a:solidFill>
                <a:srgbClr val="FF0000"/>
              </a:solidFill>
              <a:latin typeface="Times New Roman" pitchFamily="18" charset="0"/>
              <a:cs typeface="Times New Roman" pitchFamily="18" charset="0"/>
            </a:endParaRPr>
          </a:p>
        </p:txBody>
      </p:sp>
      <p:pic>
        <p:nvPicPr>
          <p:cNvPr id="7" name="图片 6"/>
          <p:cNvPicPr/>
          <p:nvPr/>
        </p:nvPicPr>
        <p:blipFill>
          <a:blip r:embed="rId1" cstate="print">
            <a:duotone>
              <a:prstClr val="black"/>
              <a:schemeClr val="accent2">
                <a:tint val="45000"/>
                <a:satMod val="400000"/>
              </a:schemeClr>
            </a:duotone>
          </a:blip>
          <a:srcRect/>
          <a:stretch>
            <a:fillRect/>
          </a:stretch>
        </p:blipFill>
        <p:spPr bwMode="auto">
          <a:xfrm>
            <a:off x="6732240" y="3857628"/>
            <a:ext cx="2198415" cy="150019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37"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900" decel="100000" fill="hold"/>
                                        <p:tgtEl>
                                          <p:spTgt spid="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1186231"/>
            <a:ext cx="8568952" cy="1532334"/>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如图所示</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在平行四边形</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中</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O</a:t>
            </a:r>
            <a:r>
              <a:rPr lang="zh-CN" altLang="zh-CN" sz="2800" dirty="0" smtClean="0">
                <a:latin typeface="Times New Roman" pitchFamily="18" charset="0"/>
                <a:cs typeface="Times New Roman" pitchFamily="18" charset="0"/>
              </a:rPr>
              <a:t>为对角线</a:t>
            </a:r>
            <a:r>
              <a:rPr lang="en-US" altLang="zh-CN" sz="2800" i="1" dirty="0" smtClean="0">
                <a:latin typeface="Times New Roman" pitchFamily="18" charset="0"/>
                <a:cs typeface="Times New Roman" pitchFamily="18" charset="0"/>
              </a:rPr>
              <a:t>AC</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BD</a:t>
            </a:r>
            <a:r>
              <a:rPr lang="zh-CN" altLang="zh-CN" sz="2800" dirty="0" smtClean="0">
                <a:latin typeface="Times New Roman" pitchFamily="18" charset="0"/>
                <a:cs typeface="Times New Roman" pitchFamily="18" charset="0"/>
              </a:rPr>
              <a:t>的交点</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则与</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AOD</a:t>
            </a:r>
            <a:r>
              <a:rPr lang="zh-CN" altLang="zh-CN" sz="2800" dirty="0" smtClean="0">
                <a:latin typeface="Times New Roman" pitchFamily="18" charset="0"/>
                <a:cs typeface="Times New Roman" pitchFamily="18" charset="0"/>
              </a:rPr>
              <a:t>全等的是</a:t>
            </a:r>
            <a:r>
              <a:rPr lang="zh-CN" altLang="zh-CN" sz="2800" u="sng"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a:t>
            </a:r>
            <a:endParaRPr lang="zh-CN" altLang="zh-CN" sz="2800" dirty="0">
              <a:latin typeface="Times New Roman" pitchFamily="18" charset="0"/>
              <a:cs typeface="Times New Roman" pitchFamily="18" charset="0"/>
            </a:endParaRPr>
          </a:p>
        </p:txBody>
      </p:sp>
      <p:sp>
        <p:nvSpPr>
          <p:cNvPr id="9" name="TextBox 8"/>
          <p:cNvSpPr txBox="1"/>
          <p:nvPr/>
        </p:nvSpPr>
        <p:spPr>
          <a:xfrm>
            <a:off x="4932040" y="1762295"/>
            <a:ext cx="2376264" cy="830997"/>
          </a:xfrm>
          <a:prstGeom prst="rect">
            <a:avLst/>
          </a:prstGeom>
          <a:noFill/>
        </p:spPr>
        <p:txBody>
          <a:bodyPr wrap="square" rtlCol="0">
            <a:spAutoFit/>
          </a:bodyPr>
          <a:lstStyle/>
          <a:p>
            <a:pPr>
              <a:lnSpc>
                <a:spcPct val="150000"/>
              </a:lnSpc>
            </a:pP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COB </a:t>
            </a:r>
            <a:r>
              <a:rPr lang="zh-CN" altLang="zh-CN" sz="3200" dirty="0" smtClean="0">
                <a:solidFill>
                  <a:srgbClr val="FF0000"/>
                </a:solidFill>
                <a:latin typeface="Times New Roman" pitchFamily="18" charset="0"/>
                <a:cs typeface="Times New Roman" pitchFamily="18" charset="0"/>
              </a:rPr>
              <a:t>　</a:t>
            </a:r>
            <a:endParaRPr lang="zh-CN" altLang="zh-CN" sz="3200" dirty="0">
              <a:solidFill>
                <a:srgbClr val="FF0000"/>
              </a:solidFill>
              <a:latin typeface="Times New Roman" pitchFamily="18" charset="0"/>
              <a:cs typeface="Times New Roman" pitchFamily="18" charset="0"/>
            </a:endParaRPr>
          </a:p>
        </p:txBody>
      </p:sp>
      <p:sp>
        <p:nvSpPr>
          <p:cNvPr id="12" name="TextBox 11"/>
          <p:cNvSpPr txBox="1"/>
          <p:nvPr/>
        </p:nvSpPr>
        <p:spPr>
          <a:xfrm>
            <a:off x="323528" y="3284984"/>
            <a:ext cx="5976664" cy="2167116"/>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2800" b="1" dirty="0" smtClean="0">
                <a:solidFill>
                  <a:srgbClr val="FF0000"/>
                </a:solidFill>
                <a:latin typeface="Times New Roman" pitchFamily="18" charset="0"/>
                <a:ea typeface="楷体_GB2312" pitchFamily="49" charset="-122"/>
                <a:cs typeface="Times New Roman" pitchFamily="18" charset="0"/>
              </a:rPr>
              <a:t>解析</a:t>
            </a:r>
            <a:r>
              <a:rPr lang="en-US" altLang="zh-CN" sz="2800" b="1" dirty="0" smtClean="0">
                <a:solidFill>
                  <a:srgbClr val="FF0000"/>
                </a:solidFill>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∵四边形</a:t>
            </a:r>
            <a:r>
              <a:rPr lang="en-US" altLang="zh-CN" sz="2800" i="1" dirty="0" smtClean="0">
                <a:latin typeface="Times New Roman" pitchFamily="18" charset="0"/>
                <a:ea typeface="楷体_GB2312" pitchFamily="49" charset="-122"/>
                <a:cs typeface="Times New Roman" pitchFamily="18" charset="0"/>
              </a:rPr>
              <a:t>ABCD</a:t>
            </a:r>
            <a:r>
              <a:rPr lang="zh-CN" altLang="zh-CN" sz="2800" dirty="0" smtClean="0">
                <a:latin typeface="Times New Roman" pitchFamily="18" charset="0"/>
                <a:ea typeface="楷体_GB2312" pitchFamily="49" charset="-122"/>
                <a:cs typeface="Times New Roman" pitchFamily="18" charset="0"/>
              </a:rPr>
              <a:t>是平行四边形</a:t>
            </a:r>
            <a:r>
              <a:rPr lang="en-US" altLang="zh-CN" sz="2800" dirty="0" smtClean="0">
                <a:latin typeface="Times New Roman" pitchFamily="18" charset="0"/>
                <a:ea typeface="楷体_GB2312" pitchFamily="49" charset="-122"/>
                <a:cs typeface="Times New Roman" pitchFamily="18" charset="0"/>
              </a:rPr>
              <a:t>,</a:t>
            </a:r>
            <a:endParaRPr lang="en-US" altLang="zh-CN" sz="2800" dirty="0" smtClean="0">
              <a:latin typeface="Times New Roman" pitchFamily="18" charset="0"/>
              <a:ea typeface="楷体_GB2312" pitchFamily="49" charset="-122"/>
              <a:cs typeface="Times New Roman" pitchFamily="18" charset="0"/>
            </a:endParaRPr>
          </a:p>
          <a:p>
            <a:r>
              <a:rPr lang="zh-CN"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AD</a:t>
            </a:r>
            <a:r>
              <a:rPr lang="zh-CN"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BC</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DAO</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BCO</a:t>
            </a:r>
            <a:r>
              <a:rPr lang="en-US" altLang="zh-CN" sz="2800" dirty="0" smtClean="0">
                <a:latin typeface="Times New Roman" pitchFamily="18" charset="0"/>
                <a:ea typeface="楷体_GB2312" pitchFamily="49" charset="-122"/>
                <a:cs typeface="Times New Roman" pitchFamily="18" charset="0"/>
              </a:rPr>
              <a:t>,</a:t>
            </a:r>
            <a:endParaRPr lang="en-US" altLang="zh-CN" sz="2800" dirty="0" smtClean="0">
              <a:latin typeface="Times New Roman" pitchFamily="18" charset="0"/>
              <a:ea typeface="楷体_GB2312" pitchFamily="49" charset="-122"/>
              <a:cs typeface="Times New Roman" pitchFamily="18" charset="0"/>
            </a:endParaRPr>
          </a:p>
          <a:p>
            <a:r>
              <a:rPr lang="zh-CN"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ADO</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CBO</a:t>
            </a:r>
            <a:r>
              <a:rPr lang="en-US"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OA=OC</a:t>
            </a:r>
            <a:r>
              <a:rPr lang="en-US" altLang="zh-CN" sz="2800" dirty="0" smtClean="0">
                <a:latin typeface="Times New Roman" pitchFamily="18" charset="0"/>
                <a:ea typeface="楷体_GB2312" pitchFamily="49" charset="-122"/>
                <a:cs typeface="Times New Roman" pitchFamily="18" charset="0"/>
              </a:rPr>
              <a:t>,</a:t>
            </a:r>
            <a:endParaRPr lang="en-US" altLang="zh-CN" sz="2800" dirty="0" smtClean="0">
              <a:latin typeface="Times New Roman" pitchFamily="18" charset="0"/>
              <a:ea typeface="楷体_GB2312" pitchFamily="49" charset="-122"/>
              <a:cs typeface="Times New Roman" pitchFamily="18" charset="0"/>
            </a:endParaRPr>
          </a:p>
          <a:p>
            <a:r>
              <a:rPr lang="zh-CN" altLang="zh-CN" sz="2800" dirty="0" smtClean="0">
                <a:latin typeface="Times New Roman" pitchFamily="18" charset="0"/>
                <a:ea typeface="楷体_GB2312" pitchFamily="49" charset="-122"/>
                <a:cs typeface="Times New Roman" pitchFamily="18" charset="0"/>
              </a:rPr>
              <a:t>∴</a:t>
            </a:r>
            <a:r>
              <a:rPr lang="en-US"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AOD</a:t>
            </a:r>
            <a:r>
              <a:rPr lang="zh-CN"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COB</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故填</a:t>
            </a:r>
            <a:r>
              <a:rPr lang="en-US" altLang="zh-CN" sz="2800" dirty="0" smtClean="0">
                <a:latin typeface="Times New Roman" pitchFamily="18" charset="0"/>
                <a:ea typeface="楷体_GB2312" pitchFamily="49" charset="-122"/>
                <a:cs typeface="Times New Roman" pitchFamily="18" charset="0"/>
              </a:rPr>
              <a:t>△</a:t>
            </a:r>
            <a:r>
              <a:rPr lang="en-US" altLang="zh-CN" sz="2800" i="1" dirty="0" smtClean="0">
                <a:latin typeface="Times New Roman" pitchFamily="18" charset="0"/>
                <a:ea typeface="楷体_GB2312" pitchFamily="49" charset="-122"/>
                <a:cs typeface="Times New Roman" pitchFamily="18" charset="0"/>
              </a:rPr>
              <a:t>COB</a:t>
            </a:r>
            <a:r>
              <a:rPr lang="en-US" altLang="zh-CN" sz="2800" dirty="0" smtClean="0">
                <a:latin typeface="Times New Roman" pitchFamily="18" charset="0"/>
                <a:ea typeface="楷体_GB2312" pitchFamily="49" charset="-122"/>
                <a:cs typeface="Times New Roman" pitchFamily="18" charset="0"/>
              </a:rPr>
              <a:t>.</a:t>
            </a:r>
            <a:endParaRPr lang="zh-CN" altLang="zh-CN" sz="2800" dirty="0" smtClean="0">
              <a:latin typeface="Times New Roman" pitchFamily="18" charset="0"/>
              <a:ea typeface="楷体_GB2312" pitchFamily="49" charset="-122"/>
              <a:cs typeface="Times New Roman" pitchFamily="18" charset="0"/>
            </a:endParaRPr>
          </a:p>
        </p:txBody>
      </p:sp>
      <p:pic>
        <p:nvPicPr>
          <p:cNvPr id="7" name="图片 6"/>
          <p:cNvPicPr/>
          <p:nvPr/>
        </p:nvPicPr>
        <p:blipFill>
          <a:blip r:embed="rId1" cstate="print">
            <a:duotone>
              <a:prstClr val="black"/>
              <a:schemeClr val="accent2">
                <a:tint val="45000"/>
                <a:satMod val="400000"/>
              </a:schemeClr>
            </a:duotone>
          </a:blip>
          <a:srcRect/>
          <a:stretch>
            <a:fillRect/>
          </a:stretch>
        </p:blipFill>
        <p:spPr bwMode="auto">
          <a:xfrm>
            <a:off x="6429388" y="3643314"/>
            <a:ext cx="2300263" cy="15716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900" decel="100000" fill="hold"/>
                                        <p:tgtEl>
                                          <p:spTgt spid="1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37"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900" decel="100000" fill="hold"/>
                                        <p:tgtEl>
                                          <p:spTgt spid="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744538"/>
            <a:ext cx="8568952" cy="1532334"/>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如图所示</a:t>
            </a:r>
            <a:r>
              <a:rPr lang="en-US" altLang="zh-CN" sz="2800" dirty="0" smtClean="0">
                <a:latin typeface="Times New Roman" pitchFamily="18" charset="0"/>
                <a:cs typeface="Times New Roman" pitchFamily="18" charset="0"/>
              </a:rPr>
              <a:t>,</a:t>
            </a:r>
            <a:r>
              <a:rPr lang="zh-CN" altLang="en-US" sz="2800" i="1" dirty="0" smtClean="0">
                <a:latin typeface="Times New Roman" pitchFamily="18" charset="0"/>
                <a:cs typeface="Times New Roman" pitchFamily="18" charset="0"/>
              </a:rPr>
              <a:t> □ </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的两条对角线相交于</a:t>
            </a:r>
            <a:r>
              <a:rPr lang="en-US" altLang="zh-CN" sz="2800" i="1" dirty="0" smtClean="0">
                <a:latin typeface="Times New Roman" pitchFamily="18" charset="0"/>
                <a:cs typeface="Times New Roman" pitchFamily="18" charset="0"/>
              </a:rPr>
              <a:t>O</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OA</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OB</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AB</a:t>
            </a:r>
            <a:r>
              <a:rPr lang="zh-CN" altLang="zh-CN" sz="2800" dirty="0" smtClean="0">
                <a:latin typeface="Times New Roman" pitchFamily="18" charset="0"/>
                <a:cs typeface="Times New Roman" pitchFamily="18" charset="0"/>
              </a:rPr>
              <a:t>的长度分别为</a:t>
            </a:r>
            <a:r>
              <a:rPr lang="en-US" altLang="zh-CN" sz="2800" dirty="0" smtClean="0">
                <a:latin typeface="Times New Roman" pitchFamily="18" charset="0"/>
                <a:cs typeface="Times New Roman" pitchFamily="18" charset="0"/>
              </a:rPr>
              <a:t>3</a:t>
            </a:r>
            <a:r>
              <a:rPr lang="en-US" altLang="zh-CN" sz="2800" i="1"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cm</a:t>
            </a:r>
            <a:r>
              <a:rPr lang="en-US" altLang="zh-CN" sz="2800" i="1"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4</a:t>
            </a:r>
            <a:r>
              <a:rPr lang="en-US" altLang="zh-CN" sz="2800" i="1"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cm</a:t>
            </a:r>
            <a:r>
              <a:rPr lang="en-US" altLang="zh-CN" sz="2800" i="1"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5</a:t>
            </a:r>
            <a:r>
              <a:rPr lang="en-US" altLang="zh-CN" sz="2800" i="1"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cm,</a:t>
            </a:r>
            <a:r>
              <a:rPr lang="zh-CN" altLang="zh-CN" sz="2800" dirty="0" smtClean="0">
                <a:latin typeface="Times New Roman" pitchFamily="18" charset="0"/>
                <a:cs typeface="Times New Roman" pitchFamily="18" charset="0"/>
              </a:rPr>
              <a:t>求其他各边以及两条对角线的长度</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p:txBody>
      </p:sp>
      <p:sp>
        <p:nvSpPr>
          <p:cNvPr id="9" name="矩形 8"/>
          <p:cNvSpPr/>
          <p:nvPr/>
        </p:nvSpPr>
        <p:spPr>
          <a:xfrm>
            <a:off x="251520" y="2571744"/>
            <a:ext cx="8892480" cy="3539430"/>
          </a:xfrm>
          <a:prstGeom prst="rect">
            <a:avLst/>
          </a:prstGeom>
        </p:spPr>
        <p:txBody>
          <a:bodyPr wrap="square">
            <a:spAutoFit/>
          </a:bodyPr>
          <a:lstStyle/>
          <a:p>
            <a:r>
              <a:rPr lang="zh-CN" altLang="zh-CN" sz="2800" dirty="0" smtClean="0">
                <a:solidFill>
                  <a:srgbClr val="FF0000"/>
                </a:solidFill>
                <a:latin typeface="Times New Roman" pitchFamily="18" charset="0"/>
                <a:cs typeface="Times New Roman" pitchFamily="18" charset="0"/>
              </a:rPr>
              <a:t>解</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∵四边形</a:t>
            </a:r>
            <a:r>
              <a:rPr lang="en-US" altLang="zh-CN" sz="2800" i="1" dirty="0" smtClean="0">
                <a:solidFill>
                  <a:srgbClr val="FF0000"/>
                </a:solidFill>
                <a:latin typeface="Times New Roman" pitchFamily="18" charset="0"/>
                <a:cs typeface="Times New Roman" pitchFamily="18" charset="0"/>
              </a:rPr>
              <a:t>ABCD</a:t>
            </a:r>
            <a:r>
              <a:rPr lang="zh-CN" altLang="zh-CN" sz="2800" dirty="0" smtClean="0">
                <a:solidFill>
                  <a:srgbClr val="FF0000"/>
                </a:solidFill>
                <a:latin typeface="Times New Roman" pitchFamily="18" charset="0"/>
                <a:cs typeface="Times New Roman" pitchFamily="18" charset="0"/>
              </a:rPr>
              <a:t>是平行四边形</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AB=CD</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AD=BC</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OA=OC</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OB=OD</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又∵</a:t>
            </a:r>
            <a:r>
              <a:rPr lang="en-US" altLang="zh-CN" sz="2800" i="1" dirty="0" smtClean="0">
                <a:solidFill>
                  <a:srgbClr val="FF0000"/>
                </a:solidFill>
                <a:latin typeface="Times New Roman" pitchFamily="18" charset="0"/>
                <a:cs typeface="Times New Roman" pitchFamily="18" charset="0"/>
              </a:rPr>
              <a:t>OA</a:t>
            </a:r>
            <a:r>
              <a:rPr lang="en-US" altLang="zh-CN" sz="2800" dirty="0" smtClean="0">
                <a:solidFill>
                  <a:srgbClr val="FF0000"/>
                </a:solidFill>
                <a:latin typeface="Times New Roman" pitchFamily="18" charset="0"/>
                <a:cs typeface="Times New Roman" pitchFamily="18" charset="0"/>
              </a:rPr>
              <a:t>=3 cm,</a:t>
            </a:r>
            <a:r>
              <a:rPr lang="en-US" altLang="zh-CN" sz="2800" i="1" dirty="0" smtClean="0">
                <a:solidFill>
                  <a:srgbClr val="FF0000"/>
                </a:solidFill>
                <a:latin typeface="Times New Roman" pitchFamily="18" charset="0"/>
                <a:cs typeface="Times New Roman" pitchFamily="18" charset="0"/>
              </a:rPr>
              <a:t>OB</a:t>
            </a:r>
            <a:r>
              <a:rPr lang="en-US" altLang="zh-CN" sz="2800" dirty="0" smtClean="0">
                <a:solidFill>
                  <a:srgbClr val="FF0000"/>
                </a:solidFill>
                <a:latin typeface="Times New Roman" pitchFamily="18" charset="0"/>
                <a:cs typeface="Times New Roman" pitchFamily="18" charset="0"/>
              </a:rPr>
              <a:t>=4 cm,</a:t>
            </a:r>
            <a:r>
              <a:rPr lang="en-US" altLang="zh-CN" sz="2800" i="1" dirty="0" smtClean="0">
                <a:solidFill>
                  <a:srgbClr val="FF0000"/>
                </a:solidFill>
                <a:latin typeface="Times New Roman" pitchFamily="18" charset="0"/>
                <a:cs typeface="Times New Roman" pitchFamily="18" charset="0"/>
              </a:rPr>
              <a:t>AB</a:t>
            </a:r>
            <a:r>
              <a:rPr lang="en-US" altLang="zh-CN" sz="2800" dirty="0" smtClean="0">
                <a:solidFill>
                  <a:srgbClr val="FF0000"/>
                </a:solidFill>
                <a:latin typeface="Times New Roman" pitchFamily="18" charset="0"/>
                <a:cs typeface="Times New Roman" pitchFamily="18" charset="0"/>
              </a:rPr>
              <a:t>=5 cm,</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AC</a:t>
            </a:r>
            <a:r>
              <a:rPr lang="en-US" altLang="zh-CN" sz="2800" dirty="0" smtClean="0">
                <a:solidFill>
                  <a:srgbClr val="FF0000"/>
                </a:solidFill>
                <a:latin typeface="Times New Roman" pitchFamily="18" charset="0"/>
                <a:cs typeface="Times New Roman" pitchFamily="18" charset="0"/>
              </a:rPr>
              <a:t>=6 cm,</a:t>
            </a:r>
            <a:r>
              <a:rPr lang="en-US" altLang="zh-CN" sz="2800" i="1" dirty="0" smtClean="0">
                <a:solidFill>
                  <a:srgbClr val="FF0000"/>
                </a:solidFill>
                <a:latin typeface="Times New Roman" pitchFamily="18" charset="0"/>
                <a:cs typeface="Times New Roman" pitchFamily="18" charset="0"/>
              </a:rPr>
              <a:t>BD</a:t>
            </a:r>
            <a:r>
              <a:rPr lang="en-US" altLang="zh-CN" sz="2800" dirty="0" smtClean="0">
                <a:solidFill>
                  <a:srgbClr val="FF0000"/>
                </a:solidFill>
                <a:latin typeface="Times New Roman" pitchFamily="18" charset="0"/>
                <a:cs typeface="Times New Roman" pitchFamily="18" charset="0"/>
              </a:rPr>
              <a:t>=8 cm,</a:t>
            </a:r>
            <a:r>
              <a:rPr lang="en-US" altLang="zh-CN" sz="2800" i="1" dirty="0" smtClean="0">
                <a:solidFill>
                  <a:srgbClr val="FF0000"/>
                </a:solidFill>
                <a:latin typeface="Times New Roman" pitchFamily="18" charset="0"/>
                <a:cs typeface="Times New Roman" pitchFamily="18" charset="0"/>
              </a:rPr>
              <a:t>CD</a:t>
            </a:r>
            <a:r>
              <a:rPr lang="en-US" altLang="zh-CN" sz="2800" dirty="0" smtClean="0">
                <a:solidFill>
                  <a:srgbClr val="FF0000"/>
                </a:solidFill>
                <a:latin typeface="Times New Roman" pitchFamily="18" charset="0"/>
                <a:cs typeface="Times New Roman" pitchFamily="18" charset="0"/>
              </a:rPr>
              <a:t>=5 cm,</a:t>
            </a:r>
            <a:r>
              <a:rPr lang="zh-CN" altLang="zh-CN" sz="2800" dirty="0" smtClean="0">
                <a:solidFill>
                  <a:srgbClr val="FF0000"/>
                </a:solidFill>
                <a:latin typeface="Times New Roman" pitchFamily="18" charset="0"/>
                <a:cs typeface="Times New Roman" pitchFamily="18" charset="0"/>
              </a:rPr>
              <a:t>∵</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AOB</a:t>
            </a:r>
            <a:r>
              <a:rPr lang="zh-CN" altLang="zh-CN" sz="2800" dirty="0" smtClean="0">
                <a:solidFill>
                  <a:srgbClr val="FF0000"/>
                </a:solidFill>
                <a:latin typeface="Times New Roman" pitchFamily="18" charset="0"/>
                <a:cs typeface="Times New Roman" pitchFamily="18" charset="0"/>
              </a:rPr>
              <a:t>中</a:t>
            </a:r>
            <a:r>
              <a:rPr lang="en-US" altLang="zh-CN" sz="2800" dirty="0" smtClean="0">
                <a:solidFill>
                  <a:srgbClr val="FF0000"/>
                </a:solidFill>
                <a:latin typeface="Times New Roman" pitchFamily="18" charset="0"/>
                <a:cs typeface="Times New Roman" pitchFamily="18" charset="0"/>
              </a:rPr>
              <a:t>,3</a:t>
            </a:r>
            <a:r>
              <a:rPr lang="en-US" altLang="zh-CN" sz="2800" baseline="30000" dirty="0" smtClean="0">
                <a:solidFill>
                  <a:srgbClr val="FF0000"/>
                </a:solidFill>
                <a:latin typeface="Times New Roman" pitchFamily="18" charset="0"/>
                <a:cs typeface="Times New Roman" pitchFamily="18" charset="0"/>
              </a:rPr>
              <a:t>2</a:t>
            </a:r>
            <a:r>
              <a:rPr lang="en-US" altLang="zh-CN" sz="2800" dirty="0" smtClean="0">
                <a:solidFill>
                  <a:srgbClr val="FF0000"/>
                </a:solidFill>
                <a:latin typeface="Times New Roman" pitchFamily="18" charset="0"/>
                <a:cs typeface="Times New Roman" pitchFamily="18" charset="0"/>
              </a:rPr>
              <a:t>+4</a:t>
            </a:r>
            <a:r>
              <a:rPr lang="en-US" altLang="zh-CN" sz="2800" baseline="30000" dirty="0" smtClean="0">
                <a:solidFill>
                  <a:srgbClr val="FF0000"/>
                </a:solidFill>
                <a:latin typeface="Times New Roman" pitchFamily="18" charset="0"/>
                <a:cs typeface="Times New Roman" pitchFamily="18" charset="0"/>
              </a:rPr>
              <a:t>2</a:t>
            </a:r>
            <a:r>
              <a:rPr lang="en-US" altLang="zh-CN" sz="2800" dirty="0" smtClean="0">
                <a:solidFill>
                  <a:srgbClr val="FF0000"/>
                </a:solidFill>
                <a:latin typeface="Times New Roman" pitchFamily="18" charset="0"/>
                <a:cs typeface="Times New Roman" pitchFamily="18" charset="0"/>
              </a:rPr>
              <a:t>=5</a:t>
            </a:r>
            <a:r>
              <a:rPr lang="en-US" altLang="zh-CN" sz="2800" baseline="30000" dirty="0" smtClean="0">
                <a:solidFill>
                  <a:srgbClr val="FF0000"/>
                </a:solidFill>
                <a:latin typeface="Times New Roman" pitchFamily="18" charset="0"/>
                <a:cs typeface="Times New Roman" pitchFamily="18" charset="0"/>
              </a:rPr>
              <a:t>2</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即</a:t>
            </a:r>
            <a:r>
              <a:rPr lang="en-US" altLang="zh-CN" sz="2800" i="1" dirty="0" smtClean="0">
                <a:solidFill>
                  <a:srgbClr val="FF0000"/>
                </a:solidFill>
                <a:latin typeface="Times New Roman" pitchFamily="18" charset="0"/>
                <a:cs typeface="Times New Roman" pitchFamily="18" charset="0"/>
              </a:rPr>
              <a:t>AO</a:t>
            </a:r>
            <a:r>
              <a:rPr lang="en-US" altLang="zh-CN" sz="2800" baseline="30000" dirty="0" smtClean="0">
                <a:solidFill>
                  <a:srgbClr val="FF0000"/>
                </a:solidFill>
                <a:latin typeface="Times New Roman" pitchFamily="18" charset="0"/>
                <a:cs typeface="Times New Roman" pitchFamily="18" charset="0"/>
              </a:rPr>
              <a:t>2</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BO</a:t>
            </a:r>
            <a:r>
              <a:rPr lang="en-US" altLang="zh-CN" sz="2800" baseline="30000" dirty="0" smtClean="0">
                <a:solidFill>
                  <a:srgbClr val="FF0000"/>
                </a:solidFill>
                <a:latin typeface="Times New Roman" pitchFamily="18" charset="0"/>
                <a:cs typeface="Times New Roman" pitchFamily="18" charset="0"/>
              </a:rPr>
              <a:t>2</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AB</a:t>
            </a:r>
            <a:r>
              <a:rPr lang="en-US" altLang="zh-CN" sz="2800" baseline="30000" dirty="0" smtClean="0">
                <a:solidFill>
                  <a:srgbClr val="FF0000"/>
                </a:solidFill>
                <a:latin typeface="Times New Roman" pitchFamily="18" charset="0"/>
                <a:cs typeface="Times New Roman" pitchFamily="18" charset="0"/>
              </a:rPr>
              <a:t>2</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AOB</a:t>
            </a:r>
            <a:r>
              <a:rPr lang="en-US" altLang="zh-CN" sz="2800" dirty="0" smtClean="0">
                <a:solidFill>
                  <a:srgbClr val="FF0000"/>
                </a:solidFill>
                <a:latin typeface="Times New Roman" pitchFamily="18" charset="0"/>
                <a:cs typeface="Times New Roman" pitchFamily="18" charset="0"/>
              </a:rPr>
              <a:t>=90°,</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AC</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BD</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∴在</a:t>
            </a:r>
            <a:r>
              <a:rPr lang="en-US" altLang="zh-CN" sz="2800" dirty="0" smtClean="0">
                <a:solidFill>
                  <a:srgbClr val="FF0000"/>
                </a:solidFill>
                <a:latin typeface="Times New Roman" pitchFamily="18" charset="0"/>
                <a:cs typeface="Times New Roman" pitchFamily="18" charset="0"/>
              </a:rPr>
              <a:t>Rt△</a:t>
            </a:r>
            <a:r>
              <a:rPr lang="en-US" altLang="zh-CN" sz="2800" i="1" dirty="0" smtClean="0">
                <a:solidFill>
                  <a:srgbClr val="FF0000"/>
                </a:solidFill>
                <a:latin typeface="Times New Roman" pitchFamily="18" charset="0"/>
                <a:cs typeface="Times New Roman" pitchFamily="18" charset="0"/>
              </a:rPr>
              <a:t>AOD</a:t>
            </a:r>
            <a:r>
              <a:rPr lang="zh-CN" altLang="zh-CN" sz="2800" dirty="0" smtClean="0">
                <a:solidFill>
                  <a:srgbClr val="FF0000"/>
                </a:solidFill>
                <a:latin typeface="Times New Roman" pitchFamily="18" charset="0"/>
                <a:cs typeface="Times New Roman" pitchFamily="18" charset="0"/>
              </a:rPr>
              <a:t>中</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OA</a:t>
            </a:r>
            <a:r>
              <a:rPr lang="en-US" altLang="zh-CN" sz="2800" baseline="30000" dirty="0" smtClean="0">
                <a:solidFill>
                  <a:srgbClr val="FF0000"/>
                </a:solidFill>
                <a:latin typeface="Times New Roman" pitchFamily="18" charset="0"/>
                <a:cs typeface="Times New Roman" pitchFamily="18" charset="0"/>
              </a:rPr>
              <a:t>2</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OD</a:t>
            </a:r>
            <a:r>
              <a:rPr lang="en-US" altLang="zh-CN" sz="2800" baseline="30000" dirty="0" smtClean="0">
                <a:solidFill>
                  <a:srgbClr val="FF0000"/>
                </a:solidFill>
                <a:latin typeface="Times New Roman" pitchFamily="18" charset="0"/>
                <a:cs typeface="Times New Roman" pitchFamily="18" charset="0"/>
              </a:rPr>
              <a:t>2</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AD</a:t>
            </a:r>
            <a:r>
              <a:rPr lang="en-US" altLang="zh-CN" sz="2800" baseline="30000" dirty="0" smtClean="0">
                <a:solidFill>
                  <a:srgbClr val="FF0000"/>
                </a:solidFill>
                <a:latin typeface="Times New Roman" pitchFamily="18" charset="0"/>
                <a:cs typeface="Times New Roman" pitchFamily="18" charset="0"/>
              </a:rPr>
              <a:t>2</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AD</a:t>
            </a:r>
            <a:r>
              <a:rPr lang="en-US" altLang="zh-CN" sz="2800" dirty="0" smtClean="0">
                <a:solidFill>
                  <a:srgbClr val="FF0000"/>
                </a:solidFill>
                <a:latin typeface="Times New Roman" pitchFamily="18" charset="0"/>
                <a:cs typeface="Times New Roman" pitchFamily="18" charset="0"/>
              </a:rPr>
              <a:t>=5 cm,</a:t>
            </a:r>
            <a:r>
              <a:rPr lang="en-US" altLang="zh-CN" sz="2800" i="1" dirty="0" smtClean="0">
                <a:solidFill>
                  <a:srgbClr val="FF0000"/>
                </a:solidFill>
                <a:latin typeface="Times New Roman" pitchFamily="18" charset="0"/>
                <a:cs typeface="Times New Roman" pitchFamily="18" charset="0"/>
              </a:rPr>
              <a:t>BC</a:t>
            </a:r>
            <a:r>
              <a:rPr lang="en-US" altLang="zh-CN" sz="2800" dirty="0" smtClean="0">
                <a:solidFill>
                  <a:srgbClr val="FF0000"/>
                </a:solidFill>
                <a:latin typeface="Times New Roman" pitchFamily="18" charset="0"/>
                <a:cs typeface="Times New Roman" pitchFamily="18" charset="0"/>
              </a:rPr>
              <a:t>=5 cm.</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答</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这个平行四边形的其他各边都是</a:t>
            </a:r>
            <a:r>
              <a:rPr lang="en-US" altLang="zh-CN" sz="2800" dirty="0" smtClean="0">
                <a:solidFill>
                  <a:srgbClr val="FF0000"/>
                </a:solidFill>
                <a:latin typeface="Times New Roman" pitchFamily="18" charset="0"/>
                <a:cs typeface="Times New Roman" pitchFamily="18" charset="0"/>
              </a:rPr>
              <a:t>5 cm,</a:t>
            </a:r>
            <a:r>
              <a:rPr lang="zh-CN" altLang="zh-CN" sz="2800" dirty="0" smtClean="0">
                <a:solidFill>
                  <a:srgbClr val="FF0000"/>
                </a:solidFill>
                <a:latin typeface="Times New Roman" pitchFamily="18" charset="0"/>
                <a:cs typeface="Times New Roman" pitchFamily="18" charset="0"/>
              </a:rPr>
              <a:t>两条对角线长分别为</a:t>
            </a:r>
            <a:r>
              <a:rPr lang="en-US" altLang="zh-CN" sz="2800" dirty="0" smtClean="0">
                <a:solidFill>
                  <a:srgbClr val="FF0000"/>
                </a:solidFill>
                <a:latin typeface="Times New Roman" pitchFamily="18" charset="0"/>
                <a:cs typeface="Times New Roman" pitchFamily="18" charset="0"/>
              </a:rPr>
              <a:t>6 cm</a:t>
            </a:r>
            <a:r>
              <a:rPr lang="zh-CN" altLang="zh-CN" sz="2800" dirty="0" smtClean="0">
                <a:solidFill>
                  <a:srgbClr val="FF0000"/>
                </a:solidFill>
                <a:latin typeface="Times New Roman" pitchFamily="18" charset="0"/>
                <a:cs typeface="Times New Roman" pitchFamily="18" charset="0"/>
              </a:rPr>
              <a:t>和</a:t>
            </a:r>
            <a:r>
              <a:rPr lang="en-US" altLang="zh-CN" sz="2800" dirty="0" smtClean="0">
                <a:solidFill>
                  <a:srgbClr val="FF0000"/>
                </a:solidFill>
                <a:latin typeface="Times New Roman" pitchFamily="18" charset="0"/>
                <a:cs typeface="Times New Roman" pitchFamily="18" charset="0"/>
              </a:rPr>
              <a:t>8 cm.</a:t>
            </a:r>
            <a:endParaRPr lang="zh-CN" altLang="zh-CN" sz="2800" dirty="0">
              <a:solidFill>
                <a:srgbClr val="FF0000"/>
              </a:solidFill>
              <a:latin typeface="Times New Roman" pitchFamily="18" charset="0"/>
              <a:cs typeface="Times New Roman" pitchFamily="18" charset="0"/>
            </a:endParaRPr>
          </a:p>
        </p:txBody>
      </p:sp>
      <p:pic>
        <p:nvPicPr>
          <p:cNvPr id="12" name="图片 11"/>
          <p:cNvPicPr/>
          <p:nvPr/>
        </p:nvPicPr>
        <p:blipFill>
          <a:blip r:embed="rId1" cstate="print">
            <a:duotone>
              <a:prstClr val="black"/>
              <a:schemeClr val="accent2">
                <a:tint val="45000"/>
                <a:satMod val="400000"/>
              </a:schemeClr>
            </a:duotone>
          </a:blip>
          <a:srcRect/>
          <a:stretch>
            <a:fillRect/>
          </a:stretch>
        </p:blipFill>
        <p:spPr bwMode="auto">
          <a:xfrm>
            <a:off x="6228184" y="2420888"/>
            <a:ext cx="2232248" cy="1293864"/>
          </a:xfrm>
          <a:prstGeom prst="rect">
            <a:avLst/>
          </a:prstGeom>
          <a:noFill/>
          <a:ln w="9525">
            <a:noFill/>
            <a:miter lim="800000"/>
            <a:headEnd/>
            <a:tailEnd/>
          </a:ln>
        </p:spPr>
      </p:pic>
      <p:sp>
        <p:nvSpPr>
          <p:cNvPr id="11" name="动作按钮: 第一张 10">
            <a:hlinkClick r:id="" action="ppaction://hlinkshowjump?jump=firstslide" highlightClick="1"/>
          </p:cNvPr>
          <p:cNvSpPr/>
          <p:nvPr/>
        </p:nvSpPr>
        <p:spPr>
          <a:xfrm>
            <a:off x="6929454" y="6143644"/>
            <a:ext cx="714380" cy="57150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0.70"/>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9"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016" y="1340768"/>
            <a:ext cx="8892480" cy="3046988"/>
          </a:xfrm>
          <a:prstGeom prst="rect">
            <a:avLst/>
          </a:prstGeom>
        </p:spPr>
        <p:txBody>
          <a:bodyPr wrap="square">
            <a:spAutoFit/>
          </a:bodyPr>
          <a:lstStyle/>
          <a:p>
            <a:r>
              <a:rPr lang="zh-CN" altLang="zh-CN" sz="3200" dirty="0" smtClean="0">
                <a:latin typeface="Times New Roman" pitchFamily="18" charset="0"/>
                <a:cs typeface="Times New Roman" pitchFamily="18" charset="0"/>
              </a:rPr>
              <a:t>　一位饱经沧桑的老人</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经过一辈子的辛勤劳动</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到晚年的时候</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终于拥有了一块平行四边形的土地</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由于年迈体弱</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他决定把这块土地分给他的四个孩子</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他是这样分的</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如图所示</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　当四个孩子看到时</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争论不休</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都认为自己的地少</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同学们</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你认为老人这样分合理吗</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为什么</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11" name="十二角星 10"/>
          <p:cNvSpPr/>
          <p:nvPr/>
        </p:nvSpPr>
        <p:spPr>
          <a:xfrm>
            <a:off x="1187624" y="116632"/>
            <a:ext cx="1886509" cy="1093768"/>
          </a:xfrm>
          <a:prstGeom prst="star12">
            <a:avLst/>
          </a:prstGeom>
        </p:spPr>
        <p:style>
          <a:lnRef idx="0">
            <a:schemeClr val="accent4"/>
          </a:lnRef>
          <a:fillRef idx="3">
            <a:schemeClr val="accent4"/>
          </a:fillRef>
          <a:effectRef idx="3">
            <a:schemeClr val="accent4"/>
          </a:effectRef>
          <a:fontRef idx="minor">
            <a:schemeClr val="lt1"/>
          </a:fontRef>
        </p:style>
        <p:txBody>
          <a:bodyPr wrap="none">
            <a:spAutoFit/>
          </a:bodyPr>
          <a:lstStyle/>
          <a:p>
            <a:r>
              <a:rPr lang="zh-CN" altLang="en-US" sz="3200" b="1" dirty="0" smtClean="0">
                <a:solidFill>
                  <a:schemeClr val="bg1"/>
                </a:solidFill>
                <a:latin typeface="Times New Roman" pitchFamily="18" charset="0"/>
                <a:ea typeface="隶书" pitchFamily="49" charset="-122"/>
                <a:cs typeface="Times New Roman" pitchFamily="18" charset="0"/>
              </a:rPr>
              <a:t>思考</a:t>
            </a:r>
            <a:endParaRPr lang="zh-CN" altLang="en-US" sz="3200" b="1" dirty="0">
              <a:solidFill>
                <a:schemeClr val="bg1"/>
              </a:solidFill>
              <a:latin typeface="Times New Roman" pitchFamily="18" charset="0"/>
              <a:ea typeface="隶书" pitchFamily="49" charset="-122"/>
              <a:cs typeface="Times New Roman" pitchFamily="18" charset="0"/>
            </a:endParaRPr>
          </a:p>
        </p:txBody>
      </p:sp>
      <p:pic>
        <p:nvPicPr>
          <p:cNvPr id="8" name="图片 7"/>
          <p:cNvPicPr/>
          <p:nvPr/>
        </p:nvPicPr>
        <p:blipFill>
          <a:blip r:embed="rId1" cstate="print">
            <a:duotone>
              <a:prstClr val="black"/>
              <a:schemeClr val="accent6">
                <a:tint val="45000"/>
                <a:satMod val="400000"/>
              </a:schemeClr>
            </a:duotone>
          </a:blip>
          <a:srcRect/>
          <a:stretch>
            <a:fillRect/>
          </a:stretch>
        </p:blipFill>
        <p:spPr bwMode="auto">
          <a:xfrm>
            <a:off x="3143240" y="4429132"/>
            <a:ext cx="2904902" cy="20162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0.70"/>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928670"/>
            <a:ext cx="8568952" cy="1477328"/>
          </a:xfrm>
          <a:prstGeom prst="rect">
            <a:avLst/>
          </a:prstGeom>
        </p:spPr>
        <p:txBody>
          <a:bodyPr wrap="square">
            <a:spAutoFit/>
          </a:bodyPr>
          <a:lstStyle/>
          <a:p>
            <a:pPr>
              <a:lnSpc>
                <a:spcPct val="150000"/>
              </a:lnSpc>
            </a:pPr>
            <a:r>
              <a:rPr lang="zh-CN" altLang="zh-CN" sz="3200" b="1"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如图所示</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在</a:t>
            </a:r>
            <a:r>
              <a:rPr lang="zh-CN" altLang="en-US" sz="2800" i="1" dirty="0" smtClean="0"/>
              <a:t>□ </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中</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连接对角线</a:t>
            </a:r>
            <a:r>
              <a:rPr lang="en-US" altLang="zh-CN" sz="2800" i="1" dirty="0" smtClean="0">
                <a:latin typeface="Times New Roman" pitchFamily="18" charset="0"/>
                <a:cs typeface="Times New Roman" pitchFamily="18" charset="0"/>
              </a:rPr>
              <a:t>AC</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BD</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相交于点</a:t>
            </a:r>
            <a:r>
              <a:rPr lang="en-US" altLang="zh-CN" sz="2800" i="1" dirty="0" smtClean="0">
                <a:latin typeface="Times New Roman" pitchFamily="18" charset="0"/>
                <a:cs typeface="Times New Roman" pitchFamily="18" charset="0"/>
              </a:rPr>
              <a:t>O</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OB</a:t>
            </a:r>
            <a:r>
              <a:rPr lang="zh-CN" altLang="zh-CN" sz="2800" dirty="0" smtClean="0">
                <a:latin typeface="Times New Roman" pitchFamily="18" charset="0"/>
                <a:cs typeface="Times New Roman" pitchFamily="18" charset="0"/>
              </a:rPr>
              <a:t>与</a:t>
            </a:r>
            <a:r>
              <a:rPr lang="en-US" altLang="zh-CN" sz="2800" i="1" dirty="0" smtClean="0">
                <a:latin typeface="Times New Roman" pitchFamily="18" charset="0"/>
                <a:cs typeface="Times New Roman" pitchFamily="18" charset="0"/>
              </a:rPr>
              <a:t>OD</a:t>
            </a:r>
            <a:r>
              <a:rPr lang="zh-CN" altLang="zh-CN" sz="2800" dirty="0" smtClean="0">
                <a:latin typeface="Times New Roman" pitchFamily="18" charset="0"/>
                <a:cs typeface="Times New Roman" pitchFamily="18" charset="0"/>
              </a:rPr>
              <a:t>有什么关系</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OA</a:t>
            </a:r>
            <a:r>
              <a:rPr lang="zh-CN" altLang="zh-CN" sz="2800" dirty="0" smtClean="0">
                <a:latin typeface="Times New Roman" pitchFamily="18" charset="0"/>
                <a:cs typeface="Times New Roman" pitchFamily="18" charset="0"/>
              </a:rPr>
              <a:t>与</a:t>
            </a:r>
            <a:r>
              <a:rPr lang="en-US" altLang="zh-CN" sz="2800" i="1" dirty="0" smtClean="0">
                <a:latin typeface="Times New Roman" pitchFamily="18" charset="0"/>
                <a:cs typeface="Times New Roman" pitchFamily="18" charset="0"/>
              </a:rPr>
              <a:t>OC</a:t>
            </a:r>
            <a:r>
              <a:rPr lang="zh-CN" altLang="zh-CN" sz="2800" dirty="0" smtClean="0">
                <a:latin typeface="Times New Roman" pitchFamily="18" charset="0"/>
                <a:cs typeface="Times New Roman" pitchFamily="18" charset="0"/>
              </a:rPr>
              <a:t>呢</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grpSp>
        <p:nvGrpSpPr>
          <p:cNvPr id="6" name="Group 4"/>
          <p:cNvGrpSpPr/>
          <p:nvPr/>
        </p:nvGrpSpPr>
        <p:grpSpPr bwMode="auto">
          <a:xfrm>
            <a:off x="6215105" y="71414"/>
            <a:ext cx="2857489" cy="1000108"/>
            <a:chOff x="45" y="0"/>
            <a:chExt cx="1664" cy="635"/>
          </a:xfrm>
        </p:grpSpPr>
        <p:pic>
          <p:nvPicPr>
            <p:cNvPr id="7" name="Picture 5"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6" y="0"/>
              <a:ext cx="1633" cy="635"/>
            </a:xfrm>
            <a:prstGeom prst="rect">
              <a:avLst/>
            </a:prstGeom>
            <a:noFill/>
            <a:ln w="9525">
              <a:noFill/>
              <a:miter lim="800000"/>
              <a:headEnd/>
              <a:tailEnd/>
            </a:ln>
          </p:spPr>
        </p:pic>
        <p:sp>
          <p:nvSpPr>
            <p:cNvPr id="8" name="Rectangle 2"/>
            <p:cNvSpPr txBox="1">
              <a:spLocks noChangeArrowheads="1"/>
            </p:cNvSpPr>
            <p:nvPr/>
          </p:nvSpPr>
          <p:spPr bwMode="auto">
            <a:xfrm>
              <a:off x="45" y="55"/>
              <a:ext cx="1497" cy="535"/>
            </a:xfrm>
            <a:prstGeom prst="rect">
              <a:avLst/>
            </a:prstGeom>
            <a:noFill/>
            <a:ln w="9525">
              <a:noFill/>
              <a:miter lim="800000"/>
            </a:ln>
          </p:spPr>
          <p:txBody>
            <a:bodyPr lIns="91403" tIns="45700" rIns="91403" bIns="45700" anchor="ctr"/>
            <a:lstStyle/>
            <a:p>
              <a:pPr algn="r" defTabSz="923925">
                <a:buFont typeface="Arial" charset="0"/>
                <a:buNone/>
              </a:pPr>
              <a:r>
                <a:rPr lang="zh-CN" altLang="en-US" sz="3200" b="1" dirty="0">
                  <a:solidFill>
                    <a:srgbClr val="CC0000"/>
                  </a:solidFill>
                  <a:latin typeface="Times New Roman" pitchFamily="18" charset="0"/>
                  <a:ea typeface="黑体" pitchFamily="2" charset="-122"/>
                  <a:cs typeface="Times New Roman" pitchFamily="18" charset="0"/>
                </a:rPr>
                <a:t>学 习 新 知</a:t>
              </a:r>
            </a:p>
          </p:txBody>
        </p:sp>
      </p:grpSp>
      <p:sp>
        <p:nvSpPr>
          <p:cNvPr id="10" name="矩形 9"/>
          <p:cNvSpPr/>
          <p:nvPr/>
        </p:nvSpPr>
        <p:spPr>
          <a:xfrm>
            <a:off x="395536" y="2780928"/>
            <a:ext cx="7920880" cy="584775"/>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平行四边形的对角线互相平分</a:t>
            </a:r>
            <a:endParaRPr lang="zh-CN" altLang="zh-CN" sz="3200" dirty="0">
              <a:solidFill>
                <a:srgbClr val="FF0000"/>
              </a:solidFill>
              <a:latin typeface="Times New Roman" pitchFamily="18" charset="0"/>
              <a:cs typeface="Times New Roman" pitchFamily="18" charset="0"/>
            </a:endParaRPr>
          </a:p>
        </p:txBody>
      </p:sp>
      <p:sp>
        <p:nvSpPr>
          <p:cNvPr id="11" name="矩形 10"/>
          <p:cNvSpPr/>
          <p:nvPr/>
        </p:nvSpPr>
        <p:spPr>
          <a:xfrm>
            <a:off x="142844" y="4429132"/>
            <a:ext cx="8568952" cy="1395510"/>
          </a:xfrm>
          <a:prstGeom prst="rect">
            <a:avLst/>
          </a:prstGeom>
        </p:spPr>
        <p:txBody>
          <a:bodyPr wrap="square">
            <a:spAutoFit/>
          </a:bodyPr>
          <a:lstStyle/>
          <a:p>
            <a:pPr>
              <a:lnSpc>
                <a:spcPct val="150000"/>
              </a:lnSpc>
            </a:pPr>
            <a:r>
              <a:rPr lang="zh-CN" altLang="zh-CN" sz="3200" b="1"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AC</a:t>
            </a:r>
            <a:r>
              <a:rPr lang="zh-CN" altLang="zh-CN" sz="2800" dirty="0" smtClean="0">
                <a:latin typeface="Times New Roman" pitchFamily="18" charset="0"/>
                <a:cs typeface="Times New Roman" pitchFamily="18" charset="0"/>
              </a:rPr>
              <a:t>与</a:t>
            </a:r>
            <a:r>
              <a:rPr lang="en-US" altLang="zh-CN" sz="2800" i="1" dirty="0" smtClean="0">
                <a:latin typeface="Times New Roman" pitchFamily="18" charset="0"/>
                <a:cs typeface="Times New Roman" pitchFamily="18" charset="0"/>
              </a:rPr>
              <a:t>BD</a:t>
            </a:r>
            <a:r>
              <a:rPr lang="zh-CN" altLang="zh-CN" sz="2800" dirty="0" smtClean="0">
                <a:latin typeface="Times New Roman" pitchFamily="18" charset="0"/>
                <a:cs typeface="Times New Roman" pitchFamily="18" charset="0"/>
              </a:rPr>
              <a:t>互相平分</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指</a:t>
            </a:r>
            <a:r>
              <a:rPr lang="en-US" altLang="zh-CN" sz="2800" i="1" dirty="0" smtClean="0">
                <a:latin typeface="Times New Roman" pitchFamily="18" charset="0"/>
                <a:cs typeface="Times New Roman" pitchFamily="18" charset="0"/>
              </a:rPr>
              <a:t>AC</a:t>
            </a:r>
            <a:r>
              <a:rPr lang="zh-CN" altLang="zh-CN" sz="2800" dirty="0" smtClean="0">
                <a:latin typeface="Times New Roman" pitchFamily="18" charset="0"/>
                <a:cs typeface="Times New Roman" pitchFamily="18" charset="0"/>
              </a:rPr>
              <a:t>平分</a:t>
            </a:r>
            <a:r>
              <a:rPr lang="en-US" altLang="zh-CN" sz="2800" i="1" dirty="0" smtClean="0">
                <a:latin typeface="Times New Roman" pitchFamily="18" charset="0"/>
                <a:cs typeface="Times New Roman" pitchFamily="18" charset="0"/>
              </a:rPr>
              <a:t>BD</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即</a:t>
            </a:r>
            <a:r>
              <a:rPr lang="en-US" altLang="zh-CN" sz="2800" i="1" dirty="0" smtClean="0">
                <a:latin typeface="Times New Roman" pitchFamily="18" charset="0"/>
                <a:cs typeface="Times New Roman" pitchFamily="18" charset="0"/>
              </a:rPr>
              <a:t>OB</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OD</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BD</a:t>
            </a:r>
            <a:r>
              <a:rPr lang="zh-CN" altLang="zh-CN" sz="2800" dirty="0" smtClean="0">
                <a:latin typeface="Times New Roman" pitchFamily="18" charset="0"/>
                <a:cs typeface="Times New Roman" pitchFamily="18" charset="0"/>
              </a:rPr>
              <a:t>平分</a:t>
            </a:r>
            <a:r>
              <a:rPr lang="en-US" altLang="zh-CN" sz="2800" i="1" dirty="0" smtClean="0">
                <a:latin typeface="Times New Roman" pitchFamily="18" charset="0"/>
                <a:cs typeface="Times New Roman" pitchFamily="18" charset="0"/>
              </a:rPr>
              <a:t>AC</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即</a:t>
            </a:r>
            <a:r>
              <a:rPr lang="en-US" altLang="zh-CN" sz="2800" i="1" dirty="0" smtClean="0">
                <a:latin typeface="Times New Roman" pitchFamily="18" charset="0"/>
                <a:cs typeface="Times New Roman" pitchFamily="18" charset="0"/>
              </a:rPr>
              <a:t>OA</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OC</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pic>
        <p:nvPicPr>
          <p:cNvPr id="9" name="图片 8"/>
          <p:cNvPicPr/>
          <p:nvPr/>
        </p:nvPicPr>
        <p:blipFill>
          <a:blip r:embed="rId2" cstate="print">
            <a:duotone>
              <a:prstClr val="black"/>
              <a:schemeClr val="accent2">
                <a:tint val="45000"/>
                <a:satMod val="400000"/>
              </a:schemeClr>
            </a:duotone>
          </a:blip>
          <a:srcRect/>
          <a:stretch>
            <a:fillRect/>
          </a:stretch>
        </p:blipFill>
        <p:spPr bwMode="auto">
          <a:xfrm>
            <a:off x="6084168" y="2564904"/>
            <a:ext cx="2592288" cy="187220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strVal val="#ppt_w*0.70"/>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Effect transition="in" filter="fade">
                                      <p:cBhvr>
                                        <p:cTn id="2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14282" y="571480"/>
            <a:ext cx="8640960" cy="1384995"/>
          </a:xfrm>
          <a:prstGeom prst="rect">
            <a:avLst/>
          </a:prstGeom>
        </p:spPr>
        <p:txBody>
          <a:bodyPr wrap="square">
            <a:spAutoFit/>
          </a:bodyPr>
          <a:lstStyle/>
          <a:p>
            <a:pPr>
              <a:lnSpc>
                <a:spcPct val="150000"/>
              </a:lnSpc>
            </a:pPr>
            <a:r>
              <a:rPr lang="zh-CN" altLang="zh-CN" sz="2800" dirty="0" smtClean="0">
                <a:latin typeface="Times New Roman" pitchFamily="18" charset="0"/>
                <a:cs typeface="Times New Roman" pitchFamily="18" charset="0"/>
              </a:rPr>
              <a:t>　已知</a:t>
            </a:r>
            <a:r>
              <a:rPr lang="zh-CN" altLang="en-US" sz="2800" i="1"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中</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对角线</a:t>
            </a:r>
            <a:r>
              <a:rPr lang="en-US" altLang="zh-CN" sz="2800" i="1" dirty="0" smtClean="0">
                <a:latin typeface="Times New Roman" pitchFamily="18" charset="0"/>
                <a:cs typeface="Times New Roman" pitchFamily="18" charset="0"/>
              </a:rPr>
              <a:t>AC</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BD</a:t>
            </a:r>
            <a:r>
              <a:rPr lang="zh-CN" altLang="zh-CN" sz="2800" dirty="0" smtClean="0">
                <a:latin typeface="Times New Roman" pitchFamily="18" charset="0"/>
                <a:cs typeface="Times New Roman" pitchFamily="18" charset="0"/>
              </a:rPr>
              <a:t>相交于点</a:t>
            </a:r>
            <a:r>
              <a:rPr lang="en-US" altLang="zh-CN" sz="2800" i="1" dirty="0" smtClean="0">
                <a:latin typeface="Times New Roman" pitchFamily="18" charset="0"/>
                <a:cs typeface="Times New Roman" pitchFamily="18" charset="0"/>
              </a:rPr>
              <a:t>O</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图中有哪些三角形全等</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哪些线段相等</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9" name="矩形 8"/>
          <p:cNvSpPr/>
          <p:nvPr/>
        </p:nvSpPr>
        <p:spPr>
          <a:xfrm>
            <a:off x="107504" y="1916832"/>
            <a:ext cx="8568952" cy="1815882"/>
          </a:xfrm>
          <a:prstGeom prst="rect">
            <a:avLst/>
          </a:prstGeom>
        </p:spPr>
        <p:txBody>
          <a:bodyPr wrap="square">
            <a:spAutoFit/>
          </a:bodyPr>
          <a:lstStyle/>
          <a:p>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AOB</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COD</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BOC</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DOA</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ABC</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CDA</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ABD</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CDB</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相等的线段有</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en-US" altLang="zh-CN" sz="2800" i="1" dirty="0" smtClean="0">
                <a:solidFill>
                  <a:srgbClr val="FF0000"/>
                </a:solidFill>
                <a:latin typeface="Times New Roman" pitchFamily="18" charset="0"/>
                <a:cs typeface="Times New Roman" pitchFamily="18" charset="0"/>
              </a:rPr>
              <a:t>OA=OC,OB=OD,AB=CD,AD=CB.</a:t>
            </a:r>
            <a:endParaRPr lang="zh-CN" altLang="zh-CN" sz="2800" i="1" dirty="0">
              <a:solidFill>
                <a:srgbClr val="FF0000"/>
              </a:solidFill>
              <a:latin typeface="Times New Roman" pitchFamily="18" charset="0"/>
              <a:cs typeface="Times New Roman" pitchFamily="18" charset="0"/>
            </a:endParaRPr>
          </a:p>
        </p:txBody>
      </p:sp>
      <p:sp>
        <p:nvSpPr>
          <p:cNvPr id="10" name="圆角矩形 9"/>
          <p:cNvSpPr/>
          <p:nvPr/>
        </p:nvSpPr>
        <p:spPr>
          <a:xfrm>
            <a:off x="428596" y="4000504"/>
            <a:ext cx="5688632" cy="578882"/>
          </a:xfrm>
          <a:prstGeom prst="roundRect">
            <a:avLst/>
          </a:prstGeom>
          <a:ln w="76200"/>
        </p:spPr>
        <p:style>
          <a:lnRef idx="1">
            <a:schemeClr val="accent3"/>
          </a:lnRef>
          <a:fillRef idx="2">
            <a:schemeClr val="accent3"/>
          </a:fillRef>
          <a:effectRef idx="1">
            <a:schemeClr val="accent3"/>
          </a:effectRef>
          <a:fontRef idx="minor">
            <a:schemeClr val="dk1"/>
          </a:fontRef>
        </p:style>
        <p:txBody>
          <a:bodyPr wrap="square">
            <a:spAutoFit/>
          </a:bodyPr>
          <a:lstStyle/>
          <a:p>
            <a:r>
              <a:rPr lang="zh-CN" altLang="zh-CN" sz="2800" dirty="0" smtClean="0">
                <a:latin typeface="Times New Roman" pitchFamily="18" charset="0"/>
                <a:cs typeface="Times New Roman" pitchFamily="18" charset="0"/>
              </a:rPr>
              <a:t>平行四边形的对角线互相平分</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pic>
        <p:nvPicPr>
          <p:cNvPr id="6" name="图片 5"/>
          <p:cNvPicPr/>
          <p:nvPr/>
        </p:nvPicPr>
        <p:blipFill>
          <a:blip r:embed="rId1" cstate="print">
            <a:duotone>
              <a:prstClr val="black"/>
              <a:schemeClr val="accent2">
                <a:tint val="45000"/>
                <a:satMod val="400000"/>
              </a:schemeClr>
            </a:duotone>
          </a:blip>
          <a:srcRect r="11111" b="3846"/>
          <a:stretch>
            <a:fillRect/>
          </a:stretch>
        </p:blipFill>
        <p:spPr bwMode="auto">
          <a:xfrm>
            <a:off x="5715008" y="1857364"/>
            <a:ext cx="2304256" cy="1800200"/>
          </a:xfrm>
          <a:prstGeom prst="rect">
            <a:avLst/>
          </a:prstGeom>
          <a:noFill/>
          <a:ln w="9525">
            <a:noFill/>
            <a:miter lim="800000"/>
            <a:headEnd/>
            <a:tailEnd/>
          </a:ln>
        </p:spPr>
      </p:pic>
      <p:sp>
        <p:nvSpPr>
          <p:cNvPr id="7" name="矩形 6"/>
          <p:cNvSpPr/>
          <p:nvPr/>
        </p:nvSpPr>
        <p:spPr>
          <a:xfrm>
            <a:off x="357158" y="4857760"/>
            <a:ext cx="8568952" cy="1303177"/>
          </a:xfrm>
          <a:prstGeom prst="rect">
            <a:avLst/>
          </a:prstGeom>
        </p:spPr>
        <p:txBody>
          <a:bodyPr wrap="square">
            <a:spAutoFit/>
          </a:bodyPr>
          <a:lstStyle/>
          <a:p>
            <a:pPr>
              <a:lnSpc>
                <a:spcPct val="150000"/>
              </a:lnSpc>
            </a:pPr>
            <a:r>
              <a:rPr lang="zh-CN" altLang="zh-CN" sz="2800" dirty="0" smtClean="0">
                <a:latin typeface="Times New Roman" pitchFamily="18" charset="0"/>
                <a:cs typeface="Times New Roman" pitchFamily="18" charset="0"/>
              </a:rPr>
              <a:t>∵平行四边形</a:t>
            </a:r>
            <a:r>
              <a:rPr lang="en-US" altLang="zh-CN" sz="2800" i="1" dirty="0" smtClean="0">
                <a:latin typeface="Times New Roman" pitchFamily="18" charset="0"/>
                <a:cs typeface="Times New Roman" pitchFamily="18" charset="0"/>
              </a:rPr>
              <a:t>ABCD</a:t>
            </a:r>
            <a:r>
              <a:rPr lang="zh-CN" altLang="zh-CN" sz="2800" dirty="0" smtClean="0">
                <a:latin typeface="Times New Roman" pitchFamily="18" charset="0"/>
                <a:cs typeface="Times New Roman" pitchFamily="18" charset="0"/>
              </a:rPr>
              <a:t>的对角线</a:t>
            </a:r>
            <a:r>
              <a:rPr lang="en-US" altLang="zh-CN" sz="2800" i="1" dirty="0" smtClean="0">
                <a:latin typeface="Times New Roman" pitchFamily="18" charset="0"/>
                <a:cs typeface="Times New Roman" pitchFamily="18" charset="0"/>
              </a:rPr>
              <a:t>AC</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BD</a:t>
            </a:r>
            <a:r>
              <a:rPr lang="zh-CN" altLang="zh-CN" sz="2800" dirty="0" smtClean="0">
                <a:latin typeface="Times New Roman" pitchFamily="18" charset="0"/>
                <a:cs typeface="Times New Roman" pitchFamily="18" charset="0"/>
              </a:rPr>
              <a:t>相交于点</a:t>
            </a:r>
            <a:r>
              <a:rPr lang="en-US" altLang="zh-CN" sz="2800" i="1" dirty="0" smtClean="0">
                <a:latin typeface="Times New Roman" pitchFamily="18" charset="0"/>
                <a:cs typeface="Times New Roman" pitchFamily="18" charset="0"/>
              </a:rPr>
              <a:t>O</a:t>
            </a:r>
            <a:r>
              <a:rPr lang="en-US" altLang="zh-CN" sz="2800" dirty="0" smtClean="0">
                <a:latin typeface="Times New Roman" pitchFamily="18" charset="0"/>
                <a:cs typeface="Times New Roman" pitchFamily="18" charset="0"/>
              </a:rPr>
              <a:t>,</a:t>
            </a:r>
            <a:endParaRPr lang="en-US" altLang="zh-CN" sz="2800" dirty="0" smtClean="0">
              <a:latin typeface="Times New Roman" pitchFamily="18" charset="0"/>
              <a:cs typeface="Times New Roman" pitchFamily="18" charset="0"/>
            </a:endParaRPr>
          </a:p>
          <a:p>
            <a:pPr>
              <a:lnSpc>
                <a:spcPct val="150000"/>
              </a:lnSpc>
            </a:pP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OA=OC</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OB=OD.</a:t>
            </a:r>
            <a:endParaRPr lang="zh-CN" altLang="zh-CN" sz="2800" i="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strVal val="#ppt_w*0.70"/>
                                          </p:val>
                                        </p:tav>
                                        <p:tav tm="100000">
                                          <p:val>
                                            <p:strVal val="#ppt_w"/>
                                          </p:val>
                                        </p:tav>
                                      </p:tavLst>
                                    </p:anim>
                                    <p:anim calcmode="lin" valueType="num">
                                      <p:cBhvr>
                                        <p:cTn id="27" dur="1000" fill="hold"/>
                                        <p:tgtEl>
                                          <p:spTgt spid="10"/>
                                        </p:tgtEl>
                                        <p:attrNameLst>
                                          <p:attrName>ppt_h</p:attrName>
                                        </p:attrNameLst>
                                      </p:cBhvr>
                                      <p:tavLst>
                                        <p:tav tm="0">
                                          <p:val>
                                            <p:strVal val="#ppt_h"/>
                                          </p:val>
                                        </p:tav>
                                        <p:tav tm="100000">
                                          <p:val>
                                            <p:strVal val="#ppt_h"/>
                                          </p:val>
                                        </p:tav>
                                      </p:tavLst>
                                    </p:anim>
                                    <p:animEffect transition="in" filter="fade">
                                      <p:cBhvr>
                                        <p:cTn id="28" dur="10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strVal val="#ppt_w*0.70"/>
                                          </p:val>
                                        </p:tav>
                                        <p:tav tm="100000">
                                          <p:val>
                                            <p:strVal val="#ppt_w"/>
                                          </p:val>
                                        </p:tav>
                                      </p:tavLst>
                                    </p:anim>
                                    <p:anim calcmode="lin" valueType="num">
                                      <p:cBhvr>
                                        <p:cTn id="34" dur="1000" fill="hold"/>
                                        <p:tgtEl>
                                          <p:spTgt spid="7"/>
                                        </p:tgtEl>
                                        <p:attrNameLst>
                                          <p:attrName>ppt_h</p:attrName>
                                        </p:attrNameLst>
                                      </p:cBhvr>
                                      <p:tavLst>
                                        <p:tav tm="0">
                                          <p:val>
                                            <p:strVal val="#ppt_h"/>
                                          </p:val>
                                        </p:tav>
                                        <p:tav tm="100000">
                                          <p:val>
                                            <p:strVal val="#ppt_h"/>
                                          </p:val>
                                        </p:tav>
                                      </p:tavLst>
                                    </p:anim>
                                    <p:animEffect transition="in" filter="fade">
                                      <p:cBhvr>
                                        <p:cTn id="3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88032" y="188640"/>
            <a:ext cx="8141620" cy="1754326"/>
          </a:xfrm>
          <a:prstGeom prst="rect">
            <a:avLst/>
          </a:prstGeom>
        </p:spPr>
        <p:txBody>
          <a:bodyPr wrap="square">
            <a:spAutoFit/>
          </a:bodyPr>
          <a:lstStyle/>
          <a:p>
            <a:pPr>
              <a:lnSpc>
                <a:spcPct val="150000"/>
              </a:lnSpc>
            </a:pPr>
            <a:r>
              <a:rPr lang="en-US" altLang="zh-CN" sz="2400" dirty="0" smtClean="0">
                <a:latin typeface="Times New Roman" pitchFamily="18" charset="0"/>
                <a:cs typeface="Times New Roman" pitchFamily="18" charset="0"/>
              </a:rPr>
              <a:t>      </a:t>
            </a:r>
            <a:r>
              <a:rPr lang="zh-CN" altLang="en-US" sz="2400" dirty="0" smtClean="0">
                <a:latin typeface="Times New Roman" pitchFamily="18" charset="0"/>
                <a:cs typeface="Times New Roman" pitchFamily="18" charset="0"/>
              </a:rPr>
              <a:t>例：</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补充</a:t>
            </a:r>
            <a:r>
              <a:rPr lang="en-US" altLang="zh-CN" sz="2400" dirty="0" smtClean="0">
                <a:solidFill>
                  <a:srgbClr val="FF0000"/>
                </a:solidFill>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如图所示</a:t>
            </a:r>
            <a:r>
              <a:rPr lang="en-US" altLang="zh-CN" sz="2400" dirty="0" smtClean="0">
                <a:latin typeface="Times New Roman" pitchFamily="18" charset="0"/>
                <a:cs typeface="Times New Roman" pitchFamily="18" charset="0"/>
              </a:rPr>
              <a:t>,</a:t>
            </a:r>
            <a:r>
              <a:rPr lang="zh-CN" altLang="en-US" sz="2400" i="1" dirty="0" smtClean="0">
                <a:latin typeface="Times New Roman" pitchFamily="18" charset="0"/>
                <a:cs typeface="Times New Roman" pitchFamily="18" charset="0"/>
              </a:rPr>
              <a:t> □ </a:t>
            </a:r>
            <a:r>
              <a:rPr lang="en-US" altLang="zh-CN" sz="2400" i="1" dirty="0" smtClean="0">
                <a:latin typeface="Times New Roman" pitchFamily="18" charset="0"/>
                <a:cs typeface="Times New Roman" pitchFamily="18" charset="0"/>
              </a:rPr>
              <a:t>ABCD</a:t>
            </a:r>
            <a:r>
              <a:rPr lang="zh-CN" altLang="zh-CN" sz="2400" dirty="0" smtClean="0">
                <a:latin typeface="Times New Roman" pitchFamily="18" charset="0"/>
                <a:cs typeface="Times New Roman" pitchFamily="18" charset="0"/>
              </a:rPr>
              <a:t>的对角线</a:t>
            </a:r>
            <a:r>
              <a:rPr lang="en-US" altLang="zh-CN" sz="2400" i="1" dirty="0" smtClean="0">
                <a:latin typeface="Times New Roman" pitchFamily="18" charset="0"/>
                <a:cs typeface="Times New Roman" pitchFamily="18" charset="0"/>
              </a:rPr>
              <a:t>AC</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BD</a:t>
            </a:r>
            <a:r>
              <a:rPr lang="zh-CN" altLang="zh-CN" sz="2400" dirty="0" smtClean="0">
                <a:latin typeface="Times New Roman" pitchFamily="18" charset="0"/>
                <a:cs typeface="Times New Roman" pitchFamily="18" charset="0"/>
              </a:rPr>
              <a:t>相交于点</a:t>
            </a:r>
            <a:r>
              <a:rPr lang="en-US" altLang="zh-CN" sz="2400" i="1" dirty="0" smtClean="0">
                <a:latin typeface="Times New Roman" pitchFamily="18" charset="0"/>
                <a:cs typeface="Times New Roman" pitchFamily="18" charset="0"/>
              </a:rPr>
              <a:t>O</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EF</a:t>
            </a:r>
            <a:r>
              <a:rPr lang="zh-CN" altLang="zh-CN" sz="2400" dirty="0" smtClean="0">
                <a:latin typeface="Times New Roman" pitchFamily="18" charset="0"/>
                <a:cs typeface="Times New Roman" pitchFamily="18" charset="0"/>
              </a:rPr>
              <a:t>过点</a:t>
            </a:r>
            <a:r>
              <a:rPr lang="en-US" altLang="zh-CN" sz="2400" i="1" dirty="0" smtClean="0">
                <a:latin typeface="Times New Roman" pitchFamily="18" charset="0"/>
                <a:cs typeface="Times New Roman" pitchFamily="18" charset="0"/>
              </a:rPr>
              <a:t>O</a:t>
            </a:r>
            <a:r>
              <a:rPr lang="zh-CN" altLang="zh-CN" sz="2400" dirty="0" smtClean="0">
                <a:latin typeface="Times New Roman" pitchFamily="18" charset="0"/>
                <a:cs typeface="Times New Roman" pitchFamily="18" charset="0"/>
              </a:rPr>
              <a:t>与</a:t>
            </a:r>
            <a:r>
              <a:rPr lang="en-US" altLang="zh-CN" sz="2400" i="1" dirty="0" smtClean="0">
                <a:latin typeface="Times New Roman" pitchFamily="18" charset="0"/>
                <a:cs typeface="Times New Roman" pitchFamily="18" charset="0"/>
              </a:rPr>
              <a:t>AB</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CD</a:t>
            </a:r>
            <a:r>
              <a:rPr lang="zh-CN" altLang="zh-CN" sz="2400" dirty="0" smtClean="0">
                <a:latin typeface="Times New Roman" pitchFamily="18" charset="0"/>
                <a:cs typeface="Times New Roman" pitchFamily="18" charset="0"/>
              </a:rPr>
              <a:t>分别相交于点</a:t>
            </a:r>
            <a:r>
              <a:rPr lang="en-US" altLang="zh-CN" sz="2400" i="1" dirty="0" smtClean="0">
                <a:latin typeface="Times New Roman" pitchFamily="18" charset="0"/>
                <a:cs typeface="Times New Roman" pitchFamily="18" charset="0"/>
              </a:rPr>
              <a:t>E,F.</a:t>
            </a:r>
            <a:r>
              <a:rPr lang="zh-CN" altLang="zh-CN" sz="2400" dirty="0" smtClean="0">
                <a:latin typeface="Times New Roman" pitchFamily="18" charset="0"/>
                <a:cs typeface="Times New Roman" pitchFamily="18" charset="0"/>
              </a:rPr>
              <a:t>求证</a:t>
            </a:r>
            <a:r>
              <a:rPr lang="en-US" altLang="zh-CN" sz="2400" i="1" dirty="0" smtClean="0">
                <a:latin typeface="Times New Roman" pitchFamily="18" charset="0"/>
                <a:cs typeface="Times New Roman" pitchFamily="18" charset="0"/>
              </a:rPr>
              <a:t>OE=OF,AE=CF,BE=DF.</a:t>
            </a:r>
            <a:endParaRPr lang="zh-CN" altLang="zh-CN" sz="2400" i="1" dirty="0" smtClean="0">
              <a:latin typeface="Times New Roman" pitchFamily="18" charset="0"/>
              <a:cs typeface="Times New Roman" pitchFamily="18" charset="0"/>
            </a:endParaRPr>
          </a:p>
        </p:txBody>
      </p:sp>
      <p:sp>
        <p:nvSpPr>
          <p:cNvPr id="13" name="矩形 12"/>
          <p:cNvSpPr/>
          <p:nvPr/>
        </p:nvSpPr>
        <p:spPr>
          <a:xfrm>
            <a:off x="357158" y="1857364"/>
            <a:ext cx="6357982" cy="4524315"/>
          </a:xfrm>
          <a:prstGeom prst="rect">
            <a:avLst/>
          </a:prstGeom>
        </p:spPr>
        <p:txBody>
          <a:bodyPr wrap="square">
            <a:spAutoFit/>
          </a:bodyPr>
          <a:lstStyle/>
          <a:p>
            <a:pPr>
              <a:lnSpc>
                <a:spcPct val="150000"/>
              </a:lnSpc>
            </a:pPr>
            <a:r>
              <a:rPr lang="zh-CN" altLang="zh-CN" sz="2400" dirty="0" smtClean="0">
                <a:solidFill>
                  <a:srgbClr val="FF0000"/>
                </a:solidFill>
                <a:latin typeface="Times New Roman" pitchFamily="18" charset="0"/>
                <a:cs typeface="Times New Roman" pitchFamily="18" charset="0"/>
              </a:rPr>
              <a:t>证明</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在</a:t>
            </a:r>
            <a:r>
              <a:rPr lang="zh-CN" altLang="en-US" sz="2400" i="1" dirty="0" smtClean="0">
                <a:solidFill>
                  <a:srgbClr val="FF0000"/>
                </a:solidFill>
                <a:latin typeface="Times New Roman" pitchFamily="18" charset="0"/>
                <a:cs typeface="Times New Roman" pitchFamily="18" charset="0"/>
              </a:rPr>
              <a:t>□</a:t>
            </a:r>
            <a:r>
              <a:rPr lang="zh-CN" altLang="en-US" sz="2400" i="1" dirty="0" smtClean="0">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ABCD</a:t>
            </a:r>
            <a:r>
              <a:rPr lang="zh-CN" altLang="zh-CN" sz="2400" dirty="0" smtClean="0">
                <a:solidFill>
                  <a:srgbClr val="FF0000"/>
                </a:solidFill>
                <a:latin typeface="Times New Roman" pitchFamily="18" charset="0"/>
                <a:cs typeface="Times New Roman" pitchFamily="18" charset="0"/>
              </a:rPr>
              <a:t>中</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AB</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CD</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a:t>
            </a:r>
            <a:r>
              <a:rPr lang="en-US" altLang="zh-CN" sz="2400" dirty="0" smtClean="0">
                <a:solidFill>
                  <a:srgbClr val="FF0000"/>
                </a:solidFill>
                <a:latin typeface="Times New Roman" pitchFamily="18" charset="0"/>
                <a:cs typeface="Times New Roman" pitchFamily="18" charset="0"/>
              </a:rPr>
              <a:t>1=</a:t>
            </a:r>
            <a:r>
              <a:rPr lang="zh-CN" altLang="zh-CN" sz="2400" dirty="0" smtClean="0">
                <a:solidFill>
                  <a:srgbClr val="FF0000"/>
                </a:solidFill>
                <a:latin typeface="Times New Roman" pitchFamily="18" charset="0"/>
                <a:cs typeface="Times New Roman" pitchFamily="18" charset="0"/>
              </a:rPr>
              <a:t>∠</a:t>
            </a:r>
            <a:r>
              <a:rPr lang="en-US" altLang="zh-CN" sz="2400" dirty="0" smtClean="0">
                <a:solidFill>
                  <a:srgbClr val="FF0000"/>
                </a:solidFill>
                <a:latin typeface="Times New Roman" pitchFamily="18" charset="0"/>
                <a:cs typeface="Times New Roman" pitchFamily="18" charset="0"/>
              </a:rPr>
              <a:t>2,</a:t>
            </a:r>
            <a:r>
              <a:rPr lang="zh-CN" altLang="zh-CN" sz="2400" dirty="0" smtClean="0">
                <a:solidFill>
                  <a:srgbClr val="FF0000"/>
                </a:solidFill>
                <a:latin typeface="Times New Roman" pitchFamily="18" charset="0"/>
                <a:cs typeface="Times New Roman" pitchFamily="18" charset="0"/>
              </a:rPr>
              <a:t>∠</a:t>
            </a:r>
            <a:r>
              <a:rPr lang="en-US" altLang="zh-CN" sz="2400" dirty="0" smtClean="0">
                <a:solidFill>
                  <a:srgbClr val="FF0000"/>
                </a:solidFill>
                <a:latin typeface="Times New Roman" pitchFamily="18" charset="0"/>
                <a:cs typeface="Times New Roman" pitchFamily="18" charset="0"/>
              </a:rPr>
              <a:t>3=</a:t>
            </a:r>
            <a:r>
              <a:rPr lang="zh-CN" altLang="zh-CN" sz="2400" dirty="0" smtClean="0">
                <a:solidFill>
                  <a:srgbClr val="FF0000"/>
                </a:solidFill>
                <a:latin typeface="Times New Roman" pitchFamily="18" charset="0"/>
                <a:cs typeface="Times New Roman" pitchFamily="18" charset="0"/>
              </a:rPr>
              <a:t>∠</a:t>
            </a:r>
            <a:r>
              <a:rPr lang="en-US" altLang="zh-CN" sz="2400" dirty="0" smtClean="0">
                <a:solidFill>
                  <a:srgbClr val="FF0000"/>
                </a:solidFill>
                <a:latin typeface="Times New Roman" pitchFamily="18" charset="0"/>
                <a:cs typeface="Times New Roman" pitchFamily="18" charset="0"/>
              </a:rPr>
              <a:t>4.</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又 </a:t>
            </a:r>
            <a:r>
              <a:rPr lang="en-US" altLang="zh-CN" sz="2400" i="1" dirty="0" smtClean="0">
                <a:solidFill>
                  <a:srgbClr val="FF0000"/>
                </a:solidFill>
                <a:latin typeface="Times New Roman" pitchFamily="18" charset="0"/>
                <a:cs typeface="Times New Roman" pitchFamily="18" charset="0"/>
              </a:rPr>
              <a:t>OA=OC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平行四边形的对角线互相平分</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 </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AOE</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COF</a:t>
            </a:r>
            <a:r>
              <a:rPr lang="en-US" altLang="zh-CN" sz="2400" dirty="0" smtClean="0">
                <a:solidFill>
                  <a:srgbClr val="FF0000"/>
                </a:solidFill>
                <a:latin typeface="Times New Roman" pitchFamily="18" charset="0"/>
                <a:cs typeface="Times New Roman" pitchFamily="18" charset="0"/>
              </a:rPr>
              <a:t>(AAS).</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OE=OF,AE=CF</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全等三角形对应边相等</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∵四边形</a:t>
            </a:r>
            <a:r>
              <a:rPr lang="en-US" altLang="zh-CN" sz="2400" i="1" dirty="0" smtClean="0">
                <a:solidFill>
                  <a:srgbClr val="FF0000"/>
                </a:solidFill>
                <a:latin typeface="Times New Roman" pitchFamily="18" charset="0"/>
                <a:cs typeface="Times New Roman" pitchFamily="18" charset="0"/>
              </a:rPr>
              <a:t>ABCD</a:t>
            </a:r>
            <a:r>
              <a:rPr lang="zh-CN" altLang="zh-CN" sz="2400" dirty="0" smtClean="0">
                <a:solidFill>
                  <a:srgbClr val="FF0000"/>
                </a:solidFill>
                <a:latin typeface="Times New Roman" pitchFamily="18" charset="0"/>
                <a:cs typeface="Times New Roman" pitchFamily="18" charset="0"/>
              </a:rPr>
              <a:t>是平行四边形</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a:t>
            </a:r>
            <a:r>
              <a:rPr lang="en-US"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AB=CD</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平行四边形对边相等</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a:t>
            </a:r>
            <a:r>
              <a:rPr lang="en-US"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AB-AE=CD-CF</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即</a:t>
            </a:r>
            <a:r>
              <a:rPr lang="en-US"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BE=FD</a:t>
            </a:r>
            <a:r>
              <a:rPr lang="en-US" altLang="zh-CN" sz="2400" dirty="0" smtClean="0">
                <a:solidFill>
                  <a:srgbClr val="FF0000"/>
                </a:solidFill>
                <a:latin typeface="Times New Roman" pitchFamily="18" charset="0"/>
                <a:cs typeface="Times New Roman" pitchFamily="18" charset="0"/>
              </a:rPr>
              <a:t>.</a:t>
            </a:r>
            <a:endParaRPr lang="zh-CN" altLang="zh-CN" sz="2400" dirty="0">
              <a:solidFill>
                <a:srgbClr val="FF0000"/>
              </a:solidFill>
              <a:latin typeface="Times New Roman" pitchFamily="18" charset="0"/>
              <a:cs typeface="Times New Roman" pitchFamily="18" charset="0"/>
            </a:endParaRPr>
          </a:p>
        </p:txBody>
      </p:sp>
      <p:pic>
        <p:nvPicPr>
          <p:cNvPr id="10" name="图片 9"/>
          <p:cNvPicPr/>
          <p:nvPr/>
        </p:nvPicPr>
        <p:blipFill>
          <a:blip r:embed="rId1" cstate="print">
            <a:duotone>
              <a:prstClr val="black"/>
              <a:schemeClr val="accent2">
                <a:tint val="45000"/>
                <a:satMod val="400000"/>
              </a:schemeClr>
            </a:duotone>
          </a:blip>
          <a:srcRect l="9487" r="12630"/>
          <a:stretch>
            <a:fillRect/>
          </a:stretch>
        </p:blipFill>
        <p:spPr bwMode="auto">
          <a:xfrm>
            <a:off x="6429388" y="2428868"/>
            <a:ext cx="2517430" cy="17145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395536" y="260648"/>
            <a:ext cx="8280920" cy="3262432"/>
          </a:xfrm>
          <a:prstGeom prst="rect">
            <a:avLst/>
          </a:prstGeom>
        </p:spPr>
        <p:txBody>
          <a:bodyPr wrap="square">
            <a:spAutoFit/>
          </a:bodyPr>
          <a:lstStyle/>
          <a:p>
            <a:pPr algn="ctr"/>
            <a:r>
              <a:rPr lang="zh-CN" altLang="zh-CN" sz="3200" dirty="0" smtClean="0">
                <a:solidFill>
                  <a:srgbClr val="FF0000"/>
                </a:solidFill>
                <a:latin typeface="Times New Roman" pitchFamily="18" charset="0"/>
                <a:cs typeface="Times New Roman" pitchFamily="18" charset="0"/>
              </a:rPr>
              <a:t>引申提问</a:t>
            </a:r>
            <a:r>
              <a:rPr lang="en-US" altLang="zh-CN" sz="3200" dirty="0" smtClean="0">
                <a:solidFill>
                  <a:srgbClr val="FF0000"/>
                </a:solidFill>
                <a:latin typeface="Times New Roman" pitchFamily="18" charset="0"/>
                <a:cs typeface="Times New Roman" pitchFamily="18" charset="0"/>
              </a:rPr>
              <a:t>:</a:t>
            </a:r>
            <a:endParaRPr lang="zh-CN" altLang="zh-CN" sz="3200" dirty="0" smtClean="0">
              <a:solidFill>
                <a:srgbClr val="FF0000"/>
              </a:solidFill>
              <a:latin typeface="Times New Roman" pitchFamily="18" charset="0"/>
              <a:cs typeface="Times New Roman" pitchFamily="18" charset="0"/>
            </a:endParaRPr>
          </a:p>
          <a:p>
            <a:pPr>
              <a:lnSpc>
                <a:spcPct val="150000"/>
              </a:lnSpc>
            </a:pPr>
            <a:r>
              <a:rPr lang="en-US" altLang="zh-CN" sz="32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若例</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中的条件都不变</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将</a:t>
            </a:r>
            <a:r>
              <a:rPr lang="en-US" altLang="zh-CN" sz="2800" i="1" dirty="0" smtClean="0">
                <a:latin typeface="Times New Roman" pitchFamily="18" charset="0"/>
                <a:cs typeface="Times New Roman" pitchFamily="18" charset="0"/>
              </a:rPr>
              <a:t>EF</a:t>
            </a:r>
            <a:r>
              <a:rPr lang="zh-CN" altLang="zh-CN" sz="2800" dirty="0" smtClean="0">
                <a:latin typeface="Times New Roman" pitchFamily="18" charset="0"/>
                <a:cs typeface="Times New Roman" pitchFamily="18" charset="0"/>
              </a:rPr>
              <a:t>转动到如图①所示的位置</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那么例</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中的结论是否成立</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若将</a:t>
            </a:r>
            <a:r>
              <a:rPr lang="en-US" altLang="zh-CN" sz="2800" i="1" dirty="0" smtClean="0">
                <a:latin typeface="Times New Roman" pitchFamily="18" charset="0"/>
                <a:cs typeface="Times New Roman" pitchFamily="18" charset="0"/>
              </a:rPr>
              <a:t>EF</a:t>
            </a:r>
            <a:r>
              <a:rPr lang="zh-CN" altLang="zh-CN" sz="2800" dirty="0" smtClean="0">
                <a:latin typeface="Times New Roman" pitchFamily="18" charset="0"/>
                <a:cs typeface="Times New Roman" pitchFamily="18" charset="0"/>
              </a:rPr>
              <a:t>向两方延长</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与平行四边形的两对边的延长线分别相交</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如图②和图③所示</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例</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中的结论是否成立</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说明你的理由</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pic>
        <p:nvPicPr>
          <p:cNvPr id="10" name="图片 9"/>
          <p:cNvPicPr/>
          <p:nvPr/>
        </p:nvPicPr>
        <p:blipFill>
          <a:blip r:embed="rId1" cstate="print">
            <a:duotone>
              <a:prstClr val="black"/>
              <a:schemeClr val="accent2">
                <a:tint val="45000"/>
                <a:satMod val="400000"/>
              </a:schemeClr>
            </a:duotone>
          </a:blip>
          <a:srcRect/>
          <a:stretch>
            <a:fillRect/>
          </a:stretch>
        </p:blipFill>
        <p:spPr bwMode="auto">
          <a:xfrm>
            <a:off x="1714480" y="3571876"/>
            <a:ext cx="5476028" cy="273630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par>
                                <p:cTn id="10" presetID="55"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71472" y="642918"/>
            <a:ext cx="7929618" cy="1384995"/>
          </a:xfrm>
          <a:prstGeom prst="rect">
            <a:avLst/>
          </a:prstGeom>
        </p:spPr>
        <p:txBody>
          <a:bodyPr wrap="square">
            <a:spAutoFit/>
          </a:bodyPr>
          <a:lstStyle/>
          <a:p>
            <a:pPr>
              <a:lnSpc>
                <a:spcPct val="150000"/>
              </a:lnSpc>
            </a:pPr>
            <a:r>
              <a:rPr lang="zh-CN" altLang="zh-CN" sz="3200" b="1" dirty="0" smtClean="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例：</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教材例</a:t>
            </a:r>
            <a:r>
              <a:rPr lang="en-US" altLang="zh-CN" sz="2400" dirty="0" smtClean="0">
                <a:solidFill>
                  <a:srgbClr val="FF0000"/>
                </a:solidFill>
                <a:latin typeface="Times New Roman" pitchFamily="18" charset="0"/>
                <a:cs typeface="Times New Roman" pitchFamily="18" charset="0"/>
              </a:rPr>
              <a:t>2)</a:t>
            </a:r>
            <a:r>
              <a:rPr lang="zh-CN" altLang="zh-CN" sz="2400" dirty="0" smtClean="0">
                <a:latin typeface="Times New Roman" pitchFamily="18" charset="0"/>
                <a:cs typeface="Times New Roman" pitchFamily="18" charset="0"/>
              </a:rPr>
              <a:t>如图所示</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在</a:t>
            </a:r>
            <a:r>
              <a:rPr lang="zh-CN" altLang="en-US" sz="2400" i="1" dirty="0" smtClean="0">
                <a:latin typeface="Times New Roman" pitchFamily="18" charset="0"/>
                <a:cs typeface="Times New Roman" pitchFamily="18" charset="0"/>
              </a:rPr>
              <a:t>□ </a:t>
            </a:r>
            <a:r>
              <a:rPr lang="en-US" altLang="zh-CN" sz="2400" i="1" dirty="0" smtClean="0">
                <a:latin typeface="Times New Roman" pitchFamily="18" charset="0"/>
                <a:cs typeface="Times New Roman" pitchFamily="18" charset="0"/>
              </a:rPr>
              <a:t>ABCD</a:t>
            </a:r>
            <a:r>
              <a:rPr lang="zh-CN" altLang="zh-CN" sz="2400" dirty="0" smtClean="0">
                <a:latin typeface="Times New Roman" pitchFamily="18" charset="0"/>
                <a:cs typeface="Times New Roman" pitchFamily="18" charset="0"/>
              </a:rPr>
              <a:t>中</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AB</a:t>
            </a:r>
            <a:r>
              <a:rPr lang="en-US" altLang="zh-CN" sz="2400" dirty="0" smtClean="0">
                <a:latin typeface="Times New Roman" pitchFamily="18" charset="0"/>
                <a:cs typeface="Times New Roman" pitchFamily="18" charset="0"/>
              </a:rPr>
              <a:t>=10,</a:t>
            </a:r>
            <a:endParaRPr lang="en-US" altLang="zh-CN" sz="2400" dirty="0" smtClean="0">
              <a:latin typeface="Times New Roman" pitchFamily="18" charset="0"/>
              <a:cs typeface="Times New Roman" pitchFamily="18" charset="0"/>
            </a:endParaRPr>
          </a:p>
          <a:p>
            <a:pPr>
              <a:lnSpc>
                <a:spcPct val="150000"/>
              </a:lnSpc>
            </a:pPr>
            <a:r>
              <a:rPr lang="en-US" altLang="zh-CN" sz="2400" i="1" dirty="0" smtClean="0">
                <a:latin typeface="Times New Roman" pitchFamily="18" charset="0"/>
                <a:cs typeface="Times New Roman" pitchFamily="18" charset="0"/>
              </a:rPr>
              <a:t>AD</a:t>
            </a:r>
            <a:r>
              <a:rPr lang="en-US" altLang="zh-CN" sz="2400" dirty="0" smtClean="0">
                <a:latin typeface="Times New Roman" pitchFamily="18" charset="0"/>
                <a:cs typeface="Times New Roman" pitchFamily="18" charset="0"/>
              </a:rPr>
              <a:t>=8,</a:t>
            </a:r>
            <a:r>
              <a:rPr lang="en-US" altLang="zh-CN" sz="2400" i="1" dirty="0" smtClean="0">
                <a:latin typeface="Times New Roman" pitchFamily="18" charset="0"/>
                <a:cs typeface="Times New Roman" pitchFamily="18" charset="0"/>
              </a:rPr>
              <a:t>AC</a:t>
            </a:r>
            <a:r>
              <a:rPr lang="zh-CN"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BC</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求</a:t>
            </a:r>
            <a:r>
              <a:rPr lang="en-US" altLang="zh-CN" sz="2400" i="1" dirty="0" smtClean="0">
                <a:latin typeface="Times New Roman" pitchFamily="18" charset="0"/>
                <a:cs typeface="Times New Roman" pitchFamily="18" charset="0"/>
              </a:rPr>
              <a:t>BC</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CD</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AC,OA</a:t>
            </a:r>
            <a:r>
              <a:rPr lang="zh-CN" altLang="zh-CN" sz="2400" dirty="0" smtClean="0">
                <a:latin typeface="Times New Roman" pitchFamily="18" charset="0"/>
                <a:cs typeface="Times New Roman" pitchFamily="18" charset="0"/>
              </a:rPr>
              <a:t>的长</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以及</a:t>
            </a:r>
            <a:r>
              <a:rPr lang="zh-CN" altLang="en-US" sz="2400" i="1" dirty="0" smtClean="0">
                <a:latin typeface="Times New Roman" pitchFamily="18" charset="0"/>
                <a:cs typeface="Times New Roman" pitchFamily="18" charset="0"/>
              </a:rPr>
              <a:t>□ </a:t>
            </a:r>
            <a:r>
              <a:rPr lang="en-US" altLang="zh-CN" sz="2400" i="1" dirty="0" smtClean="0">
                <a:latin typeface="Times New Roman" pitchFamily="18" charset="0"/>
                <a:cs typeface="Times New Roman" pitchFamily="18" charset="0"/>
              </a:rPr>
              <a:t>ABCD</a:t>
            </a:r>
            <a:r>
              <a:rPr lang="zh-CN" altLang="zh-CN" sz="2400" dirty="0" smtClean="0">
                <a:latin typeface="Times New Roman" pitchFamily="18" charset="0"/>
                <a:cs typeface="Times New Roman" pitchFamily="18" charset="0"/>
              </a:rPr>
              <a:t>的面积</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
        <p:nvSpPr>
          <p:cNvPr id="10" name="矩形 9"/>
          <p:cNvSpPr/>
          <p:nvPr/>
        </p:nvSpPr>
        <p:spPr>
          <a:xfrm>
            <a:off x="571472" y="2000240"/>
            <a:ext cx="6624736" cy="3970318"/>
          </a:xfrm>
          <a:prstGeom prst="rect">
            <a:avLst/>
          </a:prstGeom>
        </p:spPr>
        <p:txBody>
          <a:bodyPr wrap="square">
            <a:spAutoFit/>
          </a:bodyPr>
          <a:lstStyle/>
          <a:p>
            <a:pPr>
              <a:lnSpc>
                <a:spcPct val="150000"/>
              </a:lnSpc>
            </a:pPr>
            <a:r>
              <a:rPr lang="zh-CN" altLang="zh-CN" sz="2400" dirty="0" smtClean="0">
                <a:solidFill>
                  <a:srgbClr val="FF0000"/>
                </a:solidFill>
                <a:latin typeface="Times New Roman" pitchFamily="18" charset="0"/>
                <a:cs typeface="Times New Roman" pitchFamily="18" charset="0"/>
              </a:rPr>
              <a:t>解</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∵四边形</a:t>
            </a:r>
            <a:r>
              <a:rPr lang="en-US" altLang="zh-CN" sz="2400" i="1" dirty="0" smtClean="0">
                <a:solidFill>
                  <a:srgbClr val="FF0000"/>
                </a:solidFill>
                <a:latin typeface="Times New Roman" pitchFamily="18" charset="0"/>
                <a:cs typeface="Times New Roman" pitchFamily="18" charset="0"/>
              </a:rPr>
              <a:t>ABCD</a:t>
            </a:r>
            <a:r>
              <a:rPr lang="zh-CN" altLang="zh-CN" sz="2400" dirty="0" smtClean="0">
                <a:solidFill>
                  <a:srgbClr val="FF0000"/>
                </a:solidFill>
                <a:latin typeface="Times New Roman" pitchFamily="18" charset="0"/>
                <a:cs typeface="Times New Roman" pitchFamily="18" charset="0"/>
              </a:rPr>
              <a:t>是平行四边形</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BC=AD</a:t>
            </a:r>
            <a:r>
              <a:rPr lang="en-US" altLang="zh-CN" sz="2400" dirty="0" smtClean="0">
                <a:solidFill>
                  <a:srgbClr val="FF0000"/>
                </a:solidFill>
                <a:latin typeface="Times New Roman" pitchFamily="18" charset="0"/>
                <a:cs typeface="Times New Roman" pitchFamily="18" charset="0"/>
              </a:rPr>
              <a:t>=8,</a:t>
            </a:r>
            <a:r>
              <a:rPr lang="en-US" altLang="zh-CN" sz="2400" i="1" dirty="0" smtClean="0">
                <a:solidFill>
                  <a:srgbClr val="FF0000"/>
                </a:solidFill>
                <a:latin typeface="Times New Roman" pitchFamily="18" charset="0"/>
                <a:cs typeface="Times New Roman" pitchFamily="18" charset="0"/>
              </a:rPr>
              <a:t>CD=AB</a:t>
            </a:r>
            <a:r>
              <a:rPr lang="en-US" altLang="zh-CN" sz="2400" dirty="0" smtClean="0">
                <a:solidFill>
                  <a:srgbClr val="FF0000"/>
                </a:solidFill>
                <a:latin typeface="Times New Roman" pitchFamily="18" charset="0"/>
                <a:cs typeface="Times New Roman" pitchFamily="18" charset="0"/>
              </a:rPr>
              <a:t>=10.</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AC</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BC,</a:t>
            </a:r>
            <a:r>
              <a:rPr lang="zh-CN" altLang="zh-CN" sz="2400" dirty="0" smtClean="0">
                <a:solidFill>
                  <a:srgbClr val="FF0000"/>
                </a:solidFill>
                <a:latin typeface="Times New Roman" pitchFamily="18" charset="0"/>
                <a:cs typeface="Times New Roman" pitchFamily="18" charset="0"/>
              </a:rPr>
              <a:t>∴</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ABC</a:t>
            </a:r>
            <a:r>
              <a:rPr lang="zh-CN" altLang="zh-CN" sz="2400" dirty="0" smtClean="0">
                <a:solidFill>
                  <a:srgbClr val="FF0000"/>
                </a:solidFill>
                <a:latin typeface="Times New Roman" pitchFamily="18" charset="0"/>
                <a:cs typeface="Times New Roman" pitchFamily="18" charset="0"/>
              </a:rPr>
              <a:t>是直角三角形</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根据勾股定理</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en-US" altLang="zh-CN" sz="2400" i="1" dirty="0" smtClean="0">
                <a:solidFill>
                  <a:srgbClr val="FF0000"/>
                </a:solidFill>
                <a:latin typeface="Times New Roman" pitchFamily="18" charset="0"/>
                <a:cs typeface="Times New Roman" pitchFamily="18" charset="0"/>
              </a:rPr>
              <a:t>AC</a:t>
            </a:r>
            <a:endParaRPr lang="zh-CN" altLang="zh-CN" sz="2400" i="1" dirty="0" smtClean="0">
              <a:solidFill>
                <a:srgbClr val="FF0000"/>
              </a:solidFill>
              <a:latin typeface="Times New Roman" pitchFamily="18" charset="0"/>
              <a:cs typeface="Times New Roman" pitchFamily="18" charset="0"/>
            </a:endParaRPr>
          </a:p>
          <a:p>
            <a:pPr>
              <a:lnSpc>
                <a:spcPct val="150000"/>
              </a:lnSpc>
            </a:pPr>
            <a:r>
              <a:rPr lang="zh-CN" altLang="zh-CN" sz="2400" dirty="0" smtClean="0">
                <a:solidFill>
                  <a:srgbClr val="FF0000"/>
                </a:solidFill>
                <a:latin typeface="Times New Roman" pitchFamily="18" charset="0"/>
                <a:cs typeface="Times New Roman" pitchFamily="18" charset="0"/>
              </a:rPr>
              <a:t>又</a:t>
            </a:r>
            <a:r>
              <a:rPr lang="en-US" altLang="zh-CN" sz="2400" i="1" dirty="0" smtClean="0">
                <a:solidFill>
                  <a:srgbClr val="FF0000"/>
                </a:solidFill>
                <a:latin typeface="Times New Roman" pitchFamily="18" charset="0"/>
                <a:cs typeface="Times New Roman" pitchFamily="18" charset="0"/>
              </a:rPr>
              <a:t>OA=OC</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OA</a:t>
            </a:r>
            <a:r>
              <a:rPr lang="en-US"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AC</a:t>
            </a:r>
            <a:r>
              <a:rPr lang="en-US" altLang="zh-CN" sz="2400" dirty="0" smtClean="0">
                <a:solidFill>
                  <a:srgbClr val="FF0000"/>
                </a:solidFill>
                <a:latin typeface="Times New Roman" pitchFamily="18" charset="0"/>
                <a:cs typeface="Times New Roman" pitchFamily="18" charset="0"/>
              </a:rPr>
              <a:t>=3,</a:t>
            </a:r>
            <a:endParaRPr lang="zh-CN" altLang="zh-CN" sz="2400" dirty="0" smtClean="0">
              <a:solidFill>
                <a:srgbClr val="FF0000"/>
              </a:solidFill>
              <a:latin typeface="Times New Roman" pitchFamily="18" charset="0"/>
              <a:cs typeface="Times New Roman" pitchFamily="18" charset="0"/>
            </a:endParaRPr>
          </a:p>
          <a:p>
            <a:pPr>
              <a:lnSpc>
                <a:spcPct val="150000"/>
              </a:lnSpc>
            </a:pPr>
            <a:r>
              <a:rPr lang="en-US" altLang="zh-CN" sz="2400" i="1" dirty="0" smtClean="0">
                <a:solidFill>
                  <a:srgbClr val="FF0000"/>
                </a:solidFill>
                <a:latin typeface="Times New Roman" pitchFamily="18" charset="0"/>
                <a:cs typeface="Times New Roman" pitchFamily="18" charset="0"/>
              </a:rPr>
              <a:t>S</a:t>
            </a:r>
            <a:r>
              <a:rPr lang="zh-CN" altLang="zh-CN" sz="2400" i="1" baseline="-25000" dirty="0" smtClean="0">
                <a:solidFill>
                  <a:srgbClr val="FF0000"/>
                </a:solidFill>
                <a:latin typeface="Times New Roman" pitchFamily="18" charset="0"/>
                <a:cs typeface="Times New Roman" pitchFamily="18" charset="0"/>
              </a:rPr>
              <a:t>▱</a:t>
            </a:r>
            <a:r>
              <a:rPr lang="en-US" altLang="zh-CN" sz="2400" i="1" baseline="-25000" dirty="0" smtClean="0">
                <a:solidFill>
                  <a:srgbClr val="FF0000"/>
                </a:solidFill>
                <a:latin typeface="Times New Roman" pitchFamily="18" charset="0"/>
                <a:cs typeface="Times New Roman" pitchFamily="18" charset="0"/>
              </a:rPr>
              <a:t>ABCD</a:t>
            </a:r>
            <a:r>
              <a:rPr lang="en-US" altLang="zh-CN" sz="2400" i="1" dirty="0" smtClean="0">
                <a:solidFill>
                  <a:srgbClr val="FF0000"/>
                </a:solidFill>
                <a:latin typeface="Times New Roman" pitchFamily="18" charset="0"/>
                <a:cs typeface="Times New Roman" pitchFamily="18" charset="0"/>
              </a:rPr>
              <a:t>=BC·AC</a:t>
            </a:r>
            <a:r>
              <a:rPr lang="en-US" altLang="zh-CN" sz="2400" dirty="0" smtClean="0">
                <a:solidFill>
                  <a:srgbClr val="FF0000"/>
                </a:solidFill>
                <a:latin typeface="Times New Roman" pitchFamily="18" charset="0"/>
                <a:cs typeface="Times New Roman" pitchFamily="18" charset="0"/>
              </a:rPr>
              <a:t>=8×6=48.</a:t>
            </a:r>
            <a:endParaRPr lang="zh-CN" altLang="zh-CN" sz="2400" dirty="0">
              <a:solidFill>
                <a:srgbClr val="FF0000"/>
              </a:solidFill>
              <a:latin typeface="Times New Roman" pitchFamily="18" charset="0"/>
              <a:cs typeface="Times New Roman" pitchFamily="18" charset="0"/>
            </a:endParaRPr>
          </a:p>
        </p:txBody>
      </p:sp>
      <p:pic>
        <p:nvPicPr>
          <p:cNvPr id="9" name="图片 8"/>
          <p:cNvPicPr/>
          <p:nvPr/>
        </p:nvPicPr>
        <p:blipFill>
          <a:blip r:embed="rId1" cstate="print">
            <a:duotone>
              <a:prstClr val="black"/>
              <a:schemeClr val="accent6">
                <a:tint val="45000"/>
                <a:satMod val="400000"/>
              </a:schemeClr>
            </a:duotone>
          </a:blip>
          <a:srcRect r="9001" b="13793"/>
          <a:stretch>
            <a:fillRect/>
          </a:stretch>
        </p:blipFill>
        <p:spPr bwMode="auto">
          <a:xfrm>
            <a:off x="5572132" y="2928934"/>
            <a:ext cx="2471911" cy="1445290"/>
          </a:xfrm>
          <a:prstGeom prst="rect">
            <a:avLst/>
          </a:prstGeom>
          <a:noFill/>
          <a:ln w="9525">
            <a:noFill/>
            <a:miter lim="800000"/>
            <a:headEnd/>
            <a:tailEnd/>
          </a:ln>
        </p:spPr>
      </p:pic>
      <p:graphicFrame>
        <p:nvGraphicFramePr>
          <p:cNvPr id="3" name="Object 1"/>
          <p:cNvGraphicFramePr>
            <a:graphicFrameLocks noChangeAspect="1"/>
          </p:cNvGraphicFramePr>
          <p:nvPr/>
        </p:nvGraphicFramePr>
        <p:xfrm>
          <a:off x="1120775" y="4249738"/>
          <a:ext cx="3617913" cy="584200"/>
        </p:xfrm>
        <a:graphic>
          <a:graphicData uri="http://schemas.openxmlformats.org/presentationml/2006/ole">
            <mc:AlternateContent xmlns:mc="http://schemas.openxmlformats.org/markup-compatibility/2006">
              <mc:Choice xmlns:v="urn:schemas-microsoft-com:vml" Requires="v">
                <p:oleObj spid="_x0000_s1025" name="Equation" r:id="rId2" imgW="46634400" imgH="6096000" progId="Equation.DSMT4">
                  <p:embed/>
                </p:oleObj>
              </mc:Choice>
              <mc:Fallback>
                <p:oleObj name="Equation" r:id="rId2" imgW="46634400" imgH="6096000" progId="Equation.DSMT4">
                  <p:embed/>
                  <p:pic>
                    <p:nvPicPr>
                      <p:cNvPr id="0" name="图片 1024"/>
                      <p:cNvPicPr>
                        <a:picLocks noChangeAspect="1"/>
                      </p:cNvPicPr>
                      <p:nvPr/>
                    </p:nvPicPr>
                    <p:blipFill>
                      <a:blip r:embed="rId3"/>
                      <a:stretch>
                        <a:fillRect/>
                      </a:stretch>
                    </p:blipFill>
                    <p:spPr>
                      <a:xfrm>
                        <a:off x="1120775" y="4249738"/>
                        <a:ext cx="3617913" cy="584200"/>
                      </a:xfrm>
                      <a:prstGeom prst="rect">
                        <a:avLst/>
                      </a:prstGeom>
                      <a:noFill/>
                      <a:ln w="9525">
                        <a:noFill/>
                        <a:miter/>
                      </a:ln>
                    </p:spPr>
                  </p:pic>
                </p:oleObj>
              </mc:Fallback>
            </mc:AlternateContent>
          </a:graphicData>
        </a:graphic>
      </p:graphicFrame>
      <p:graphicFrame>
        <p:nvGraphicFramePr>
          <p:cNvPr id="2" name="Object 2"/>
          <p:cNvGraphicFramePr>
            <a:graphicFrameLocks noChangeAspect="1"/>
          </p:cNvGraphicFramePr>
          <p:nvPr/>
        </p:nvGraphicFramePr>
        <p:xfrm>
          <a:off x="3071802" y="4750097"/>
          <a:ext cx="300162" cy="650352"/>
        </p:xfrm>
        <a:graphic>
          <a:graphicData uri="http://schemas.openxmlformats.org/presentationml/2006/ole">
            <mc:AlternateContent xmlns:mc="http://schemas.openxmlformats.org/markup-compatibility/2006">
              <mc:Choice xmlns:v="urn:schemas-microsoft-com:vml" Requires="v">
                <p:oleObj spid="_x0000_s1026" name="Equation" r:id="rId4" imgW="3657600" imgH="9448800" progId="Equation.DSMT4">
                  <p:embed/>
                </p:oleObj>
              </mc:Choice>
              <mc:Fallback>
                <p:oleObj name="Equation" r:id="rId4" imgW="3657600" imgH="9448800" progId="Equation.DSMT4">
                  <p:embed/>
                  <p:pic>
                    <p:nvPicPr>
                      <p:cNvPr id="0" name="图片 1025"/>
                      <p:cNvPicPr>
                        <a:picLocks noChangeAspect="1"/>
                      </p:cNvPicPr>
                      <p:nvPr/>
                    </p:nvPicPr>
                    <p:blipFill>
                      <a:blip r:embed="rId5"/>
                      <a:stretch>
                        <a:fillRect/>
                      </a:stretch>
                    </p:blipFill>
                    <p:spPr>
                      <a:xfrm>
                        <a:off x="3071802" y="4750097"/>
                        <a:ext cx="300162" cy="650352"/>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par>
                                <p:cTn id="10" presetID="5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par>
                                <p:cTn id="22" presetID="55"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strVal val="#ppt_w*0.70"/>
                                          </p:val>
                                        </p:tav>
                                        <p:tav tm="100000">
                                          <p:val>
                                            <p:strVal val="#ppt_w"/>
                                          </p:val>
                                        </p:tav>
                                      </p:tavLst>
                                    </p:anim>
                                    <p:anim calcmode="lin" valueType="num">
                                      <p:cBhvr>
                                        <p:cTn id="25" dur="1000" fill="hold"/>
                                        <p:tgtEl>
                                          <p:spTgt spid="3"/>
                                        </p:tgtEl>
                                        <p:attrNameLst>
                                          <p:attrName>ppt_h</p:attrName>
                                        </p:attrNameLst>
                                      </p:cBhvr>
                                      <p:tavLst>
                                        <p:tav tm="0">
                                          <p:val>
                                            <p:strVal val="#ppt_h"/>
                                          </p:val>
                                        </p:tav>
                                        <p:tav tm="100000">
                                          <p:val>
                                            <p:strVal val="#ppt_h"/>
                                          </p:val>
                                        </p:tav>
                                      </p:tavLst>
                                    </p:anim>
                                    <p:animEffect transition="in" filter="fade">
                                      <p:cBhvr>
                                        <p:cTn id="26" dur="1000"/>
                                        <p:tgtEl>
                                          <p:spTgt spid="3"/>
                                        </p:tgtEl>
                                      </p:cBhvr>
                                    </p:animEffect>
                                  </p:childTnLst>
                                </p:cTn>
                              </p:par>
                              <p:par>
                                <p:cTn id="27" presetID="55" presetClass="entr" presetSubtype="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1000" fill="hold"/>
                                        <p:tgtEl>
                                          <p:spTgt spid="2"/>
                                        </p:tgtEl>
                                        <p:attrNameLst>
                                          <p:attrName>ppt_w</p:attrName>
                                        </p:attrNameLst>
                                      </p:cBhvr>
                                      <p:tavLst>
                                        <p:tav tm="0">
                                          <p:val>
                                            <p:strVal val="#ppt_w*0.70"/>
                                          </p:val>
                                        </p:tav>
                                        <p:tav tm="100000">
                                          <p:val>
                                            <p:strVal val="#ppt_w"/>
                                          </p:val>
                                        </p:tav>
                                      </p:tavLst>
                                    </p:anim>
                                    <p:anim calcmode="lin" valueType="num">
                                      <p:cBhvr>
                                        <p:cTn id="30" dur="1000" fill="hold"/>
                                        <p:tgtEl>
                                          <p:spTgt spid="2"/>
                                        </p:tgtEl>
                                        <p:attrNameLst>
                                          <p:attrName>ppt_h</p:attrName>
                                        </p:attrNameLst>
                                      </p:cBhvr>
                                      <p:tavLst>
                                        <p:tav tm="0">
                                          <p:val>
                                            <p:strVal val="#ppt_h"/>
                                          </p:val>
                                        </p:tav>
                                        <p:tav tm="100000">
                                          <p:val>
                                            <p:strVal val="#ppt_h"/>
                                          </p:val>
                                        </p:tav>
                                      </p:tavLst>
                                    </p:anim>
                                    <p:animEffect transition="in" filter="fade">
                                      <p:cBhvr>
                                        <p:cTn id="3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259632" y="323945"/>
            <a:ext cx="2016224" cy="584775"/>
          </a:xfrm>
          <a:prstGeom prst="rect">
            <a:avLst/>
          </a:prstGeom>
          <a:effectLst>
            <a:glow rad="228600">
              <a:schemeClr val="accent1">
                <a:satMod val="175000"/>
                <a:alpha val="40000"/>
              </a:schemeClr>
            </a:glow>
            <a:outerShdw blurRad="40000" dist="23000" dir="5400000" rotWithShape="0">
              <a:srgbClr val="000000">
                <a:alpha val="35000"/>
              </a:srgbClr>
            </a:outerShdw>
          </a:effectLst>
          <a:scene3d>
            <a:camera prst="orthographicFront"/>
            <a:lightRig rig="threePt" dir="t"/>
          </a:scene3d>
          <a:sp3d>
            <a:bevelT prst="slope"/>
          </a:sp3d>
        </p:spPr>
        <p:style>
          <a:lnRef idx="1">
            <a:schemeClr val="accent1"/>
          </a:lnRef>
          <a:fillRef idx="3">
            <a:schemeClr val="accent1"/>
          </a:fillRef>
          <a:effectRef idx="2">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知识拓展</a:t>
            </a:r>
            <a:endParaRPr lang="zh-CN" altLang="zh-CN" sz="3200" b="1" dirty="0">
              <a:latin typeface="Times New Roman" pitchFamily="18" charset="0"/>
              <a:cs typeface="Times New Roman" pitchFamily="18" charset="0"/>
            </a:endParaRPr>
          </a:p>
        </p:txBody>
      </p:sp>
      <p:sp>
        <p:nvSpPr>
          <p:cNvPr id="5" name="圆角矩形 4"/>
          <p:cNvSpPr/>
          <p:nvPr/>
        </p:nvSpPr>
        <p:spPr>
          <a:xfrm>
            <a:off x="251520" y="1366897"/>
            <a:ext cx="8568952" cy="1532334"/>
          </a:xfrm>
          <a:prstGeom prst="roundRect">
            <a:avLst/>
          </a:prstGeom>
          <a:ln w="76200"/>
        </p:spPr>
        <p:style>
          <a:lnRef idx="2">
            <a:schemeClr val="accent3"/>
          </a:lnRef>
          <a:fillRef idx="1">
            <a:schemeClr val="lt1"/>
          </a:fillRef>
          <a:effectRef idx="0">
            <a:schemeClr val="accent3"/>
          </a:effectRef>
          <a:fontRef idx="minor">
            <a:schemeClr val="dk1"/>
          </a:fontRef>
        </p:style>
        <p:txBody>
          <a:bodyPr wrap="square">
            <a:spAutoFit/>
          </a:bodyPr>
          <a:lstStyle/>
          <a:p>
            <a:r>
              <a:rPr lang="en-US" altLang="zh-CN" sz="2800" dirty="0" smtClean="0">
                <a:latin typeface="Times New Roman" pitchFamily="18" charset="0"/>
                <a:cs typeface="Times New Roman" pitchFamily="18" charset="0"/>
              </a:rPr>
              <a:t>         (1)</a:t>
            </a:r>
            <a:r>
              <a:rPr lang="zh-CN" altLang="zh-CN" sz="2800" dirty="0" smtClean="0">
                <a:latin typeface="Times New Roman" pitchFamily="18" charset="0"/>
                <a:cs typeface="Times New Roman" pitchFamily="18" charset="0"/>
              </a:rPr>
              <a:t>利用平行四边形的对角线互相平分可以解决对角线或边的取值范围问题</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在解答时应联系</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三角形两边之和大于第三边</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两边之差小于第三边</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来解决</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6" name="圆角矩形 5"/>
          <p:cNvSpPr/>
          <p:nvPr/>
        </p:nvSpPr>
        <p:spPr>
          <a:xfrm>
            <a:off x="251520" y="3284984"/>
            <a:ext cx="8568952" cy="1532334"/>
          </a:xfrm>
          <a:prstGeom prst="roundRect">
            <a:avLst/>
          </a:prstGeom>
          <a:ln w="76200"/>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(2)</a:t>
            </a:r>
            <a:r>
              <a:rPr lang="zh-CN" altLang="zh-CN" sz="2800" dirty="0" smtClean="0">
                <a:latin typeface="Times New Roman" pitchFamily="18" charset="0"/>
                <a:cs typeface="Times New Roman" pitchFamily="18" charset="0"/>
              </a:rPr>
              <a:t>若一条直线过平行四边形的两条对角线的交点</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则这条直线被一组对边所截线段以对角线的交点为中点</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且这条直线平分该平行四边形的面积</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7" name="圆角矩形 6"/>
          <p:cNvSpPr/>
          <p:nvPr/>
        </p:nvSpPr>
        <p:spPr>
          <a:xfrm>
            <a:off x="251520" y="5109696"/>
            <a:ext cx="8568952" cy="1055608"/>
          </a:xfrm>
          <a:prstGeom prst="roundRect">
            <a:avLst/>
          </a:prstGeom>
          <a:ln w="76200"/>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(3)</a:t>
            </a:r>
            <a:r>
              <a:rPr lang="zh-CN" altLang="zh-CN" sz="2800" dirty="0" smtClean="0">
                <a:latin typeface="Times New Roman" pitchFamily="18" charset="0"/>
                <a:cs typeface="Times New Roman" pitchFamily="18" charset="0"/>
              </a:rPr>
              <a:t>在平行四边形中</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被对角线所分成的四个小三角形</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相邻两个小三角形的周长之差等于邻边长之差</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strVal val="#ppt_w*0.70"/>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0" y="1700808"/>
            <a:ext cx="648072" cy="2121932"/>
          </a:xfrm>
          <a:prstGeom prst="roundRect">
            <a:avLst/>
          </a:prstGeom>
          <a:ln w="76200">
            <a:solidFill>
              <a:schemeClr val="bg1"/>
            </a:solidFill>
          </a:ln>
          <a:effectLst>
            <a:glow rad="228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课堂小结</a:t>
            </a:r>
            <a:endParaRPr lang="zh-CN" altLang="zh-CN" sz="3200" b="1" dirty="0">
              <a:latin typeface="Times New Roman" pitchFamily="18" charset="0"/>
              <a:cs typeface="Times New Roman" pitchFamily="18" charset="0"/>
            </a:endParaRPr>
          </a:p>
        </p:txBody>
      </p:sp>
      <p:graphicFrame>
        <p:nvGraphicFramePr>
          <p:cNvPr id="4" name="表格 3"/>
          <p:cNvGraphicFramePr>
            <a:graphicFrameLocks noGrp="1"/>
          </p:cNvGraphicFramePr>
          <p:nvPr/>
        </p:nvGraphicFramePr>
        <p:xfrm>
          <a:off x="1043608" y="677400"/>
          <a:ext cx="7704856" cy="5559912"/>
        </p:xfrm>
        <a:graphic>
          <a:graphicData uri="http://schemas.openxmlformats.org/drawingml/2006/table">
            <a:tbl>
              <a:tblPr>
                <a:tableStyleId>{35758FB7-9AC5-4552-8A53-C91805E547FA}</a:tableStyleId>
              </a:tblPr>
              <a:tblGrid>
                <a:gridCol w="619140"/>
                <a:gridCol w="3095701"/>
                <a:gridCol w="2347725"/>
                <a:gridCol w="1642290"/>
              </a:tblGrid>
              <a:tr h="701152">
                <a:tc>
                  <a:txBody>
                    <a:bodyPr/>
                    <a:lstStyle/>
                    <a:p>
                      <a:pPr algn="ctr">
                        <a:lnSpc>
                          <a:spcPct val="100000"/>
                        </a:lnSpc>
                        <a:spcAft>
                          <a:spcPts val="0"/>
                        </a:spcAft>
                      </a:pPr>
                      <a:r>
                        <a:rPr lang="zh-CN" sz="2400" kern="100" dirty="0" smtClean="0"/>
                        <a:t>名</a:t>
                      </a:r>
                      <a:endParaRPr lang="en-US" altLang="zh-CN" sz="2400" kern="100" dirty="0" smtClean="0"/>
                    </a:p>
                    <a:p>
                      <a:pPr algn="ctr">
                        <a:lnSpc>
                          <a:spcPct val="100000"/>
                        </a:lnSpc>
                        <a:spcAft>
                          <a:spcPts val="0"/>
                        </a:spcAft>
                      </a:pPr>
                      <a:r>
                        <a:rPr lang="zh-CN" sz="2400" kern="100" dirty="0" smtClean="0"/>
                        <a:t>称</a:t>
                      </a:r>
                      <a:endParaRPr lang="zh-CN" sz="2400" b="1" kern="100" dirty="0">
                        <a:solidFill>
                          <a:srgbClr val="000000"/>
                        </a:solidFill>
                        <a:latin typeface="NEU-BZ-S92"/>
                        <a:ea typeface="方正书宋_GBK"/>
                        <a:cs typeface="Times New Roman"/>
                      </a:endParaRPr>
                    </a:p>
                  </a:txBody>
                  <a:tcPr marL="0" marR="0" marT="0" marB="0" anchor="ctr"/>
                </a:tc>
                <a:tc gridSpan="3">
                  <a:txBody>
                    <a:bodyPr/>
                    <a:lstStyle/>
                    <a:p>
                      <a:pPr algn="ctr">
                        <a:lnSpc>
                          <a:spcPts val="1200"/>
                        </a:lnSpc>
                        <a:spcAft>
                          <a:spcPts val="0"/>
                        </a:spcAft>
                      </a:pPr>
                      <a:r>
                        <a:rPr lang="zh-CN" sz="2400" kern="100" dirty="0"/>
                        <a:t>平行四边形</a:t>
                      </a:r>
                      <a:endParaRPr lang="zh-CN" sz="2400" b="1" kern="100" dirty="0">
                        <a:solidFill>
                          <a:srgbClr val="000000"/>
                        </a:solidFill>
                        <a:latin typeface="NEU-BZ-S92"/>
                        <a:ea typeface="方正书宋_GBK"/>
                        <a:cs typeface="Times New Roman"/>
                      </a:endParaRPr>
                    </a:p>
                  </a:txBody>
                  <a:tcPr marL="0" marR="0" marT="0" marB="0" anchor="ctr"/>
                </a:tc>
                <a:tc hMerge="1">
                  <a:tcPr/>
                </a:tc>
                <a:tc hMerge="1">
                  <a:tcPr/>
                </a:tc>
              </a:tr>
              <a:tr h="1930908">
                <a:tc>
                  <a:txBody>
                    <a:bodyPr/>
                    <a:lstStyle/>
                    <a:p>
                      <a:pPr algn="ctr">
                        <a:lnSpc>
                          <a:spcPct val="100000"/>
                        </a:lnSpc>
                        <a:spcAft>
                          <a:spcPts val="0"/>
                        </a:spcAft>
                      </a:pPr>
                      <a:r>
                        <a:rPr lang="zh-CN" sz="2400" kern="100" dirty="0" smtClean="0"/>
                        <a:t>图</a:t>
                      </a:r>
                      <a:endParaRPr lang="en-US" altLang="zh-CN" sz="2400" kern="100" dirty="0" smtClean="0"/>
                    </a:p>
                    <a:p>
                      <a:pPr algn="ctr">
                        <a:lnSpc>
                          <a:spcPct val="100000"/>
                        </a:lnSpc>
                        <a:spcAft>
                          <a:spcPts val="0"/>
                        </a:spcAft>
                      </a:pPr>
                      <a:r>
                        <a:rPr lang="zh-CN" sz="2400" kern="100" dirty="0" smtClean="0"/>
                        <a:t>形</a:t>
                      </a:r>
                      <a:endParaRPr lang="zh-CN" sz="2400" b="1" kern="100" dirty="0">
                        <a:solidFill>
                          <a:srgbClr val="000000"/>
                        </a:solidFill>
                        <a:latin typeface="NEU-BZ-S92"/>
                        <a:ea typeface="方正书宋_GBK"/>
                        <a:cs typeface="Times New Roman"/>
                      </a:endParaRPr>
                    </a:p>
                  </a:txBody>
                  <a:tcPr marL="0" marR="0" marT="0" marB="0" anchor="ctr"/>
                </a:tc>
                <a:tc gridSpan="3">
                  <a:txBody>
                    <a:bodyPr/>
                    <a:lstStyle/>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smtClean="0">
                        <a:solidFill>
                          <a:srgbClr val="000000"/>
                        </a:solidFill>
                        <a:latin typeface="Times New Roman"/>
                        <a:ea typeface="方正书宋_GBK"/>
                        <a:cs typeface="Times New Roman"/>
                      </a:endParaRPr>
                    </a:p>
                    <a:p>
                      <a:pPr algn="ctr">
                        <a:lnSpc>
                          <a:spcPts val="1200"/>
                        </a:lnSpc>
                        <a:spcAft>
                          <a:spcPts val="0"/>
                        </a:spcAft>
                      </a:pPr>
                      <a:endParaRPr lang="en-US" sz="2400" b="1" kern="100" dirty="0">
                        <a:solidFill>
                          <a:srgbClr val="000000"/>
                        </a:solidFill>
                        <a:latin typeface="Times New Roman"/>
                        <a:ea typeface="方正书宋_GBK"/>
                        <a:cs typeface="Times New Roman"/>
                      </a:endParaRPr>
                    </a:p>
                  </a:txBody>
                  <a:tcPr marL="0" marR="0" marT="0" marB="0" anchor="ctr"/>
                </a:tc>
                <a:tc hMerge="1">
                  <a:tcPr/>
                </a:tc>
                <a:tc hMerge="1">
                  <a:tcPr/>
                </a:tc>
              </a:tr>
              <a:tr h="621680">
                <a:tc>
                  <a:txBody>
                    <a:bodyPr/>
                    <a:lstStyle/>
                    <a:p>
                      <a:pPr algn="ctr">
                        <a:lnSpc>
                          <a:spcPct val="100000"/>
                        </a:lnSpc>
                        <a:spcAft>
                          <a:spcPts val="0"/>
                        </a:spcAft>
                      </a:pPr>
                      <a:r>
                        <a:rPr lang="zh-CN" sz="2400" kern="100" dirty="0" smtClean="0"/>
                        <a:t>定义</a:t>
                      </a:r>
                      <a:endParaRPr lang="zh-CN" sz="2400" b="1" kern="100" dirty="0">
                        <a:solidFill>
                          <a:srgbClr val="000000"/>
                        </a:solidFill>
                        <a:latin typeface="NEU-BZ-S92"/>
                        <a:ea typeface="方正书宋_GBK"/>
                        <a:cs typeface="Times New Roman"/>
                      </a:endParaRPr>
                    </a:p>
                  </a:txBody>
                  <a:tcPr marL="0" marR="0" marT="0" marB="0" anchor="ctr"/>
                </a:tc>
                <a:tc gridSpan="3">
                  <a:txBody>
                    <a:bodyPr/>
                    <a:lstStyle/>
                    <a:p>
                      <a:pPr algn="ctr">
                        <a:lnSpc>
                          <a:spcPct val="100000"/>
                        </a:lnSpc>
                        <a:spcAft>
                          <a:spcPts val="0"/>
                        </a:spcAft>
                      </a:pPr>
                      <a:r>
                        <a:rPr lang="zh-CN" sz="2400" kern="100" dirty="0"/>
                        <a:t>两组对边分别平行的四边形是平行四边形</a:t>
                      </a:r>
                      <a:endParaRPr lang="zh-CN" sz="2400" b="1" kern="100" dirty="0">
                        <a:solidFill>
                          <a:srgbClr val="000000"/>
                        </a:solidFill>
                        <a:latin typeface="NEU-BZ-S92"/>
                        <a:ea typeface="方正书宋_GBK"/>
                        <a:cs typeface="Times New Roman"/>
                      </a:endParaRPr>
                    </a:p>
                  </a:txBody>
                  <a:tcPr marL="0" marR="0" marT="0" marB="0" anchor="ctr"/>
                </a:tc>
                <a:tc hMerge="1">
                  <a:tcPr/>
                </a:tc>
                <a:tc hMerge="1">
                  <a:tcPr/>
                </a:tc>
              </a:tr>
              <a:tr h="327436">
                <a:tc rowSpan="2">
                  <a:txBody>
                    <a:bodyPr/>
                    <a:lstStyle/>
                    <a:p>
                      <a:pPr algn="ctr">
                        <a:lnSpc>
                          <a:spcPts val="1200"/>
                        </a:lnSpc>
                        <a:spcAft>
                          <a:spcPts val="0"/>
                        </a:spcAft>
                      </a:pPr>
                      <a:r>
                        <a:rPr lang="zh-CN" sz="2400" kern="100" dirty="0"/>
                        <a:t>性质</a:t>
                      </a:r>
                      <a:endParaRPr lang="zh-CN" sz="2400" b="1" kern="100" dirty="0">
                        <a:solidFill>
                          <a:srgbClr val="000000"/>
                        </a:solidFill>
                        <a:latin typeface="NEU-BZ-S92"/>
                        <a:ea typeface="方正书宋_GBK"/>
                        <a:cs typeface="Times New Roman"/>
                      </a:endParaRPr>
                    </a:p>
                  </a:txBody>
                  <a:tcPr marL="0" marR="0" marT="0" marB="0" anchor="ctr"/>
                </a:tc>
                <a:tc>
                  <a:txBody>
                    <a:bodyPr/>
                    <a:lstStyle/>
                    <a:p>
                      <a:pPr algn="ctr">
                        <a:lnSpc>
                          <a:spcPts val="1200"/>
                        </a:lnSpc>
                        <a:spcAft>
                          <a:spcPts val="0"/>
                        </a:spcAft>
                      </a:pPr>
                      <a:endParaRPr lang="en-US" altLang="zh-CN" sz="2400" kern="100" dirty="0" smtClean="0"/>
                    </a:p>
                    <a:p>
                      <a:pPr algn="ctr">
                        <a:lnSpc>
                          <a:spcPts val="1200"/>
                        </a:lnSpc>
                        <a:spcAft>
                          <a:spcPts val="0"/>
                        </a:spcAft>
                      </a:pPr>
                      <a:endParaRPr lang="en-US" altLang="zh-CN" sz="2400" kern="100" dirty="0" smtClean="0"/>
                    </a:p>
                    <a:p>
                      <a:pPr algn="ctr">
                        <a:lnSpc>
                          <a:spcPts val="1200"/>
                        </a:lnSpc>
                        <a:spcAft>
                          <a:spcPts val="0"/>
                        </a:spcAft>
                      </a:pPr>
                      <a:r>
                        <a:rPr lang="zh-CN" sz="2400" kern="100" dirty="0" smtClean="0"/>
                        <a:t>边</a:t>
                      </a:r>
                      <a:endParaRPr lang="en-US" altLang="zh-CN" sz="2400" kern="100" dirty="0" smtClean="0"/>
                    </a:p>
                    <a:p>
                      <a:pPr algn="ctr">
                        <a:lnSpc>
                          <a:spcPts val="1200"/>
                        </a:lnSpc>
                        <a:spcAft>
                          <a:spcPts val="0"/>
                        </a:spcAft>
                      </a:pPr>
                      <a:endParaRPr lang="zh-CN" sz="2400" b="1" kern="100" dirty="0">
                        <a:solidFill>
                          <a:srgbClr val="000000"/>
                        </a:solidFill>
                        <a:latin typeface="NEU-BZ-S92"/>
                        <a:ea typeface="方正书宋_GBK"/>
                        <a:cs typeface="Times New Roman"/>
                      </a:endParaRPr>
                    </a:p>
                  </a:txBody>
                  <a:tcPr marL="0" marR="0" marT="0" marB="0" anchor="ctr"/>
                </a:tc>
                <a:tc>
                  <a:txBody>
                    <a:bodyPr/>
                    <a:lstStyle/>
                    <a:p>
                      <a:pPr algn="ctr">
                        <a:lnSpc>
                          <a:spcPts val="1200"/>
                        </a:lnSpc>
                        <a:spcAft>
                          <a:spcPts val="0"/>
                        </a:spcAft>
                      </a:pPr>
                      <a:endParaRPr lang="en-US" altLang="zh-CN" sz="2400" kern="100" dirty="0" smtClean="0"/>
                    </a:p>
                    <a:p>
                      <a:pPr algn="ctr">
                        <a:lnSpc>
                          <a:spcPts val="1200"/>
                        </a:lnSpc>
                        <a:spcAft>
                          <a:spcPts val="0"/>
                        </a:spcAft>
                      </a:pPr>
                      <a:r>
                        <a:rPr lang="zh-CN" sz="2400" kern="100" dirty="0" smtClean="0"/>
                        <a:t>角</a:t>
                      </a:r>
                      <a:endParaRPr lang="zh-CN" sz="2400" b="1" kern="100" dirty="0">
                        <a:solidFill>
                          <a:srgbClr val="000000"/>
                        </a:solidFill>
                        <a:latin typeface="NEU-BZ-S92"/>
                        <a:ea typeface="方正书宋_GBK"/>
                        <a:cs typeface="Times New Roman"/>
                      </a:endParaRPr>
                    </a:p>
                  </a:txBody>
                  <a:tcPr marL="0" marR="0" marT="0" marB="0" anchor="ctr"/>
                </a:tc>
                <a:tc>
                  <a:txBody>
                    <a:bodyPr/>
                    <a:lstStyle/>
                    <a:p>
                      <a:pPr algn="ctr">
                        <a:lnSpc>
                          <a:spcPts val="1200"/>
                        </a:lnSpc>
                        <a:spcAft>
                          <a:spcPts val="0"/>
                        </a:spcAft>
                      </a:pPr>
                      <a:endParaRPr lang="en-US" altLang="zh-CN" sz="2400" kern="100" dirty="0" smtClean="0"/>
                    </a:p>
                    <a:p>
                      <a:pPr algn="ctr">
                        <a:lnSpc>
                          <a:spcPts val="1200"/>
                        </a:lnSpc>
                        <a:spcAft>
                          <a:spcPts val="0"/>
                        </a:spcAft>
                      </a:pPr>
                      <a:r>
                        <a:rPr lang="zh-CN" sz="2400" kern="100" dirty="0" smtClean="0"/>
                        <a:t>对</a:t>
                      </a:r>
                      <a:r>
                        <a:rPr lang="zh-CN" sz="2400" kern="100" dirty="0"/>
                        <a:t>角线</a:t>
                      </a:r>
                      <a:endParaRPr lang="zh-CN" sz="2400" b="1" kern="100" dirty="0">
                        <a:solidFill>
                          <a:srgbClr val="000000"/>
                        </a:solidFill>
                        <a:latin typeface="NEU-BZ-S92"/>
                        <a:ea typeface="方正书宋_GBK"/>
                        <a:cs typeface="Times New Roman"/>
                      </a:endParaRPr>
                    </a:p>
                  </a:txBody>
                  <a:tcPr marL="0" marR="0" marT="0" marB="0" anchor="ctr"/>
                </a:tc>
              </a:tr>
              <a:tr h="1243357">
                <a:tc vMerge="1">
                  <a:tcPr/>
                </a:tc>
                <a:tc>
                  <a:txBody>
                    <a:bodyPr/>
                    <a:lstStyle/>
                    <a:p>
                      <a:pPr>
                        <a:lnSpc>
                          <a:spcPct val="100000"/>
                        </a:lnSpc>
                        <a:spcAft>
                          <a:spcPts val="0"/>
                        </a:spcAft>
                      </a:pPr>
                      <a:r>
                        <a:rPr lang="en-US" altLang="zh-CN" sz="2400" kern="100" dirty="0" smtClean="0"/>
                        <a:t>    </a:t>
                      </a:r>
                      <a:r>
                        <a:rPr lang="zh-CN" sz="2400" kern="100" dirty="0" smtClean="0"/>
                        <a:t>平</a:t>
                      </a:r>
                      <a:r>
                        <a:rPr lang="zh-CN" sz="2400" kern="100" dirty="0"/>
                        <a:t>行四边形的</a:t>
                      </a:r>
                      <a:r>
                        <a:rPr lang="zh-CN" sz="2400" kern="100" dirty="0" smtClean="0"/>
                        <a:t>对</a:t>
                      </a:r>
                      <a:endParaRPr lang="en-US" altLang="zh-CN" sz="2400" kern="100" dirty="0" smtClean="0"/>
                    </a:p>
                    <a:p>
                      <a:pPr>
                        <a:lnSpc>
                          <a:spcPct val="100000"/>
                        </a:lnSpc>
                        <a:spcAft>
                          <a:spcPts val="0"/>
                        </a:spcAft>
                      </a:pPr>
                      <a:r>
                        <a:rPr lang="en-US" altLang="zh-CN" sz="2400" kern="100" dirty="0" smtClean="0"/>
                        <a:t>    </a:t>
                      </a:r>
                      <a:r>
                        <a:rPr lang="zh-CN" sz="2400" kern="100" dirty="0" smtClean="0"/>
                        <a:t>边平</a:t>
                      </a:r>
                      <a:r>
                        <a:rPr lang="zh-CN" sz="2400" kern="100" dirty="0"/>
                        <a:t>行</a:t>
                      </a:r>
                      <a:r>
                        <a:rPr lang="en-US" sz="2400" kern="100" dirty="0"/>
                        <a:t>;</a:t>
                      </a:r>
                      <a:r>
                        <a:rPr lang="zh-CN" sz="2400" kern="100" dirty="0"/>
                        <a:t>对边相等</a:t>
                      </a:r>
                      <a:endParaRPr lang="zh-CN" sz="2400" b="1" kern="100" dirty="0">
                        <a:solidFill>
                          <a:srgbClr val="000000"/>
                        </a:solidFill>
                        <a:latin typeface="NEU-BZ-S92"/>
                        <a:ea typeface="方正书宋_GBK"/>
                        <a:cs typeface="Times New Roman"/>
                      </a:endParaRPr>
                    </a:p>
                  </a:txBody>
                  <a:tcPr marL="28575" marR="28575" marT="0" marB="0" anchor="ctr"/>
                </a:tc>
                <a:tc>
                  <a:txBody>
                    <a:bodyPr/>
                    <a:lstStyle/>
                    <a:p>
                      <a:pPr>
                        <a:lnSpc>
                          <a:spcPct val="100000"/>
                        </a:lnSpc>
                        <a:spcAft>
                          <a:spcPts val="0"/>
                        </a:spcAft>
                      </a:pPr>
                      <a:r>
                        <a:rPr lang="en-US" altLang="zh-CN" sz="2400" kern="100" dirty="0" smtClean="0"/>
                        <a:t>   </a:t>
                      </a:r>
                      <a:r>
                        <a:rPr lang="zh-CN" sz="2400" kern="100" dirty="0" smtClean="0"/>
                        <a:t>对</a:t>
                      </a:r>
                      <a:r>
                        <a:rPr lang="zh-CN" sz="2400" kern="100" dirty="0"/>
                        <a:t>角</a:t>
                      </a:r>
                      <a:r>
                        <a:rPr lang="zh-CN" sz="2400" kern="100" dirty="0" smtClean="0"/>
                        <a:t>相等</a:t>
                      </a:r>
                      <a:r>
                        <a:rPr lang="en-US" altLang="zh-CN" sz="2400" kern="100" dirty="0" smtClean="0"/>
                        <a:t>;</a:t>
                      </a:r>
                      <a:endParaRPr lang="en-US" altLang="zh-CN" sz="2400" kern="100" dirty="0" smtClean="0"/>
                    </a:p>
                    <a:p>
                      <a:pPr>
                        <a:lnSpc>
                          <a:spcPct val="100000"/>
                        </a:lnSpc>
                        <a:spcAft>
                          <a:spcPts val="0"/>
                        </a:spcAft>
                      </a:pPr>
                      <a:r>
                        <a:rPr lang="en-US" altLang="zh-CN" sz="2400" kern="100" baseline="0" dirty="0" smtClean="0"/>
                        <a:t>   </a:t>
                      </a:r>
                      <a:r>
                        <a:rPr lang="zh-CN" sz="2400" kern="100" dirty="0" smtClean="0"/>
                        <a:t>邻</a:t>
                      </a:r>
                      <a:r>
                        <a:rPr lang="zh-CN" sz="2400" kern="100" dirty="0"/>
                        <a:t>角互补</a:t>
                      </a:r>
                      <a:endParaRPr lang="zh-CN" sz="2400" b="1" kern="100" dirty="0">
                        <a:solidFill>
                          <a:srgbClr val="000000"/>
                        </a:solidFill>
                        <a:latin typeface="NEU-BZ-S92"/>
                        <a:ea typeface="方正书宋_GBK"/>
                        <a:cs typeface="Times New Roman"/>
                      </a:endParaRPr>
                    </a:p>
                  </a:txBody>
                  <a:tcPr marL="0" marR="0" marT="0" marB="0" anchor="ctr"/>
                </a:tc>
                <a:tc>
                  <a:txBody>
                    <a:bodyPr/>
                    <a:lstStyle/>
                    <a:p>
                      <a:pPr>
                        <a:lnSpc>
                          <a:spcPct val="100000"/>
                        </a:lnSpc>
                        <a:spcAft>
                          <a:spcPts val="0"/>
                        </a:spcAft>
                      </a:pPr>
                      <a:r>
                        <a:rPr lang="en-US" altLang="zh-CN" sz="2400" kern="100" dirty="0" smtClean="0"/>
                        <a:t>   </a:t>
                      </a:r>
                      <a:r>
                        <a:rPr lang="zh-CN" sz="2400" kern="100" dirty="0" smtClean="0"/>
                        <a:t>对</a:t>
                      </a:r>
                      <a:r>
                        <a:rPr lang="zh-CN" sz="2400" kern="100" dirty="0"/>
                        <a:t>角线</a:t>
                      </a:r>
                      <a:r>
                        <a:rPr lang="zh-CN" sz="2400" kern="100" dirty="0" smtClean="0"/>
                        <a:t>互</a:t>
                      </a:r>
                      <a:endParaRPr lang="en-US" altLang="zh-CN" sz="2400" kern="100" dirty="0" smtClean="0"/>
                    </a:p>
                    <a:p>
                      <a:pPr>
                        <a:lnSpc>
                          <a:spcPct val="100000"/>
                        </a:lnSpc>
                        <a:spcAft>
                          <a:spcPts val="0"/>
                        </a:spcAft>
                      </a:pPr>
                      <a:r>
                        <a:rPr lang="en-US" altLang="zh-CN" sz="2400" kern="100" dirty="0" smtClean="0"/>
                        <a:t>   </a:t>
                      </a:r>
                      <a:r>
                        <a:rPr lang="zh-CN" sz="2400" kern="100" dirty="0" smtClean="0"/>
                        <a:t>相</a:t>
                      </a:r>
                      <a:r>
                        <a:rPr lang="zh-CN" sz="2400" kern="100" dirty="0"/>
                        <a:t>平分</a:t>
                      </a:r>
                      <a:endParaRPr lang="zh-CN" sz="2400" b="1" kern="100" dirty="0">
                        <a:solidFill>
                          <a:srgbClr val="000000"/>
                        </a:solidFill>
                        <a:latin typeface="NEU-BZ-S92"/>
                        <a:ea typeface="方正书宋_GBK"/>
                        <a:cs typeface="Times New Roman"/>
                      </a:endParaRPr>
                    </a:p>
                  </a:txBody>
                  <a:tcPr marL="0" marR="0" marT="0" marB="0" anchor="ctr"/>
                </a:tc>
              </a:tr>
            </a:tbl>
          </a:graphicData>
        </a:graphic>
      </p:graphicFrame>
      <p:pic>
        <p:nvPicPr>
          <p:cNvPr id="223233" name="图片 85"/>
          <p:cNvPicPr>
            <a:picLocks noChangeAspect="1" noChangeArrowheads="1"/>
          </p:cNvPicPr>
          <p:nvPr/>
        </p:nvPicPr>
        <p:blipFill>
          <a:blip r:embed="rId1" cstate="print">
            <a:clrChange>
              <a:clrFrom>
                <a:srgbClr val="FFFFFF"/>
              </a:clrFrom>
              <a:clrTo>
                <a:srgbClr val="FFFFFF">
                  <a:alpha val="0"/>
                </a:srgbClr>
              </a:clrTo>
            </a:clrChange>
            <a:lum bright="-40000"/>
          </a:blip>
          <a:srcRect/>
          <a:stretch>
            <a:fillRect/>
          </a:stretch>
        </p:blipFill>
        <p:spPr bwMode="auto">
          <a:xfrm>
            <a:off x="2843808" y="1628800"/>
            <a:ext cx="4032448" cy="1932909"/>
          </a:xfrm>
          <a:prstGeom prst="rect">
            <a:avLst/>
          </a:prstGeom>
          <a:noFill/>
        </p:spPr>
      </p:pic>
      <p:sp>
        <p:nvSpPr>
          <p:cNvPr id="5" name="动作按钮: 第一张 4">
            <a:hlinkClick r:id="" action="ppaction://hlinkshowjump?jump=firstslide" highlightClick="1"/>
          </p:cNvPr>
          <p:cNvSpPr/>
          <p:nvPr/>
        </p:nvSpPr>
        <p:spPr>
          <a:xfrm>
            <a:off x="7000892" y="6143644"/>
            <a:ext cx="714380" cy="57150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23233"/>
                                        </p:tgtEl>
                                        <p:attrNameLst>
                                          <p:attrName>style.visibility</p:attrName>
                                        </p:attrNameLst>
                                      </p:cBhvr>
                                      <p:to>
                                        <p:strVal val="visible"/>
                                      </p:to>
                                    </p:set>
                                    <p:anim calcmode="lin" valueType="num">
                                      <p:cBhvr>
                                        <p:cTn id="7" dur="1000" fill="hold"/>
                                        <p:tgtEl>
                                          <p:spTgt spid="223233"/>
                                        </p:tgtEl>
                                        <p:attrNameLst>
                                          <p:attrName>ppt_w</p:attrName>
                                        </p:attrNameLst>
                                      </p:cBhvr>
                                      <p:tavLst>
                                        <p:tav tm="0">
                                          <p:val>
                                            <p:strVal val="#ppt_w*0.70"/>
                                          </p:val>
                                        </p:tav>
                                        <p:tav tm="100000">
                                          <p:val>
                                            <p:strVal val="#ppt_w"/>
                                          </p:val>
                                        </p:tav>
                                      </p:tavLst>
                                    </p:anim>
                                    <p:anim calcmode="lin" valueType="num">
                                      <p:cBhvr>
                                        <p:cTn id="8" dur="1000" fill="hold"/>
                                        <p:tgtEl>
                                          <p:spTgt spid="223233"/>
                                        </p:tgtEl>
                                        <p:attrNameLst>
                                          <p:attrName>ppt_h</p:attrName>
                                        </p:attrNameLst>
                                      </p:cBhvr>
                                      <p:tavLst>
                                        <p:tav tm="0">
                                          <p:val>
                                            <p:strVal val="#ppt_h"/>
                                          </p:val>
                                        </p:tav>
                                        <p:tav tm="100000">
                                          <p:val>
                                            <p:strVal val="#ppt_h"/>
                                          </p:val>
                                        </p:tav>
                                      </p:tavLst>
                                    </p:anim>
                                    <p:animEffect transition="in" filter="fade">
                                      <p:cBhvr>
                                        <p:cTn id="9" dur="1000"/>
                                        <p:tgtEl>
                                          <p:spTgt spid="223233"/>
                                        </p:tgtEl>
                                      </p:cBhvr>
                                    </p:animEffect>
                                  </p:childTnLst>
                                </p:cTn>
                              </p:par>
                              <p:par>
                                <p:cTn id="10" presetID="55"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2275</Words>
  <Application>Kingsoft Office WPP</Application>
  <PresentationFormat>全屏显示(4:3)</PresentationFormat>
  <Paragraphs>214</Paragraphs>
  <Slides>15</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17" baseType="lpstr">
      <vt:lpstr>默认设计模板</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数学备课大师【全免费】</dc:title>
  <dc:creator>数学备课大师【全免费】</dc:creator>
  <dc:description>数学备课大师【全免费】</dc:description>
  <cp:lastModifiedBy>Administrator</cp:lastModifiedBy>
  <cp:revision>数学备课大师【全免费】</cp:revision>
  <dcterms:created xsi:type="dcterms:W3CDTF">2015-11-21T07:20:00Z</dcterms:created>
  <dcterms:modified xsi:type="dcterms:W3CDTF">2017-02-07T05:53:18Z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数学备课大师【全免费】</vt:lpwstr>
  </property>
</Properties>
</file>