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3"/>
    <p:sldId id="356" r:id="rId4"/>
    <p:sldId id="278" r:id="rId6"/>
    <p:sldId id="359" r:id="rId7"/>
    <p:sldId id="306" r:id="rId8"/>
    <p:sldId id="360" r:id="rId9"/>
    <p:sldId id="349" r:id="rId10"/>
    <p:sldId id="361" r:id="rId11"/>
    <p:sldId id="362" r:id="rId12"/>
    <p:sldId id="353" r:id="rId13"/>
    <p:sldId id="363" r:id="rId14"/>
    <p:sldId id="364" r:id="rId15"/>
    <p:sldId id="269" r:id="rId16"/>
    <p:sldId id="270" r:id="rId17"/>
    <p:sldId id="340" r:id="rId18"/>
    <p:sldId id="319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9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65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4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oleObject" Target="../embeddings/oleObject3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11.png"/><Relationship Id="rId2" Type="http://schemas.openxmlformats.org/officeDocument/2006/relationships/image" Target="../media/image10.wmf"/><Relationship Id="rId1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latin typeface="+mj-ea"/>
                <a:ea typeface="+mj-ea"/>
              </a:rPr>
              <a:t>第十八章　平行四边形</a:t>
            </a:r>
            <a:endParaRPr lang="zh-CN" altLang="zh-CN" sz="36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144016" y="2577108"/>
            <a:ext cx="8820472" cy="1015663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rgbClr val="7030A0"/>
                </a:solidFill>
                <a:latin typeface="+mj-lt"/>
              </a:rPr>
              <a:t>18.2.3   </a:t>
            </a:r>
            <a:r>
              <a:rPr lang="zh-CN" altLang="zh-CN" sz="6000" b="1" dirty="0" smtClean="0">
                <a:solidFill>
                  <a:srgbClr val="7030A0"/>
                </a:solidFill>
                <a:latin typeface="+mj-lt"/>
              </a:rPr>
              <a:t>　正方形</a:t>
            </a:r>
            <a:endParaRPr lang="zh-CN" altLang="en-US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2008" y="260648"/>
            <a:ext cx="88924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求证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正方形的两条对角线把这个正方形分成四个全等的等腰直角三角形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是正方形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对角线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AC,BD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相交于点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求证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ABO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BCO,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CDO,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是全等的等腰直角三角形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3068960"/>
            <a:ext cx="85689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∵四边形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是正方形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AC=BD,AC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AO=BO=CO=DO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ABO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BCO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CDO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都是等腰直角三角形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并且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ABO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BCO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CDO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72200" y="2564904"/>
            <a:ext cx="230425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16" y="347172"/>
            <a:ext cx="8892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在平行四边形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的中点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连接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并延长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交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的延长线于点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求证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AOD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EO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C;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504" y="2492896"/>
            <a:ext cx="85689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∵四边形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OCE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OEC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又∵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的中点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OC=OD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EOC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58016" y="3000372"/>
            <a:ext cx="1830115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0100" y="142852"/>
            <a:ext cx="71065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(2)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连接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AC,DE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当∠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AEB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ACED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是正方形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请说明理由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472" y="1357298"/>
            <a:ext cx="80363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当∠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AEB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=45°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ACED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是正方形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理由如下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EOC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OA=OE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又∵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OC=OD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∴四边形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ACED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AEB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=45°,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AB=AE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BAE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∵四边形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CD,AB=CD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COE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BAE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∴平行四边形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ACED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是菱形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AB=AE,AB=CD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AE=CD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从而可知菱形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ACED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是正方形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1988840"/>
            <a:ext cx="1830115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/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8795" b="10701"/>
          <a:stretch>
            <a:fillRect/>
          </a:stretch>
        </p:blipFill>
        <p:spPr bwMode="auto">
          <a:xfrm>
            <a:off x="6804248" y="1988840"/>
            <a:ext cx="2088232" cy="1802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357158" y="4786322"/>
            <a:ext cx="8568952" cy="1261884"/>
          </a:xfrm>
          <a:prstGeom prst="rect">
            <a:avLst/>
          </a:prstGeom>
          <a:ln w="762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[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解题策略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]</a:t>
            </a:r>
            <a:r>
              <a:rPr lang="zh-CN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探索条件类问题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先看题中的已知条件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根据正方形的判定方法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缺什么就补什么条件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一般从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“</a:t>
            </a:r>
            <a:r>
              <a:rPr lang="zh-CN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矩形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+</a:t>
            </a:r>
            <a:r>
              <a:rPr lang="zh-CN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一组邻边相等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”</a:t>
            </a:r>
            <a:r>
              <a:rPr lang="zh-CN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或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“</a:t>
            </a:r>
            <a:r>
              <a:rPr lang="zh-CN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菱形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+</a:t>
            </a:r>
            <a:r>
              <a:rPr lang="zh-CN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有一个角是直角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”</a:t>
            </a:r>
            <a:r>
              <a:rPr lang="zh-CN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去考虑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400" b="1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115616" y="477758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8032" y="1559694"/>
            <a:ext cx="82444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弄清了正方形、平行四边形、矩形、菱形的关系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yl433.jpg" descr="id:2147507177;FounderCES"/>
          <p:cNvPicPr/>
          <p:nvPr/>
        </p:nvPicPr>
        <p:blipFill>
          <a:blip r:embed="rId1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28728" y="2714620"/>
            <a:ext cx="6192688" cy="2956944"/>
          </a:xfrm>
          <a:prstGeom prst="rect">
            <a:avLst/>
          </a:prstGeom>
        </p:spPr>
      </p:pic>
      <p:sp>
        <p:nvSpPr>
          <p:cNvPr id="5" name="动作按钮: 第一张 4">
            <a:hlinkClick r:id="" action="ppaction://hlinkshowjump?jump=firstslide" highlightClick="1"/>
          </p:cNvPr>
          <p:cNvSpPr/>
          <p:nvPr/>
        </p:nvSpPr>
        <p:spPr>
          <a:xfrm>
            <a:off x="7215206" y="6215082"/>
            <a:ext cx="57150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79512" y="1124744"/>
            <a:ext cx="8568952" cy="2485787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1.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下列命题是真命题的是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矩形的对角线互相垂直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菱形的对角线相等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正方形的对角线相等且互相垂直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四边形的对角线互相平分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9"/>
          <p:cNvGrpSpPr/>
          <p:nvPr/>
        </p:nvGrpSpPr>
        <p:grpSpPr bwMode="auto">
          <a:xfrm>
            <a:off x="5929354" y="116632"/>
            <a:ext cx="2928926" cy="928694"/>
            <a:chOff x="-205" y="0"/>
            <a:chExt cx="1838" cy="635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205" y="0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51520" y="3861048"/>
            <a:ext cx="8496944" cy="2167116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根据矩形的对角线相等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可判断选项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错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根据菱形的对角线互相垂直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可判断选项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错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根据正方形的对角线互相垂直、平分且相等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可判断选项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正确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四边形的对角线无特性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可判断选项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错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C.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0112" y="119675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428596" y="714356"/>
            <a:ext cx="8286808" cy="2553891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2.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在四边形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是对角线的交点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能判定这个四边形是正方形的是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.AC=BD,AB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CD,AB=CD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   B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.AD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zh-CN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.AO=BO=CO=DO,AC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 D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.AO=CO,BO=DO,AB=BC</a:t>
            </a:r>
            <a:endParaRPr lang="zh-CN" altLang="zh-CN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3357562"/>
            <a:ext cx="8496944" cy="2754809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根据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 “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对角线相等的平行四边形是矩形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”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可判定选项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是矩形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;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根据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“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两直线平行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同旁内角互补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”“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等量代换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”“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同旁内角互补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两直线平行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”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可判定选项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是平行四边形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;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根据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“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对角线互相垂直、平分且相等的四边形是正方形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”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可判定选项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是正方形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;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根据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“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一组邻边相等的平行四边形是菱形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”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可判定选项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是菱形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4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68" y="1428736"/>
            <a:ext cx="1152128" cy="57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07504" y="836712"/>
            <a:ext cx="8892480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3.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,E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是正方形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的边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上任意一点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EF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于点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F,EG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于点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=10 cm,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EFOG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的周长是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2852936"/>
            <a:ext cx="6336704" cy="3048655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先由题意证明四边形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EFOG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是矩形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进而可知矩形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EFOG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的周长为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OD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的长的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倍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然后根据勾股定理得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OD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的长为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5 cm.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故填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10      cm.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4316413" y="1928813"/>
          <a:ext cx="116046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13106400" imgH="5181600" progId="Equation.DSMT4">
                  <p:embed/>
                </p:oleObj>
              </mc:Choice>
              <mc:Fallback>
                <p:oleObj name="Equation" r:id="rId1" imgW="13106400" imgH="51816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16413" y="1928813"/>
                        <a:ext cx="1160462" cy="431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图片 21"/>
          <p:cNvPicPr/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r="15399"/>
          <a:stretch>
            <a:fillRect/>
          </a:stretch>
        </p:blipFill>
        <p:spPr bwMode="auto">
          <a:xfrm>
            <a:off x="7020272" y="3212976"/>
            <a:ext cx="1800200" cy="1787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5868144" y="4581129"/>
          <a:ext cx="479450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5791200" imgH="5181600" progId="Equation.DSMT4">
                  <p:embed/>
                </p:oleObj>
              </mc:Choice>
              <mc:Fallback>
                <p:oleObj name="Equation" r:id="rId4" imgW="5791200" imgH="51816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68144" y="4581129"/>
                        <a:ext cx="479450" cy="5760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60" name="Object 36"/>
          <p:cNvGraphicFramePr>
            <a:graphicFrameLocks noChangeAspect="1"/>
          </p:cNvGraphicFramePr>
          <p:nvPr/>
        </p:nvGraphicFramePr>
        <p:xfrm>
          <a:off x="2411760" y="5013176"/>
          <a:ext cx="479425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6" imgW="5791200" imgH="5181600" progId="Equation.DSMT4">
                  <p:embed/>
                </p:oleObj>
              </mc:Choice>
              <mc:Fallback>
                <p:oleObj name="Equation" r:id="rId6" imgW="5791200" imgH="51816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11760" y="5013176"/>
                        <a:ext cx="479425" cy="5762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动作按钮: 第一张 12">
            <a:hlinkClick r:id="" action="ppaction://hlinkshowjump?jump=firstslide" highlightClick="1"/>
          </p:cNvPr>
          <p:cNvSpPr/>
          <p:nvPr/>
        </p:nvSpPr>
        <p:spPr>
          <a:xfrm>
            <a:off x="7215206" y="6215082"/>
            <a:ext cx="57150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十二角星 10"/>
          <p:cNvSpPr/>
          <p:nvPr/>
        </p:nvSpPr>
        <p:spPr>
          <a:xfrm>
            <a:off x="899592" y="188640"/>
            <a:ext cx="2657065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想一想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1628800"/>
            <a:ext cx="8712968" cy="452431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八年级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班的简兰同学想买一条方纱巾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有一天她在商店里看到一块漂亮的纱巾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非常想买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但她拿起来看时感觉纱巾不太方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商店老板看她犹豫不决的样子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马上过来拉起一组对角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让她看另一组对角是否对齐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她还有些疑惑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老板又拉起另一组对角让她检验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她终于买下这块纱巾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你认为她买的这块纱巾是正方形的吗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当时采用什么方法可以检验出来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zh-CN" altLang="zh-CN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836712"/>
            <a:ext cx="77048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请同学们回答下面的问题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什么样的图形是平行四边形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什么样的图形是矩形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什么样的图形是菱形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什么样的图形是正方形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7141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9" name="剪去对角的矩形 8"/>
          <p:cNvSpPr/>
          <p:nvPr/>
        </p:nvSpPr>
        <p:spPr>
          <a:xfrm>
            <a:off x="467544" y="4797152"/>
            <a:ext cx="7488832" cy="1285577"/>
          </a:xfrm>
          <a:prstGeom prst="snip2DiagRect">
            <a:avLst/>
          </a:prstGeom>
          <a:ln w="762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正方形是有一组邻边相等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有一个角是直角的平行四边形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836712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正方形与矩形、菱形之间有什么关系呢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00034" y="1643050"/>
            <a:ext cx="547260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/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156176" y="1628800"/>
            <a:ext cx="2440087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/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28596" y="3286124"/>
            <a:ext cx="557216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/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444208" y="3429000"/>
            <a:ext cx="194421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剪去对角的矩形 11"/>
          <p:cNvSpPr/>
          <p:nvPr/>
        </p:nvSpPr>
        <p:spPr>
          <a:xfrm>
            <a:off x="785786" y="5214950"/>
            <a:ext cx="5184576" cy="697885"/>
          </a:xfrm>
          <a:prstGeom prst="snip2DiagRect">
            <a:avLst/>
          </a:prstGeom>
          <a:ln w="10160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正方形既是矩形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又是菱形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059832" y="1484784"/>
            <a:ext cx="5400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平行四边形有哪些性质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矩形有哪些性质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菱形有哪些性质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正方形有哪些性质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流程图: 顺序访问存储器 7"/>
          <p:cNvSpPr/>
          <p:nvPr/>
        </p:nvSpPr>
        <p:spPr>
          <a:xfrm>
            <a:off x="486161" y="2492896"/>
            <a:ext cx="1997607" cy="822305"/>
          </a:xfrm>
          <a:prstGeom prst="flowChartMagneticTape">
            <a:avLst/>
          </a:prstGeom>
          <a:ln w="76200">
            <a:solidFill>
              <a:schemeClr val="bg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比一比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928662" y="642918"/>
          <a:ext cx="6786610" cy="5720927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912934"/>
                <a:gridCol w="959120"/>
                <a:gridCol w="923806"/>
                <a:gridCol w="1597635"/>
                <a:gridCol w="2393115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图形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对边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对角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对角线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对称性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5001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平行四边形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/>
                        <a:t>平行、相等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/>
                        <a:t>相等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/>
                        <a:t>互相平分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/>
                        <a:t>不是轴对称图形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</a:tr>
              <a:tr h="86771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矩形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/>
                        <a:t>平行、相等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/>
                        <a:t>四个角都是直角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/>
                        <a:t>互相平分且相等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/>
                        <a:t>轴对称图形</a:t>
                      </a:r>
                      <a:r>
                        <a:rPr lang="en-US" sz="2000" kern="100" dirty="0"/>
                        <a:t>,</a:t>
                      </a:r>
                      <a:r>
                        <a:rPr lang="zh-CN" sz="2000" kern="100" dirty="0"/>
                        <a:t>有两条对称轴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</a:tr>
              <a:tr h="13015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菱形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/>
                        <a:t>平行、四条边都相等</a:t>
                      </a:r>
                      <a:endParaRPr lang="zh-CN" sz="20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/>
                        <a:t>相等</a:t>
                      </a:r>
                      <a:endParaRPr lang="zh-CN" sz="20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/>
                        <a:t>互相垂直且平分</a:t>
                      </a:r>
                      <a:r>
                        <a:rPr lang="en-US" sz="2000" kern="100" dirty="0"/>
                        <a:t>,</a:t>
                      </a:r>
                      <a:r>
                        <a:rPr lang="zh-CN" sz="2000" kern="100" dirty="0"/>
                        <a:t>每条对角线平分一组对角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/>
                        <a:t>轴对称图形</a:t>
                      </a:r>
                      <a:r>
                        <a:rPr lang="en-US" sz="2000" kern="100" dirty="0"/>
                        <a:t>,</a:t>
                      </a:r>
                      <a:r>
                        <a:rPr lang="zh-CN" sz="2000" kern="100" dirty="0"/>
                        <a:t>有两条对称轴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</a:tr>
              <a:tr h="136184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正方形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/>
                        <a:t>平行、四条边都相等</a:t>
                      </a:r>
                      <a:endParaRPr lang="zh-CN" sz="20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/>
                        <a:t>四个角都是直角</a:t>
                      </a:r>
                      <a:endParaRPr lang="zh-CN" sz="20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/>
                        <a:t>互相垂直、平分且相等</a:t>
                      </a:r>
                      <a:r>
                        <a:rPr lang="en-US" sz="2000" kern="100"/>
                        <a:t>,</a:t>
                      </a:r>
                      <a:r>
                        <a:rPr lang="zh-CN" sz="2000" kern="100"/>
                        <a:t>每条对角线平分一组对角</a:t>
                      </a:r>
                      <a:endParaRPr lang="zh-CN" sz="20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/>
                        <a:t>轴对称图形</a:t>
                      </a:r>
                      <a:r>
                        <a:rPr lang="en-US" sz="2000" kern="100" dirty="0"/>
                        <a:t>,</a:t>
                      </a:r>
                      <a:r>
                        <a:rPr lang="zh-CN" sz="2000" kern="100" dirty="0"/>
                        <a:t>有四条对称轴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03648" y="911622"/>
            <a:ext cx="75608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怎样判定一个四边形是正方形呢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把你所想的判定方法写出来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流程图: 资料带 7"/>
          <p:cNvSpPr/>
          <p:nvPr/>
        </p:nvSpPr>
        <p:spPr>
          <a:xfrm>
            <a:off x="323031" y="828017"/>
            <a:ext cx="1008609" cy="1088815"/>
          </a:xfrm>
          <a:prstGeom prst="flowChartPunchedTape">
            <a:avLst/>
          </a:prstGeom>
          <a:ln w="76200">
            <a:solidFill>
              <a:schemeClr val="bg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思考</a:t>
            </a:r>
            <a:endParaRPr lang="zh-CN" altLang="en-US" sz="28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2556193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正方形的判定方法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03920" y="3523788"/>
            <a:ext cx="8424936" cy="2281476"/>
          </a:xfrm>
          <a:prstGeom prst="roundRect">
            <a:avLst/>
          </a:prstGeom>
          <a:ln w="762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定义法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有一个角是直角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有一组邻边相等</a:t>
            </a:r>
            <a:endParaRPr lang="en-US" altLang="zh-CN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的平行四边形是正方形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矩形法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有一组邻边相等的矩形是正方形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菱形法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有一个角是直角的菱形是正方形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043608" y="332656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32048" y="1196753"/>
          <a:ext cx="8388424" cy="511256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270804"/>
                <a:gridCol w="2686526"/>
                <a:gridCol w="4431094"/>
              </a:tblGrid>
              <a:tr h="39327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图形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定义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Times New Roman" pitchFamily="18" charset="0"/>
                          <a:cs typeface="Times New Roman" pitchFamily="18" charset="0"/>
                        </a:rPr>
                        <a:t>判定</a:t>
                      </a:r>
                      <a:endParaRPr lang="zh-CN" sz="2000" b="1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57309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平行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四</a:t>
                      </a:r>
                      <a:endParaRPr lang="en-US" altLang="zh-CN" sz="20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边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形　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两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组对边分别平行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的</a:t>
                      </a: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altLang="zh-CN" sz="20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四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边形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1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两组对边分别相等的四边形</a:t>
                      </a:r>
                      <a:endParaRPr lang="zh-CN" sz="2000" kern="1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2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两组对角分别相等的四边形</a:t>
                      </a:r>
                      <a:endParaRPr lang="zh-CN" sz="2000" kern="1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3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对角线互相平分的四边形</a:t>
                      </a:r>
                      <a:endParaRPr lang="zh-CN" sz="2000" kern="1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4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一组对边平行且相等的四边形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78654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Times New Roman" pitchFamily="18" charset="0"/>
                          <a:cs typeface="Times New Roman" pitchFamily="18" charset="0"/>
                        </a:rPr>
                        <a:t>矩形</a:t>
                      </a:r>
                      <a:endParaRPr lang="zh-CN" sz="2000" b="1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有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一个角是直角的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平</a:t>
                      </a: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altLang="zh-CN" sz="20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行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四边形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1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对角线相等的平行四边形</a:t>
                      </a:r>
                      <a:endParaRPr lang="zh-CN" sz="2000" kern="1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2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有三个角是直角的四边形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78654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Times New Roman" pitchFamily="18" charset="0"/>
                          <a:cs typeface="Times New Roman" pitchFamily="18" charset="0"/>
                        </a:rPr>
                        <a:t>菱形</a:t>
                      </a:r>
                      <a:endParaRPr lang="zh-CN" sz="2000" b="1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有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一组邻边相等的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平</a:t>
                      </a: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lang="en-US" altLang="zh-CN" sz="20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行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四边形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1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对角线互相垂直的平行四边形</a:t>
                      </a:r>
                      <a:endParaRPr lang="zh-CN" sz="2000" kern="1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2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四条边相等的四边形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57309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Times New Roman" pitchFamily="18" charset="0"/>
                          <a:cs typeface="Times New Roman" pitchFamily="18" charset="0"/>
                        </a:rPr>
                        <a:t>正方形</a:t>
                      </a:r>
                      <a:endParaRPr lang="zh-CN" sz="2000" b="1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有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一个角是直角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有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一</a:t>
                      </a: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lang="en-US" altLang="zh-CN" sz="20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组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邻边相等的平行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四</a:t>
                      </a: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endParaRPr lang="en-US" altLang="zh-CN" sz="20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边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形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1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有一个角是直角的菱形</a:t>
                      </a:r>
                      <a:endParaRPr lang="zh-CN" sz="2000" kern="1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2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有一组邻边相等的矩形</a:t>
                      </a:r>
                      <a:endParaRPr lang="zh-CN" sz="2000" kern="1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3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有一个角是直角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有一组邻边相等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的</a:t>
                      </a: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endParaRPr lang="en-US" altLang="zh-CN" sz="20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平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行四边形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3563888" y="188640"/>
            <a:ext cx="30963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定义和判定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259632" y="548680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剪去对角的矩形 3"/>
          <p:cNvSpPr/>
          <p:nvPr/>
        </p:nvSpPr>
        <p:spPr>
          <a:xfrm>
            <a:off x="323528" y="2636912"/>
            <a:ext cx="8208912" cy="1761700"/>
          </a:xfrm>
          <a:prstGeom prst="snip2DiagRect">
            <a:avLst/>
          </a:prstGeom>
          <a:ln w="762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 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对角线互相垂直、平分且相等的四边形是正方形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2402</Words>
  <Application>Kingsoft Office WPP</Application>
  <PresentationFormat>全屏显示(4:3)</PresentationFormat>
  <Paragraphs>208</Paragraphs>
  <Slides>16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