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3"/>
    <p:sldId id="283" r:id="rId4"/>
    <p:sldId id="278" r:id="rId5"/>
    <p:sldId id="306" r:id="rId6"/>
    <p:sldId id="337" r:id="rId7"/>
    <p:sldId id="323" r:id="rId8"/>
    <p:sldId id="324" r:id="rId9"/>
    <p:sldId id="317" r:id="rId10"/>
    <p:sldId id="336" r:id="rId11"/>
    <p:sldId id="325" r:id="rId12"/>
    <p:sldId id="326" r:id="rId13"/>
    <p:sldId id="329" r:id="rId14"/>
    <p:sldId id="338" r:id="rId15"/>
    <p:sldId id="269" r:id="rId16"/>
    <p:sldId id="339" r:id="rId17"/>
    <p:sldId id="270" r:id="rId18"/>
    <p:sldId id="340" r:id="rId19"/>
    <p:sldId id="296" r:id="rId20"/>
    <p:sldId id="319" r:id="rId21"/>
    <p:sldId id="31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6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第十八章　平行四边形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156966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7030A0"/>
                </a:solidFill>
                <a:latin typeface="+mj-lt"/>
              </a:rPr>
              <a:t>18.1.2</a:t>
            </a:r>
            <a:r>
              <a:rPr lang="zh-CN" altLang="zh-CN" sz="4800" b="1" dirty="0" smtClean="0">
                <a:solidFill>
                  <a:srgbClr val="7030A0"/>
                </a:solidFill>
                <a:latin typeface="+mj-lt"/>
              </a:rPr>
              <a:t>　平行四边形的判定</a:t>
            </a:r>
            <a:endParaRPr lang="en-US" altLang="zh-CN" sz="4800" b="1" dirty="0" smtClean="0">
              <a:solidFill>
                <a:srgbClr val="7030A0"/>
              </a:solidFill>
              <a:latin typeface="+mj-lt"/>
            </a:endParaRPr>
          </a:p>
          <a:p>
            <a:pPr algn="ctr"/>
            <a:r>
              <a:rPr lang="zh-CN" altLang="en-US" sz="48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4800" b="1" dirty="0" smtClean="0">
                <a:solidFill>
                  <a:srgbClr val="7030A0"/>
                </a:solidFill>
                <a:latin typeface="+mj-lt"/>
              </a:rPr>
              <a:t>1</a:t>
            </a:r>
            <a:r>
              <a:rPr lang="zh-CN" altLang="en-US" sz="48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16024" y="332656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   </a:t>
            </a:r>
            <a:r>
              <a:rPr lang="zh-CN" altLang="zh-CN" sz="3200" dirty="0" smtClean="0"/>
              <a:t>提问</a:t>
            </a:r>
            <a:r>
              <a:rPr lang="en-US" altLang="zh-CN" sz="3200" dirty="0" smtClean="0"/>
              <a:t>:</a:t>
            </a:r>
            <a:r>
              <a:rPr lang="zh-CN" altLang="zh-CN" sz="3200" dirty="0" smtClean="0"/>
              <a:t>通过以上证明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我们得到了平行四边形的判定定理</a:t>
            </a:r>
            <a:r>
              <a:rPr lang="en-US" altLang="zh-CN" sz="3200" dirty="0" smtClean="0"/>
              <a:t>.</a:t>
            </a:r>
            <a:r>
              <a:rPr lang="zh-CN" altLang="zh-CN" sz="3200" dirty="0" smtClean="0"/>
              <a:t>这些定理与平行四边形的性质定理有何关系</a:t>
            </a:r>
            <a:r>
              <a:rPr lang="en-US" altLang="zh-CN" sz="3200" dirty="0" smtClean="0"/>
              <a:t>?</a:t>
            </a:r>
            <a:endParaRPr lang="zh-CN" altLang="zh-CN" sz="3200" dirty="0" smtClean="0"/>
          </a:p>
        </p:txBody>
      </p:sp>
      <p:sp>
        <p:nvSpPr>
          <p:cNvPr id="4" name="矩形 3"/>
          <p:cNvSpPr/>
          <p:nvPr/>
        </p:nvSpPr>
        <p:spPr>
          <a:xfrm>
            <a:off x="785786" y="1785926"/>
            <a:ext cx="73581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平行四边形的判定定理与平行四边形的性质定理互为逆定理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3357562"/>
            <a:ext cx="7632848" cy="2677656"/>
          </a:xfrm>
          <a:prstGeom prst="rect">
            <a:avLst/>
          </a:prstGeom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①平行四边形的定义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②两组对边分别相等的四边形是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平行四边形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③两组对角分别相等的四边形是平行四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边形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④对角线互相平分的四边形是平行四边形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4" grpId="0" autoUpdateAnimBg="0"/>
      <p:bldP spid="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221739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        例：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2400" i="1" dirty="0" smtClean="0"/>
              <a:t> □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的对角线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相交于点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上的两点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并且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AE=CF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求证四边形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BFDE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1124744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由已知条件可知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OB=OD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OA=OC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AE=CF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OE=OF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根据平行四边形的判定定理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对角线互相平分的四边形是平行四边形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即可证明四边形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BFDE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4" y="2214554"/>
            <a:ext cx="5248604" cy="2792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 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AO=CO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BO=DO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AE=CF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AO-AE=CO-CF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EO=FO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又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BO=DO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BFDE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1032" y="4857760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[</a:t>
            </a:r>
            <a:r>
              <a:rPr lang="zh-CN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解题策略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]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从已知条件入手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分析条件的特征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发现条件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AE=CF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与</a:t>
            </a:r>
            <a:r>
              <a:rPr lang="zh-CN" altLang="en-US" sz="2400" i="1" dirty="0" smtClean="0">
                <a:latin typeface="楷体_GB2312" pitchFamily="49" charset="-122"/>
                <a:ea typeface="楷体_GB2312" pitchFamily="49" charset="-122"/>
              </a:rPr>
              <a:t>□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的对角线有密切的关系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因此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根据平行四边形的判定定理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设法证明两条对角线互相平分即可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0192" y="2857496"/>
            <a:ext cx="246332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7" grpId="0" autoUpdateAnimBg="0"/>
      <p:bldP spid="8" grpId="0" autoUpdateAnimBg="0"/>
      <p:bldP spid="1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332656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【变式训练】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2800" i="1" dirty="0" smtClean="0"/>
              <a:t> □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分别是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上两点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DF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求证四边形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BEDF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715140" y="1928802"/>
            <a:ext cx="2087051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07504" y="1628800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利用条件证明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CDF,</a:t>
            </a:r>
            <a:endParaRPr lang="en-US" altLang="zh-CN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AE=CF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交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证明四边形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BEDF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的对角线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EF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互相平分即可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2" y="3068960"/>
            <a:ext cx="87129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交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于点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∵四边形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AB=CD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OA=OC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OB=OD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BAE=</a:t>
            </a:r>
            <a:r>
              <a:rPr lang="zh-CN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DF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DFC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(AAS).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AE=CF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OA-AE=OC-CF,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OE=OF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∴四边形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BEDF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对角线互相平分的四边形是平行四边形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57950" y="2285992"/>
            <a:ext cx="252028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10" grpId="0" autoUpdateAnimBg="0"/>
      <p:bldP spid="1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323945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1520779"/>
            <a:ext cx="8892480" cy="830997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判断四边形是否为平行四边形的基本思路有两个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1115616" y="2852937"/>
            <a:ext cx="5616624" cy="1736646"/>
          </a:xfrm>
          <a:prstGeom prst="round2DiagRect">
            <a:avLst/>
          </a:prstGeom>
          <a:ln w="762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一是从等量关系的角度入手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二是从位置关系的角度入手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357290" y="142852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85720" y="928670"/>
            <a:ext cx="8568952" cy="255389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平行四边形的定义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文字语言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两组对边分别平行的四边形叫做平行四边形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符号语言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85720" y="3571876"/>
            <a:ext cx="8568952" cy="2553891"/>
          </a:xfrm>
          <a:prstGeom prst="round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平行四边形的判定定理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文字语言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两组对边分别相等的四边形是平行四边形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符号语言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AB=CD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AD=BC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4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836712"/>
            <a:ext cx="8568952" cy="2553891"/>
          </a:xfrm>
          <a:prstGeom prst="roundRect">
            <a:avLst/>
          </a:prstGeom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平行四边形的判定定理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文字语言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两组对角分别相等的四边形是平行四边形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符号语言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∵∠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85720" y="3500438"/>
            <a:ext cx="8568952" cy="2553891"/>
          </a:xfrm>
          <a:prstGeom prst="round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平行四边形的判定定理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文字语言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对角线互相平分的四边形是平行四边形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符号语言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OA=OC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OB=OD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动作按钮: 第一张 5">
            <a:hlinkClick r:id="" action="ppaction://hlinkshowjump?jump=firstslide" highlightClick="1"/>
          </p:cNvPr>
          <p:cNvSpPr/>
          <p:nvPr/>
        </p:nvSpPr>
        <p:spPr>
          <a:xfrm>
            <a:off x="7072330" y="6143644"/>
            <a:ext cx="642942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4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251520" y="1392610"/>
            <a:ext cx="8568952" cy="153233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1.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相交于点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=8 cm,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=4 cm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那么当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cm,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cm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为平行四边形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4572008"/>
            <a:ext cx="8855242" cy="143250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　此题主要考查了平行四边形的判定定理的应用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根据两组对边分别相等的四边形是平行四边形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即可确定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CD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的长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178592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166" y="228599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857488" y="3071810"/>
            <a:ext cx="2472854" cy="133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908720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=8 cm,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=10 cm,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cm,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cm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为平行四边形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286256"/>
            <a:ext cx="7358114" cy="2424232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　此题主要考查了平行四边形的判定定理的应用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根据对角线互相平分的四边形是平行四边形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即可确定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AO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DO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的长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36296" y="1116033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184482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915816" y="2852936"/>
            <a:ext cx="2472854" cy="133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836712"/>
            <a:ext cx="8568952" cy="153233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(2015·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牡丹江中考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的对角线相交于点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请添加一个条件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800" u="sng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只添加一个即可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使四边形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2852936"/>
            <a:ext cx="6336704" cy="3709809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 答案不唯一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所填条件能使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COD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或者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AOD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COB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即可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可填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CD,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③∠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DCO,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④∠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CDO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⑤∠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ADO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CBO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⑥∠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BCO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故可填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04248" y="3714752"/>
            <a:ext cx="201622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6286512" y="1285860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44016" y="692696"/>
            <a:ext cx="8892480" cy="200906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如图所示的是由火柴棒拼出的一列图形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个图形由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n+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个等边三角形拼成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通过观察、分析发现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①第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个图形中平行四边形的个数为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②第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个图形中平行四边形的个数为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24" y="1412776"/>
            <a:ext cx="576064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4857760"/>
            <a:ext cx="7391744" cy="1763078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“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两组对边分别相等的四边形是平行四边形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”,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可以判断图中的平行四边形的个数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通过观察、分析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寻找规律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即可解决问题</a:t>
            </a: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0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1844824"/>
            <a:ext cx="864096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43174" y="3143248"/>
            <a:ext cx="4018198" cy="1433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2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500174"/>
            <a:ext cx="7715304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有一块平行四边形的玻璃块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假如不小心碰碎了一部分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聪明的技师拿着细绳很快将原来的平行四边形画了出来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你知道他用的是什么办法吗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?</a:t>
            </a:r>
            <a:endParaRPr lang="zh-CN" altLang="zh-CN" sz="28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1" name="十二角星 10"/>
          <p:cNvSpPr/>
          <p:nvPr/>
        </p:nvSpPr>
        <p:spPr>
          <a:xfrm>
            <a:off x="1475656" y="319008"/>
            <a:ext cx="3427618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观察思考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428860" y="4214818"/>
            <a:ext cx="2500330" cy="187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1714488"/>
            <a:ext cx="6249306" cy="2314039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要证明∠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EBF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FDE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根据平行四边</a:t>
            </a:r>
            <a:endParaRPr lang="en-US" altLang="zh-CN" sz="24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形的性质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只要证明四边形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BEDF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是平行四</a:t>
            </a:r>
            <a:endParaRPr lang="en-US" altLang="zh-CN" sz="24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边形即可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AE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CF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在</a:t>
            </a:r>
            <a:r>
              <a:rPr lang="zh-CN" altLang="en-US" sz="2400" i="1" dirty="0" smtClean="0"/>
              <a:t>□ 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的对角线上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endParaRPr lang="en-US" altLang="zh-CN" sz="24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可考虑利用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“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对角线互相平分的四边形是</a:t>
            </a:r>
            <a:endParaRPr lang="en-US" altLang="zh-CN" sz="24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平行四边形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”,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证明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EF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与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互相平分即可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285852" y="428604"/>
            <a:ext cx="6215106" cy="91940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2400" i="1" dirty="0" smtClean="0"/>
              <a:t>□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是对角线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上两点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AE=CF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求证∠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EBF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FDE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786" y="4143380"/>
            <a:ext cx="50331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交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于点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OA=OC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OB=OD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AE=CF</a:t>
            </a:r>
            <a:r>
              <a:rPr lang="zh-CN" alt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OA-AE=OC-CF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OE=OF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BEDF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EBF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FDE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49938" y="1628800"/>
            <a:ext cx="202651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/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43702" y="1785926"/>
            <a:ext cx="222609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动作按钮: 第一张 13">
            <a:hlinkClick r:id="" action="ppaction://hlinkshowjump?jump=firstslide" highlightClick="1"/>
          </p:cNvPr>
          <p:cNvSpPr/>
          <p:nvPr/>
        </p:nvSpPr>
        <p:spPr>
          <a:xfrm>
            <a:off x="7072330" y="6143644"/>
            <a:ext cx="642942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 autoUpdateAnimBg="0"/>
      <p:bldP spid="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340768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你能说出下列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平行四边形性质的逆命题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吗？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①两组对边分别平行的四边形是平行四边形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定义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②两组对边分别相等的四边形是平行四边形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③两组对角分别相等的四边形是平行四边形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④对角线互相平分的四边形是平行四边形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428596" y="4572008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追问</a:t>
            </a:r>
            <a:r>
              <a:rPr lang="en-US" altLang="zh-CN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你能根据平行四边形的定义证明这些命题的正确性吗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?</a:t>
            </a:r>
            <a:endParaRPr lang="zh-CN" altLang="zh-CN" sz="32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404664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已知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AB=CD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BC=AD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2145045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CDA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(SSS),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36" y="2428868"/>
            <a:ext cx="237626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089025" y="3092450"/>
          <a:ext cx="1565275" cy="163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17373600" imgH="17068800" progId="Equation.DSMT4">
                  <p:embed/>
                </p:oleObj>
              </mc:Choice>
              <mc:Fallback>
                <p:oleObj name="Equation" r:id="rId2" imgW="17373600" imgH="1706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9025" y="3092450"/>
                        <a:ext cx="1565275" cy="16319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00034" y="2714620"/>
            <a:ext cx="6624736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数学语言表述这个定理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剪去对角的矩形 11"/>
          <p:cNvSpPr/>
          <p:nvPr/>
        </p:nvSpPr>
        <p:spPr>
          <a:xfrm>
            <a:off x="395536" y="1628800"/>
            <a:ext cx="7776864" cy="991731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两组对边分别相等的四边形是平行四边形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084168" y="3645024"/>
            <a:ext cx="2059732" cy="149848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矩形 13"/>
          <p:cNvSpPr/>
          <p:nvPr/>
        </p:nvSpPr>
        <p:spPr>
          <a:xfrm>
            <a:off x="571472" y="857232"/>
            <a:ext cx="410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得到什么结论？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158" y="3643314"/>
            <a:ext cx="66247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785786" y="285728"/>
            <a:ext cx="72866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两组对角分别相等的四边形是平行四边形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这个命题你能证明吗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?</a:t>
            </a:r>
            <a:endParaRPr lang="zh-CN" altLang="zh-CN" sz="28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20" y="1214422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286512" y="2857496"/>
            <a:ext cx="1924867" cy="164991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251520" y="2636912"/>
            <a:ext cx="828092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证明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∵∠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=360°,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=360°,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=180°.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同理可得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378001"/>
            <a:ext cx="8424936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平行四边形的判定方法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0" name="矩形 9"/>
          <p:cNvSpPr/>
          <p:nvPr/>
        </p:nvSpPr>
        <p:spPr>
          <a:xfrm>
            <a:off x="179512" y="2780928"/>
            <a:ext cx="6624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数学语言表述这个定理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∵∠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∴四边形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6149305" y="3068960"/>
            <a:ext cx="259915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剪去对角的矩形 11"/>
          <p:cNvSpPr/>
          <p:nvPr/>
        </p:nvSpPr>
        <p:spPr>
          <a:xfrm>
            <a:off x="467544" y="1540727"/>
            <a:ext cx="7776864" cy="880161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两组对角分别相等的四边形是平行四边形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764704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已知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交于点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求证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2132856"/>
            <a:ext cx="78123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SAS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AB=CD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同理可得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AD=CB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7624" y="18864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证明：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对角线互相平分的四边形是平行四边形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图片 11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643570" y="3000372"/>
            <a:ext cx="2664296" cy="1861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043608" y="2780928"/>
          <a:ext cx="2444750" cy="18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27127200" imgH="17068800" progId="Equation.DSMT4">
                  <p:embed/>
                </p:oleObj>
              </mc:Choice>
              <mc:Fallback>
                <p:oleObj name="Equation" r:id="rId2" imgW="27127200" imgH="1706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3608" y="2780928"/>
                        <a:ext cx="2444750" cy="1800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5" grpId="0" autoUpdateAnimBg="0"/>
      <p:bldP spid="1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378001"/>
            <a:ext cx="8424936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平行四边形的判定方法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0" name="矩形 9"/>
          <p:cNvSpPr/>
          <p:nvPr/>
        </p:nvSpPr>
        <p:spPr>
          <a:xfrm>
            <a:off x="179512" y="3077138"/>
            <a:ext cx="6624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数学语言表述这个定理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OA=OC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OB=OD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剪去对角的矩形 11"/>
          <p:cNvSpPr/>
          <p:nvPr/>
        </p:nvSpPr>
        <p:spPr>
          <a:xfrm>
            <a:off x="467544" y="1540727"/>
            <a:ext cx="7776864" cy="991731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对角线互相平分的四边形是平行四边形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86446" y="2786058"/>
            <a:ext cx="266429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3104</Words>
  <Application>Kingsoft Office WPP</Application>
  <PresentationFormat>全屏显示(4:3)</PresentationFormat>
  <Paragraphs>206</Paragraphs>
  <Slides>20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