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3"/>
    <p:sldId id="283" r:id="rId4"/>
    <p:sldId id="278" r:id="rId5"/>
    <p:sldId id="306" r:id="rId6"/>
    <p:sldId id="337" r:id="rId7"/>
    <p:sldId id="341" r:id="rId8"/>
    <p:sldId id="323" r:id="rId9"/>
    <p:sldId id="269" r:id="rId10"/>
    <p:sldId id="270" r:id="rId11"/>
    <p:sldId id="340" r:id="rId12"/>
    <p:sldId id="296" r:id="rId13"/>
    <p:sldId id="319" r:id="rId14"/>
    <p:sldId id="314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65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9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第十八章　平行四边形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156966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18.1.2</a:t>
            </a:r>
            <a:r>
              <a:rPr lang="zh-CN" altLang="zh-CN" sz="4800" b="1" dirty="0" smtClean="0">
                <a:solidFill>
                  <a:srgbClr val="7030A0"/>
                </a:solidFill>
                <a:latin typeface="+mj-lt"/>
              </a:rPr>
              <a:t>　平行四边形的判定</a:t>
            </a:r>
            <a:endParaRPr lang="en-US" altLang="zh-CN" sz="4800" b="1" dirty="0" smtClean="0">
              <a:solidFill>
                <a:srgbClr val="7030A0"/>
              </a:solidFill>
              <a:latin typeface="+mj-lt"/>
            </a:endParaRPr>
          </a:p>
          <a:p>
            <a:pPr algn="ctr"/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003508"/>
            <a:ext cx="853532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交于点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;(3)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AD=BC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;(4)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AO=OC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;(5)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DO=BO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;(6)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AB=CD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选择两个条件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能判定四边形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是平行四边形的共有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717032"/>
            <a:ext cx="8640960" cy="2167116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按照顺序把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6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个条件两两组成一组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然后根据平行四边形的判定方法对每一组进行判断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其中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(1)(2),(1)(4),(1)(5),(1)(6),(2)(3),(2)(4),(2)(5),(3)(6),(4)(5)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能判定四边形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9.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251567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61224"/>
            <a:ext cx="8568952" cy="1055608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上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AB=ED=BC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找出图中的平行四边形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并说明理由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204864"/>
            <a:ext cx="5976664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根据条件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AB=ED=BC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中的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ED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分别是四边形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ABDE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BCDE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的一组对边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再结合条件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AC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可以判定四边形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ABDE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BCDE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都是平行四边形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15399" b="1954"/>
          <a:stretch>
            <a:fillRect/>
          </a:stretch>
        </p:blipFill>
        <p:spPr bwMode="auto">
          <a:xfrm>
            <a:off x="6516216" y="2420888"/>
            <a:ext cx="233975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23528" y="4293096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图中的平行四边形有</a:t>
            </a:r>
            <a:r>
              <a:rPr lang="zh-CN" altLang="en-US" sz="2400" i="1" dirty="0" smtClean="0">
                <a:solidFill>
                  <a:srgbClr val="FF0000"/>
                </a:solidFill>
              </a:rPr>
              <a:t>□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ABDE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400" i="1" dirty="0" smtClean="0">
                <a:solidFill>
                  <a:srgbClr val="FF0000"/>
                </a:solidFill>
              </a:rPr>
              <a:t> □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ABDE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AB=DE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ABDE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一组对边平行且相等的四边形是平行四边形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BCDE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BC=DE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BCDE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一组对边平行且相等的四边形是平行四边形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142976" y="142852"/>
            <a:ext cx="7500990" cy="308240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/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遂宁中考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800" i="1" dirty="0" smtClean="0">
                <a:latin typeface="Times New Roman" pitchFamily="18" charset="0"/>
                <a:cs typeface="Times New Roman" pitchFamily="18" charset="0"/>
              </a:rPr>
              <a:t>□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上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BE=DF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AECF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zh-CN" altLang="zh-CN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3500438"/>
            <a:ext cx="66967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□</a:t>
            </a:r>
            <a:r>
              <a:rPr lang="zh-CN" alt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BE=DF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(SAS),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 　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72132" y="2643182"/>
            <a:ext cx="27363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42910" y="857232"/>
            <a:ext cx="6480720" cy="64698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AECF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1785926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可得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DFC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AECF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一组对边平行且相等的四边形是平行四边形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00694" y="1714488"/>
            <a:ext cx="27363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7215206" y="6143644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510913"/>
            <a:ext cx="8892480" cy="2041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在学习平移时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我们通过探究发现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平移时对应点的连线平行且相等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如图中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AA'</a:t>
            </a:r>
            <a:r>
              <a:rPr lang="zh-CN" altLang="en-US" sz="2800" i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i="1" dirty="0" smtClean="0">
                <a:latin typeface="+mn-ea"/>
                <a:cs typeface="Times New Roman" pitchFamily="18" charset="0"/>
              </a:rPr>
              <a:t>BB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CC'),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所得四边形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ABB'A'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ACC'A'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都是平行四边形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你明白它的道理吗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1475656" y="319008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观察思考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5" name="yl278.jpg" descr="id:2147504883;FounderCES"/>
          <p:cNvPicPr/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43108" y="3857628"/>
            <a:ext cx="4464496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790227"/>
            <a:ext cx="8568952" cy="221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我们知道两组对边分别平行或相等的四边形是平行四边形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如果只考虑一组对边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它们要满足什么条件时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这个四边形才能成为平行四边形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188640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AB=CD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1989415"/>
            <a:ext cx="85689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又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AB=CD,AC=CA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(SAS).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AD=BC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两组对边分别相等的四边形是平行四边形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5256584" y="2348880"/>
            <a:ext cx="284380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/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436096" y="2060848"/>
            <a:ext cx="273630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3528" y="2852936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用符号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语言表述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剪去对角的矩形 11"/>
          <p:cNvSpPr/>
          <p:nvPr/>
        </p:nvSpPr>
        <p:spPr>
          <a:xfrm>
            <a:off x="395536" y="836712"/>
            <a:ext cx="8280920" cy="1873270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总结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通过上面的证明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我们也可以用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一组对边平行且相等的四边形是平行四边形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来判定四边形是平行四边形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084168" y="3284984"/>
            <a:ext cx="1916856" cy="171565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323528" y="3803556"/>
            <a:ext cx="6624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23945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539552" y="1916832"/>
            <a:ext cx="7416824" cy="1736646"/>
          </a:xfrm>
          <a:prstGeom prst="round2Diag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 (1)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一组对边平行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另一组对边相等的四边形不一定是平行四边形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539552" y="4244059"/>
            <a:ext cx="7488832" cy="1633213"/>
          </a:xfrm>
          <a:prstGeom prst="round2DiagRect">
            <a:avLst/>
          </a:prstGeom>
          <a:ln w="76200"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(2)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一组对边相等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一组对角相等的四边形不一定是平行四边形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14282" y="14285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400" i="1" dirty="0" smtClean="0"/>
              <a:t>□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E,F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分别是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AB, 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EBFD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980728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由已知条件可知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CD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因为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分别是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AB,CD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的中点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BE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,2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DF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CD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可得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BE=DF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根据平行四边形的判定定理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一组对边平行且相等的四边形是平行四边形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即可证明四边形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BFDE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2492896"/>
            <a:ext cx="8280920" cy="193899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AB=CD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EB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又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EB=AB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FD=CD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EB=FD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EBFD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24128" y="2492896"/>
            <a:ext cx="266982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1520" y="4514344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[</a:t>
            </a:r>
            <a:r>
              <a:rPr lang="zh-CN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解题策略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]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　平行四边形知识的运用包括三个方面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一是直接运用平行四边形的性质去解决某些问题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例如求角的度数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线段的长度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证明角相等或线段相等等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二是判定一个四边形是平行四边形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从而判定直线平行等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三是先判定一个四边形是平行四边形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然后再用平行四边形的性质去解决某些问题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15616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28992" y="428604"/>
            <a:ext cx="4104456" cy="578882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/>
              <a:t>平行四边形的判定方法</a:t>
            </a:r>
            <a:r>
              <a:rPr lang="en-US" altLang="zh-CN" sz="2800" dirty="0" smtClean="0"/>
              <a:t>?</a:t>
            </a:r>
            <a:endParaRPr lang="zh-CN" altLang="zh-CN" sz="2800" dirty="0" smtClean="0"/>
          </a:p>
        </p:txBody>
      </p:sp>
      <p:sp>
        <p:nvSpPr>
          <p:cNvPr id="4" name="圆角矩形 3"/>
          <p:cNvSpPr/>
          <p:nvPr/>
        </p:nvSpPr>
        <p:spPr>
          <a:xfrm>
            <a:off x="323528" y="1412776"/>
            <a:ext cx="7776864" cy="2009061"/>
          </a:xfrm>
          <a:prstGeom prst="round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/>
              <a:t>从边看</a:t>
            </a:r>
            <a:r>
              <a:rPr lang="en-US" altLang="zh-CN" sz="2800" dirty="0" smtClean="0"/>
              <a:t>: </a:t>
            </a:r>
            <a:endParaRPr lang="en-US" altLang="zh-CN" sz="2800" dirty="0" smtClean="0"/>
          </a:p>
          <a:p>
            <a:r>
              <a:rPr lang="en-US" altLang="zh-CN" sz="2800" dirty="0" smtClean="0"/>
              <a:t> </a:t>
            </a:r>
            <a:r>
              <a:rPr lang="zh-CN" altLang="zh-CN" sz="2800" dirty="0" smtClean="0"/>
              <a:t>①两组对边分别平行的四边形是平行四边形</a:t>
            </a:r>
            <a:r>
              <a:rPr lang="en-US" altLang="zh-CN" sz="2800" dirty="0" smtClean="0"/>
              <a:t>.</a:t>
            </a:r>
            <a:endParaRPr lang="en-US" altLang="zh-CN" sz="2800" dirty="0" smtClean="0"/>
          </a:p>
          <a:p>
            <a:r>
              <a:rPr lang="en-US" altLang="zh-CN" sz="2800" dirty="0" smtClean="0"/>
              <a:t> </a:t>
            </a:r>
            <a:r>
              <a:rPr lang="zh-CN" altLang="zh-CN" sz="2800" dirty="0" smtClean="0"/>
              <a:t>②两组对边分别相等的四边形是平行四边形</a:t>
            </a:r>
            <a:r>
              <a:rPr lang="en-US" altLang="zh-CN" sz="2800" dirty="0" smtClean="0"/>
              <a:t>.</a:t>
            </a:r>
            <a:endParaRPr lang="en-US" altLang="zh-CN" sz="2800" dirty="0" smtClean="0"/>
          </a:p>
          <a:p>
            <a:r>
              <a:rPr lang="en-US" altLang="zh-CN" sz="2800" dirty="0" smtClean="0"/>
              <a:t> </a:t>
            </a:r>
            <a:r>
              <a:rPr lang="zh-CN" altLang="zh-CN" sz="2800" dirty="0" smtClean="0"/>
              <a:t>③一组对边平行且相等的四边形是平行四边形</a:t>
            </a:r>
            <a:r>
              <a:rPr lang="en-US" altLang="zh-CN" sz="2800" dirty="0" smtClean="0"/>
              <a:t>.</a:t>
            </a:r>
            <a:endParaRPr lang="zh-CN" altLang="zh-CN" sz="2800" dirty="0"/>
          </a:p>
        </p:txBody>
      </p:sp>
      <p:sp>
        <p:nvSpPr>
          <p:cNvPr id="7" name="圆角矩形 6"/>
          <p:cNvSpPr/>
          <p:nvPr/>
        </p:nvSpPr>
        <p:spPr>
          <a:xfrm>
            <a:off x="395536" y="3813552"/>
            <a:ext cx="7704856" cy="1055608"/>
          </a:xfrm>
          <a:prstGeom prst="roundRect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/>
              <a:t>从对角线看</a:t>
            </a:r>
            <a:r>
              <a:rPr lang="en-US" altLang="zh-CN" sz="2800" dirty="0" smtClean="0"/>
              <a:t>:   </a:t>
            </a:r>
            <a:endParaRPr lang="en-US" altLang="zh-CN" sz="2800" dirty="0" smtClean="0"/>
          </a:p>
          <a:p>
            <a:r>
              <a:rPr lang="en-US" altLang="zh-CN" sz="2800" dirty="0" smtClean="0"/>
              <a:t>  </a:t>
            </a:r>
            <a:r>
              <a:rPr lang="zh-CN" altLang="zh-CN" sz="2800" dirty="0" smtClean="0"/>
              <a:t>对角线互相平分的四边形是平行四边形</a:t>
            </a:r>
            <a:r>
              <a:rPr lang="en-US" altLang="zh-CN" sz="2800" dirty="0" smtClean="0"/>
              <a:t>.</a:t>
            </a:r>
            <a:endParaRPr lang="zh-CN" altLang="zh-CN" sz="2800" dirty="0"/>
          </a:p>
        </p:txBody>
      </p:sp>
      <p:sp>
        <p:nvSpPr>
          <p:cNvPr id="8" name="圆角矩形 7"/>
          <p:cNvSpPr/>
          <p:nvPr/>
        </p:nvSpPr>
        <p:spPr>
          <a:xfrm>
            <a:off x="285720" y="5000636"/>
            <a:ext cx="7848872" cy="1055608"/>
          </a:xfrm>
          <a:prstGeom prst="round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/>
              <a:t>从角看</a:t>
            </a:r>
            <a:r>
              <a:rPr lang="en-US" altLang="zh-CN" sz="2800" dirty="0" smtClean="0"/>
              <a:t>:     </a:t>
            </a:r>
            <a:endParaRPr lang="en-US" altLang="zh-CN" sz="2800" dirty="0" smtClean="0"/>
          </a:p>
          <a:p>
            <a:r>
              <a:rPr lang="en-US" altLang="zh-CN" sz="2800" dirty="0" smtClean="0"/>
              <a:t> </a:t>
            </a:r>
            <a:r>
              <a:rPr lang="zh-CN" altLang="zh-CN" sz="2800" dirty="0" smtClean="0"/>
              <a:t>两组对角分别相等的四边形是平行四边形</a:t>
            </a:r>
            <a:r>
              <a:rPr lang="en-US" altLang="zh-CN" sz="2800" dirty="0" smtClean="0"/>
              <a:t>.</a:t>
            </a:r>
            <a:endParaRPr lang="zh-CN" altLang="zh-CN" sz="2800" dirty="0"/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7215206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4" grpId="0" animBg="1" autoUpdateAnimBg="0"/>
      <p:bldP spid="7" grpId="0" animBg="1" autoUpdateAnimBg="0"/>
      <p:bldP spid="8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251520" y="1196752"/>
            <a:ext cx="8568952" cy="2485787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(2014·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新疆中考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交于点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下列条件中不能判定四边形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是平行四边形的是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.OA=OC,OB=OD          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.AD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BC,AB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DC</a:t>
            </a:r>
            <a:endParaRPr lang="zh-CN" altLang="zh-CN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i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.AB=DC,AD=BC            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.AB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DC,AD=BC</a:t>
            </a:r>
            <a:endParaRPr lang="zh-CN" altLang="zh-CN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3929066"/>
            <a:ext cx="8640960" cy="2167116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A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为对角线互相平分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,B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为两组对边分别平行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为两组对边分别相等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都能判定四边形为平行四边形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为一组对边相等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另一组对边平行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此四边形不一定是平行四边形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214311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2096</Words>
  <Application>Kingsoft Office WPP</Application>
  <PresentationFormat>全屏显示(4:3)</PresentationFormat>
  <Paragraphs>114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